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77" r:id="rId4"/>
    <p:sldId id="261" r:id="rId5"/>
    <p:sldId id="262" r:id="rId6"/>
    <p:sldId id="263" r:id="rId7"/>
    <p:sldId id="264" r:id="rId8"/>
    <p:sldId id="276" r:id="rId9"/>
    <p:sldId id="265" r:id="rId10"/>
    <p:sldId id="266" r:id="rId11"/>
    <p:sldId id="269" r:id="rId12"/>
    <p:sldId id="270" r:id="rId13"/>
    <p:sldId id="271" r:id="rId14"/>
    <p:sldId id="273"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6997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277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95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95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27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11683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2656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893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145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2817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06101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6D7CB-381F-4434-A46A-1978C9887254}" type="datetimeFigureOut">
              <a:rPr lang="en-IN" smtClean="0"/>
              <a:t>03-02-2025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55251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6D7CB-381F-4434-A46A-1978C9887254}" type="datetimeFigureOut">
              <a:rPr lang="en-IN" smtClean="0"/>
              <a:t>03-02-2025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85348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D7CB-381F-4434-A46A-1978C9887254}" type="datetimeFigureOut">
              <a:rPr lang="en-IN" smtClean="0"/>
              <a:t>03-02-2025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46436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3907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37133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26D7CB-381F-4434-A46A-1978C9887254}" type="datetimeFigureOut">
              <a:rPr lang="en-IN" smtClean="0"/>
              <a:t>03-02-2025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5B21EB-E108-44C7-B143-4C17CDBA2807}" type="slidenum">
              <a:rPr lang="en-IN" smtClean="0"/>
              <a:t>‹#›</a:t>
            </a:fld>
            <a:endParaRPr lang="en-IN"/>
          </a:p>
        </p:txBody>
      </p:sp>
    </p:spTree>
    <p:extLst>
      <p:ext uri="{BB962C8B-B14F-4D97-AF65-F5344CB8AC3E}">
        <p14:creationId xmlns:p14="http://schemas.microsoft.com/office/powerpoint/2010/main" val="1738442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A3E4-CB8A-7ACF-E507-A68373ECFE48}"/>
              </a:ext>
            </a:extLst>
          </p:cNvPr>
          <p:cNvSpPr>
            <a:spLocks noGrp="1"/>
          </p:cNvSpPr>
          <p:nvPr>
            <p:ph type="ctrTitle"/>
          </p:nvPr>
        </p:nvSpPr>
        <p:spPr>
          <a:xfrm>
            <a:off x="2212258" y="815340"/>
            <a:ext cx="7669162" cy="822960"/>
          </a:xfrm>
        </p:spPr>
        <p:txBody>
          <a:bodyPr>
            <a:normAutofit/>
          </a:bodyPr>
          <a:lstStyle/>
          <a:p>
            <a:r>
              <a:rPr lang="en-IN" sz="1200" b="1" dirty="0">
                <a:highlight>
                  <a:srgbClr val="FFFF00"/>
                </a:highlight>
                <a:latin typeface="Arial" panose="020B0604020202020204" pitchFamily="34" charset="0"/>
                <a:cs typeface="Arial" panose="020B0604020202020204" pitchFamily="34" charset="0"/>
              </a:rPr>
              <a:t>PROJECT NAME-</a:t>
            </a:r>
            <a:r>
              <a:rPr lang="en-US" sz="1200" b="1" i="0" dirty="0">
                <a:solidFill>
                  <a:srgbClr val="0D0D0D"/>
                </a:solidFill>
                <a:effectLst/>
                <a:highlight>
                  <a:srgbClr val="FFFF00"/>
                </a:highlight>
                <a:latin typeface="Arial" panose="020B0604020202020204" pitchFamily="34" charset="0"/>
                <a:cs typeface="Arial" panose="020B0604020202020204" pitchFamily="34" charset="0"/>
              </a:rPr>
              <a:t> </a:t>
            </a:r>
            <a:r>
              <a:rPr lang="en-US" sz="1200" b="1" i="0" dirty="0">
                <a:solidFill>
                  <a:srgbClr val="0D0D0D"/>
                </a:solidFill>
                <a:effectLst/>
                <a:latin typeface="Arial" panose="020B0604020202020204" pitchFamily="34" charset="0"/>
                <a:cs typeface="Arial" panose="020B0604020202020204" pitchFamily="34" charset="0"/>
              </a:rPr>
              <a:t>ENHANCEMENT CRM APPLICATION</a:t>
            </a:r>
            <a:endParaRPr lang="en-IN" sz="1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C3A42A6-73FD-BDEB-FFC9-0EB9D8C0AE94}"/>
              </a:ext>
            </a:extLst>
          </p:cNvPr>
          <p:cNvSpPr>
            <a:spLocks noGrp="1"/>
          </p:cNvSpPr>
          <p:nvPr>
            <p:ph type="subTitle" idx="1"/>
          </p:nvPr>
        </p:nvSpPr>
        <p:spPr>
          <a:xfrm>
            <a:off x="1333500" y="2110741"/>
            <a:ext cx="9258299" cy="2133600"/>
          </a:xfrm>
        </p:spPr>
        <p:txBody>
          <a:bodyPr>
            <a:normAutofit/>
          </a:bodyPr>
          <a:lstStyle/>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Prepared By-</a:t>
            </a:r>
            <a:r>
              <a:rPr lang="en-IN" sz="1200" dirty="0">
                <a:latin typeface="Arial" panose="020B0604020202020204" pitchFamily="34" charset="0"/>
                <a:ea typeface="Calibri" panose="020F0502020204030204" pitchFamily="34" charset="0"/>
                <a:cs typeface="Arial" panose="020B0604020202020204" pitchFamily="34" charset="0"/>
              </a:rPr>
              <a:t>Amruta Bishwas                                                                                                                          </a:t>
            </a:r>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Date</a:t>
            </a:r>
            <a:r>
              <a:rPr lang="en-IN" sz="1200" b="1" dirty="0">
                <a:latin typeface="Arial" panose="020B0604020202020204" pitchFamily="34" charset="0"/>
                <a:ea typeface="Calibri" panose="020F0502020204030204" pitchFamily="34" charset="0"/>
                <a:cs typeface="Arial" panose="020B0604020202020204" pitchFamily="34" charset="0"/>
              </a:rPr>
              <a:t>- 20/01/2025</a:t>
            </a:r>
          </a:p>
        </p:txBody>
      </p:sp>
    </p:spTree>
    <p:extLst>
      <p:ext uri="{BB962C8B-B14F-4D97-AF65-F5344CB8AC3E}">
        <p14:creationId xmlns:p14="http://schemas.microsoft.com/office/powerpoint/2010/main" val="284536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49D12-3F04-C1CD-83DB-2F202DEDD45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9F3374F-D584-1351-C20F-60363AD9FB60}"/>
              </a:ext>
            </a:extLst>
          </p:cNvPr>
          <p:cNvSpPr txBox="1"/>
          <p:nvPr/>
        </p:nvSpPr>
        <p:spPr>
          <a:xfrm>
            <a:off x="275303" y="98323"/>
            <a:ext cx="12201832" cy="6401753"/>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Daily Stand-ups:</a:t>
            </a:r>
            <a:r>
              <a:rPr lang="en-US" sz="1400" dirty="0">
                <a:latin typeface="Calibri" panose="020F0502020204030204" pitchFamily="34" charset="0"/>
                <a:ea typeface="Calibri" panose="020F0502020204030204" pitchFamily="34" charset="0"/>
                <a:cs typeface="Calibri" panose="020F0502020204030204" pitchFamily="34" charset="0"/>
              </a:rPr>
              <a:t> Quick meetings to discuss progress, blockers, and next steps.</a:t>
            </a:r>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4.Sprint Backlog</a:t>
            </a:r>
            <a:r>
              <a:rPr lang="en-US" sz="1400" dirty="0">
                <a:latin typeface="Calibri" panose="020F0502020204030204" pitchFamily="34" charset="0"/>
                <a:ea typeface="Calibri" panose="020F0502020204030204" pitchFamily="34" charset="0"/>
                <a:cs typeface="Calibri" panose="020F0502020204030204" pitchFamily="34" charset="0"/>
              </a:rPr>
              <a:t>: A list of tasks  the Scrum Team plans to work on during the current Sprint. These items are selected from the Product Backlog and are usually broken down into smaller tasks for execution.</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PBI (Product Backlog Item)</a:t>
            </a:r>
            <a:r>
              <a:rPr lang="en-US" sz="1400" dirty="0">
                <a:latin typeface="Calibri" panose="020F0502020204030204" pitchFamily="34" charset="0"/>
                <a:ea typeface="Calibri" panose="020F0502020204030204" pitchFamily="34" charset="0"/>
                <a:cs typeface="Calibri" panose="020F0502020204030204" pitchFamily="34" charset="0"/>
              </a:rPr>
              <a:t>: A single item or feature from the Product Backlog that is to be developed or worked on. It represents the work that needs to be done.</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Task</a:t>
            </a:r>
            <a:r>
              <a:rPr lang="en-US" sz="1400" dirty="0">
                <a:latin typeface="Calibri" panose="020F0502020204030204" pitchFamily="34" charset="0"/>
                <a:ea typeface="Calibri" panose="020F0502020204030204" pitchFamily="34" charset="0"/>
                <a:cs typeface="Calibri" panose="020F0502020204030204" pitchFamily="34" charset="0"/>
              </a:rPr>
              <a:t>: A smaller, more granular piece of work that contributes to completing a PBI. Tasks are assigned and completed by team members during the Sprint.</a:t>
            </a:r>
          </a:p>
          <a:p>
            <a:r>
              <a:rPr lang="en-US" sz="1400" b="1" dirty="0">
                <a:latin typeface="Calibri" panose="020F0502020204030204" pitchFamily="34" charset="0"/>
                <a:ea typeface="Calibri" panose="020F0502020204030204" pitchFamily="34" charset="0"/>
                <a:cs typeface="Calibri" panose="020F0502020204030204" pitchFamily="34" charset="0"/>
              </a:rPr>
              <a:t>Daily Stand-ups:</a:t>
            </a:r>
            <a:r>
              <a:rPr lang="en-US" sz="1400" dirty="0">
                <a:latin typeface="Calibri" panose="020F0502020204030204" pitchFamily="34" charset="0"/>
                <a:ea typeface="Calibri" panose="020F0502020204030204" pitchFamily="34" charset="0"/>
                <a:cs typeface="Calibri" panose="020F0502020204030204" pitchFamily="34" charset="0"/>
              </a:rPr>
              <a:t> Quick meetings to discuss progress, blockers, and next steps.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WIP (Work In Progress)</a:t>
            </a:r>
            <a:r>
              <a:rPr lang="en-US" sz="1400" dirty="0">
                <a:latin typeface="Calibri" panose="020F0502020204030204" pitchFamily="34" charset="0"/>
                <a:ea typeface="Calibri" panose="020F0502020204030204" pitchFamily="34" charset="0"/>
                <a:cs typeface="Calibri" panose="020F0502020204030204" pitchFamily="34" charset="0"/>
              </a:rPr>
              <a:t>: This refers to tasks or PBIs that are currently being worked on but are not yet completed.</a:t>
            </a:r>
          </a:p>
          <a:p>
            <a:r>
              <a:rPr lang="en-US" sz="1400" b="1" dirty="0">
                <a:latin typeface="Calibri" panose="020F0502020204030204" pitchFamily="34" charset="0"/>
                <a:ea typeface="Calibri" panose="020F0502020204030204" pitchFamily="34" charset="0"/>
                <a:cs typeface="Calibri" panose="020F0502020204030204" pitchFamily="34" charset="0"/>
              </a:rPr>
              <a:t>Done: </a:t>
            </a:r>
            <a:r>
              <a:rPr lang="en-US" sz="1400" dirty="0">
                <a:latin typeface="Calibri" panose="020F0502020204030204" pitchFamily="34" charset="0"/>
                <a:ea typeface="Calibri" panose="020F0502020204030204" pitchFamily="34" charset="0"/>
                <a:cs typeface="Calibri" panose="020F0502020204030204" pitchFamily="34" charset="0"/>
              </a:rPr>
              <a:t>This usually means the item has passed all required tests, meets acceptance criteria, and is ready for release.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Development:</a:t>
            </a:r>
            <a:r>
              <a:rPr lang="en-US" sz="1400" dirty="0">
                <a:latin typeface="Calibri" panose="020F0502020204030204" pitchFamily="34" charset="0"/>
                <a:ea typeface="Calibri" panose="020F0502020204030204" pitchFamily="34" charset="0"/>
                <a:cs typeface="Calibri" panose="020F0502020204030204" pitchFamily="34" charset="0"/>
              </a:rPr>
              <a:t> Developers work on features based on the prioritized backlog items. Focus on building small, functional increments of the CRM.</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Testing:</a:t>
            </a:r>
            <a:r>
              <a:rPr lang="en-US" sz="1400" dirty="0">
                <a:latin typeface="Calibri" panose="020F0502020204030204" pitchFamily="34" charset="0"/>
                <a:ea typeface="Calibri" panose="020F0502020204030204" pitchFamily="34" charset="0"/>
                <a:cs typeface="Calibri" panose="020F0502020204030204" pitchFamily="34" charset="0"/>
              </a:rPr>
              <a:t> Testing is done continuously, with each feature or function being validated as it's developed.</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Feedback Loop:</a:t>
            </a:r>
            <a:r>
              <a:rPr lang="en-US" sz="1400" dirty="0">
                <a:latin typeface="Calibri" panose="020F0502020204030204" pitchFamily="34" charset="0"/>
                <a:ea typeface="Calibri" panose="020F0502020204030204" pitchFamily="34" charset="0"/>
                <a:cs typeface="Calibri" panose="020F0502020204030204" pitchFamily="34" charset="0"/>
              </a:rPr>
              <a:t> During the sprint, feedback may come from stakeholders, and changes can be made to refine user stories.</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Shippable Product Increment: </a:t>
            </a:r>
            <a:r>
              <a:rPr lang="en-US" sz="1400" dirty="0">
                <a:latin typeface="Calibri" panose="020F0502020204030204" pitchFamily="34" charset="0"/>
                <a:ea typeface="Calibri" panose="020F0502020204030204" pitchFamily="34" charset="0"/>
                <a:cs typeface="Calibri" panose="020F0502020204030204" pitchFamily="34" charset="0"/>
              </a:rPr>
              <a:t>Product deliver to the client with UAT</a:t>
            </a:r>
          </a:p>
          <a:p>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Feedback Loop:</a:t>
            </a:r>
            <a:r>
              <a:rPr lang="en-US" sz="1400" dirty="0">
                <a:latin typeface="Calibri" panose="020F0502020204030204" pitchFamily="34" charset="0"/>
                <a:ea typeface="Calibri" panose="020F0502020204030204" pitchFamily="34" charset="0"/>
                <a:cs typeface="Calibri" panose="020F0502020204030204" pitchFamily="34" charset="0"/>
              </a:rPr>
              <a:t> During the sprint, feedback may come from stakeholders, and changes can be made to refine user stories.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5. Sprint Review &amp; Retrospective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Sprint Review:</a:t>
            </a:r>
            <a:r>
              <a:rPr lang="en-US" sz="1400" dirty="0">
                <a:latin typeface="Calibri" panose="020F0502020204030204" pitchFamily="34" charset="0"/>
                <a:ea typeface="Calibri" panose="020F0502020204030204" pitchFamily="34" charset="0"/>
                <a:cs typeface="Calibri" panose="020F0502020204030204" pitchFamily="34" charset="0"/>
              </a:rPr>
              <a:t> At the end of the sprint, the team demonstrates the completed functionality to stakeholders. This is an opportunity for feedback.</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PRODUCT Backlog: It shows how much work is left to do  at the beginning of each sprint </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Sprint Backlog: Completed work within the time compete, and with no pending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Retrospective:</a:t>
            </a:r>
            <a:r>
              <a:rPr lang="en-US" sz="1400" dirty="0">
                <a:latin typeface="Calibri" panose="020F0502020204030204" pitchFamily="34" charset="0"/>
                <a:ea typeface="Calibri" panose="020F0502020204030204" pitchFamily="34" charset="0"/>
                <a:cs typeface="Calibri" panose="020F0502020204030204" pitchFamily="34" charset="0"/>
              </a:rPr>
              <a:t> The team reflects on what worked well, what didn’t, and what could be improved in the next sprint. This fosters continuous improvement, Lesson Learn</a:t>
            </a:r>
          </a:p>
          <a:p>
            <a:endParaRPr lang="en-US" dirty="0"/>
          </a:p>
        </p:txBody>
      </p:sp>
    </p:spTree>
    <p:extLst>
      <p:ext uri="{BB962C8B-B14F-4D97-AF65-F5344CB8AC3E}">
        <p14:creationId xmlns:p14="http://schemas.microsoft.com/office/powerpoint/2010/main" val="217233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5A036-F194-2AD2-B58D-BF72FD6431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61EB09-C3B3-6589-2D18-4767E8114EB2}"/>
              </a:ext>
            </a:extLst>
          </p:cNvPr>
          <p:cNvSpPr txBox="1"/>
          <p:nvPr/>
        </p:nvSpPr>
        <p:spPr>
          <a:xfrm>
            <a:off x="213360" y="205740"/>
            <a:ext cx="11003280" cy="4964949"/>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RESOURCES:</a:t>
            </a:r>
          </a:p>
          <a:p>
            <a:pPr marL="342900" lvl="0" indent="-342900">
              <a:lnSpc>
                <a:spcPct val="107000"/>
              </a:lnSpc>
              <a:spcAft>
                <a:spcPts val="800"/>
              </a:spcAft>
              <a:buFont typeface="+mj-lt"/>
              <a:buAutoNum type="arabicPeriod"/>
              <a:tabLst>
                <a:tab pos="457200" algn="l"/>
              </a:tabLst>
            </a:pP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People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Project Team Members: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Client Community:</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such as sales, marketing, customer support</a:t>
            </a:r>
          </a:p>
          <a:p>
            <a:pPr marL="1600200" lvl="3" indent="-228600">
              <a:lnSpc>
                <a:spcPct val="107000"/>
              </a:lnSpc>
              <a:spcAft>
                <a:spcPts val="800"/>
              </a:spcAft>
              <a:buSzPts val="1000"/>
              <a:buFont typeface="Wingdings" panose="05000000000000000000" pitchFamily="2" charset="2"/>
              <a:buChar char=""/>
              <a:tabLst>
                <a:tab pos="18288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Key Roles: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Project Manager ,CRM Administrator (to manage the technical aspects of the CRM system)</a:t>
            </a: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Departmental Representatives (to provide feedback on user experience and requirements)</a:t>
            </a:r>
            <a:br>
              <a:rPr lang="en-IN" sz="1400" dirty="0">
                <a:effectLst/>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ITS Team:</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 Product Owner, scrum master and developer team ,Internal IT team members who will handle the technical setup, integrations, testing, and maintenance of the </a:t>
            </a: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Time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Implementation Timeline: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entire project should be completed within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[18 months]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includes phases such as planning, design, prototyping</a:t>
            </a:r>
          </a:p>
          <a:p>
            <a:pPr marL="2057400" lvl="4" indent="-228600">
              <a:lnSpc>
                <a:spcPct val="107000"/>
              </a:lnSpc>
              <a:spcAft>
                <a:spcPts val="800"/>
              </a:spcAft>
              <a:buSzPts val="1000"/>
              <a:buFont typeface="Wingdings" panose="05000000000000000000" pitchFamily="2" charset="2"/>
              <a:buChar char=""/>
              <a:tabLst>
                <a:tab pos="2286000" algn="l"/>
              </a:tabLst>
            </a:pPr>
            <a:br>
              <a:rPr lang="en-IN" sz="1100" kern="100" dirty="0">
                <a:effectLst/>
                <a:latin typeface="Aptos" panose="020B0004020202020204" pitchFamily="34" charset="0"/>
                <a:ea typeface="Aptos" panose="020B0004020202020204" pitchFamily="34" charset="0"/>
                <a:cs typeface="Times New Roman" panose="02020603050405020304" pitchFamily="18" charset="0"/>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38107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6924-DBA3-3A58-59B0-77D33721C5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D62CE4-0641-2862-FE39-902CA6228FD6}"/>
              </a:ext>
            </a:extLst>
          </p:cNvPr>
          <p:cNvSpPr txBox="1"/>
          <p:nvPr/>
        </p:nvSpPr>
        <p:spPr>
          <a:xfrm>
            <a:off x="216310" y="422788"/>
            <a:ext cx="10373032" cy="4860561"/>
          </a:xfrm>
          <a:prstGeom prst="rect">
            <a:avLst/>
          </a:prstGeom>
          <a:noFill/>
        </p:spPr>
        <p:txBody>
          <a:bodyPr wrap="square">
            <a:spAutoFit/>
          </a:bodyPr>
          <a:lstStyle/>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BUDGET:</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Total Budget: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The total project cost should not exceed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Rs. 10cr</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budget will cover all necessary expenditures for the CRM enhancement, including:</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Hardware: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Any new hardware or infrastructure upgrades required for the enhanced CRM system (e.g., servers, cloud storage,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Software: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Purchase or licensing of any additional software or tools required for the CRM system enhancement (e.g., third-party MS VISIO,BALASMIQ)</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Training:</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Costs associated with user training, including training materials, instructor fees, and training environment setup.</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Services: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External consultancy or professional services required for areas such as customization, integration, or advanced analytics setup.</a:t>
            </a:r>
          </a:p>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Other Resources:</a:t>
            </a:r>
          </a:p>
          <a:p>
            <a:r>
              <a:rPr lang="en-IN" sz="1400" kern="100" dirty="0">
                <a:latin typeface="Aptos" panose="020B0004020202020204" pitchFamily="34" charset="0"/>
                <a:ea typeface="Aptos" panose="020B0004020202020204" pitchFamily="34" charset="0"/>
                <a:cs typeface="Times New Roman" panose="02020603050405020304" pitchFamily="18" charset="0"/>
              </a:rPr>
              <a:t>Th</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a:t>
            </a:r>
            <a:r>
              <a:rPr lang="en-IN" sz="1400" kern="100" dirty="0" err="1">
                <a:effectLst/>
                <a:latin typeface="Aptos" panose="020B0004020202020204" pitchFamily="34" charset="0"/>
                <a:ea typeface="Aptos" panose="020B0004020202020204" pitchFamily="34" charset="0"/>
                <a:cs typeface="Times New Roman" panose="02020603050405020304" pitchFamily="18" charset="0"/>
              </a:rPr>
              <a:t>Visits:LINKDIN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endParaRPr lang="en-IN"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0459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6D516-10CA-4957-FE1B-B266337413E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1A62A9-09C3-BBB4-CEEA-D106EBA8AAF6}"/>
              </a:ext>
            </a:extLst>
          </p:cNvPr>
          <p:cNvSpPr txBox="1"/>
          <p:nvPr/>
        </p:nvSpPr>
        <p:spPr>
          <a:xfrm>
            <a:off x="727587" y="258652"/>
            <a:ext cx="10500852" cy="800219"/>
          </a:xfrm>
          <a:prstGeom prst="rect">
            <a:avLst/>
          </a:prstGeom>
          <a:noFill/>
        </p:spPr>
        <p:txBody>
          <a:bodyPr wrap="square">
            <a:spAutoFit/>
          </a:bodyPr>
          <a:lstStyle/>
          <a:p>
            <a:r>
              <a:rPr lang="en-US" sz="1600" b="1" dirty="0">
                <a:highlight>
                  <a:srgbClr val="FFFF00"/>
                </a:highlight>
              </a:rPr>
              <a:t>RISK AND DEPENDENCIES:</a:t>
            </a:r>
          </a:p>
          <a:p>
            <a:endParaRPr lang="en-US" sz="1600" b="1" dirty="0"/>
          </a:p>
          <a:p>
            <a:r>
              <a:rPr lang="en-US" sz="1400" b="1" dirty="0">
                <a:latin typeface="Calibri" panose="020F0502020204030204" pitchFamily="34" charset="0"/>
                <a:ea typeface="Calibri" panose="020F0502020204030204" pitchFamily="34" charset="0"/>
                <a:cs typeface="Calibri" panose="020F0502020204030204" pitchFamily="34" charset="0"/>
              </a:rPr>
              <a:t> </a:t>
            </a:r>
            <a:endParaRPr lang="en-US" sz="1600" dirty="0"/>
          </a:p>
        </p:txBody>
      </p:sp>
      <p:sp>
        <p:nvSpPr>
          <p:cNvPr id="4" name="TextBox 3">
            <a:extLst>
              <a:ext uri="{FF2B5EF4-FFF2-40B4-BE49-F238E27FC236}">
                <a16:creationId xmlns:a16="http://schemas.microsoft.com/office/drawing/2014/main" id="{0E56A4E8-9A45-EA53-D783-DF76EAA15D00}"/>
              </a:ext>
            </a:extLst>
          </p:cNvPr>
          <p:cNvSpPr txBox="1"/>
          <p:nvPr/>
        </p:nvSpPr>
        <p:spPr>
          <a:xfrm>
            <a:off x="304800" y="835742"/>
            <a:ext cx="11493911" cy="6186309"/>
          </a:xfrm>
          <a:prstGeom prst="rect">
            <a:avLst/>
          </a:prstGeom>
          <a:noFill/>
        </p:spPr>
        <p:txBody>
          <a:bodyPr wrap="square">
            <a:spAutoFit/>
          </a:bodyPr>
          <a:lstStyle/>
          <a:p>
            <a:r>
              <a:rPr lang="en-US" b="1" dirty="0">
                <a:highlight>
                  <a:srgbClr val="FFFF00"/>
                </a:highlight>
                <a:latin typeface="Calibri" panose="020F0502020204030204" pitchFamily="34" charset="0"/>
                <a:ea typeface="Calibri" panose="020F0502020204030204" pitchFamily="34" charset="0"/>
                <a:cs typeface="Calibri" panose="020F0502020204030204" pitchFamily="34" charset="0"/>
              </a:rPr>
              <a:t>RISK:</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Data Migration and Integrity Risks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Migrating customer data from legacy systems to the new CRM could result in data loss, corruption, or duplication.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A careful data migration plan, along with data validation and backup processes, can reduce this risk. It’s also important to test the migration thoroughly before fully switching to the new CRM.</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Employees may resist using the new CRM, especially if they’re used to the old systems or processes. Poor user adoption could lead to low utilization of the CRM, rendering it ineffective.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Provide comprehensive training, clear communication about the CRM’s benefits, and involve key stakeholders in the planning and testing stages. Offering incentives or gamification can also help boost adoption.</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Customization Complexity</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Over-customizing the CRM application to meet very specific needs can result in a system that's too complex or difficult to maintain in the long term.</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Focus on customizations that provide clear and measurable benefits. Avoid over-complicating the system unless absolutely necessary , and ensure the system can scale and be updated with minimal disruption.</a:t>
            </a:r>
          </a:p>
          <a:p>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Integration with Existing Systems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The CRM might not integrate smoothly with other existing tools (ERP, marketing platforms, financial systems), creating friction in business operations.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Sensitive customer data might be exposed or compromised during the migration or when using the CRM, especially if proper security measures are not in place.</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4025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1ACA0-CACB-37CC-B15F-BABED871F3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74F79A4-EE92-44E5-0215-6CE69788F6AE}"/>
              </a:ext>
            </a:extLst>
          </p:cNvPr>
          <p:cNvSpPr txBox="1"/>
          <p:nvPr/>
        </p:nvSpPr>
        <p:spPr>
          <a:xfrm>
            <a:off x="137652" y="599769"/>
            <a:ext cx="11749548" cy="5329408"/>
          </a:xfrm>
          <a:prstGeom prst="rect">
            <a:avLst/>
          </a:prstGeom>
          <a:noFill/>
        </p:spPr>
        <p:txBody>
          <a:bodyPr wrap="square">
            <a:spAutoFit/>
          </a:bodyPr>
          <a:lstStyle/>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dirty="0">
                <a:highlight>
                  <a:srgbClr val="FFFF00"/>
                </a:highlight>
                <a:latin typeface="Calibri" panose="020F0502020204030204" pitchFamily="34" charset="0"/>
                <a:ea typeface="Calibri" panose="020F0502020204030204" pitchFamily="34" charset="0"/>
                <a:cs typeface="Calibri" panose="020F0502020204030204" pitchFamily="34" charset="0"/>
              </a:rPr>
              <a:t>DEPENDENCIES:</a:t>
            </a:r>
          </a:p>
          <a:p>
            <a:r>
              <a:rPr lang="en-US" sz="1400" b="1" dirty="0">
                <a:latin typeface="Calibri" panose="020F0502020204030204" pitchFamily="34" charset="0"/>
                <a:ea typeface="Calibri" panose="020F0502020204030204" pitchFamily="34" charset="0"/>
                <a:cs typeface="Calibri" panose="020F0502020204030204" pitchFamily="34" charset="0"/>
              </a:rPr>
              <a:t>Stakeholder Support</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Successful CRM implementation depends on strong support from leadership and key stakeholders within the organization.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Without executive buy-in and commitment, the project may lack resources, face resistance, or suffer from misalignment with organizational goals.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IT Infrastructure</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CRM’s performance and integration depend on the organization’s existing IT infrastructure (e.g., network bandwidth, cloud services, security).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Insufficient infrastructure may result in system lags, downtime, or security vulnerabilities, negatively impacting the CRM’s effectiveness.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Integration with Other Systems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If the CRM is to integrate with other software (ERP, email marketing, customer support tools), the compatibility of those systems and their data exchange is crucial.</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The CRM’s ability to function seamlessly across departments may be hampered if these integrations aren’t set up properly or the systems don’t sync well.</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Data Availability and Quality</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effectiveness of a CRM depends on the quality and availability of the data being inputted. Incomplete, outdated, or inaccurate data can impair the CRM’s usefulness.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Poor-quality data can lead to inaccurate reports, customer confusion, and missed opportunities for personalized customer experiences.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N"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753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588F28-2DA8-D007-42A9-9E383B1DBAA8}"/>
              </a:ext>
            </a:extLst>
          </p:cNvPr>
          <p:cNvSpPr txBox="1"/>
          <p:nvPr/>
        </p:nvSpPr>
        <p:spPr>
          <a:xfrm rot="10800000" flipV="1">
            <a:off x="1032386" y="2841114"/>
            <a:ext cx="9370141" cy="1175771"/>
          </a:xfrm>
          <a:prstGeom prst="rect">
            <a:avLst/>
          </a:prstGeom>
          <a:noFill/>
        </p:spPr>
        <p:txBody>
          <a:bodyPr wrap="square">
            <a:spAutoFit/>
          </a:bodyPr>
          <a:lstStyle/>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PROJECT SPONSER:  SATYAM.B                                               PROJECT MANAGER: SAGAR.B</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01699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4246-0A2E-7C3C-5ABD-EF1469215160}"/>
              </a:ext>
            </a:extLst>
          </p:cNvPr>
          <p:cNvSpPr txBox="1"/>
          <p:nvPr/>
        </p:nvSpPr>
        <p:spPr>
          <a:xfrm>
            <a:off x="526026" y="186813"/>
            <a:ext cx="11808542" cy="7374455"/>
          </a:xfrm>
          <a:prstGeom prst="rect">
            <a:avLst/>
          </a:prstGeom>
          <a:noFill/>
        </p:spPr>
        <p:txBody>
          <a:bodyPr wrap="square">
            <a:spAutoFit/>
          </a:bodyPr>
          <a:lstStyle/>
          <a:p>
            <a:r>
              <a:rPr lang="en-IN" sz="1600" b="1" i="0" u="none" strike="noStrike" baseline="0" dirty="0">
                <a:solidFill>
                  <a:srgbClr val="000000"/>
                </a:solidFill>
                <a:highlight>
                  <a:srgbClr val="FFFF00"/>
                </a:highlight>
                <a:latin typeface="Arial" panose="020B0604020202020204" pitchFamily="34" charset="0"/>
              </a:rPr>
              <a:t>1.Situation:</a:t>
            </a:r>
          </a:p>
          <a:p>
            <a:endParaRPr lang="en-IN"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400" kern="100" dirty="0">
                <a:effectLst/>
                <a:latin typeface="Calibri" panose="020F0502020204030204" pitchFamily="34" charset="0"/>
                <a:ea typeface="Calibri" panose="020F0502020204030204" pitchFamily="34" charset="0"/>
                <a:cs typeface="Calibri" panose="020F0502020204030204" pitchFamily="34" charset="0"/>
              </a:rPr>
              <a:t>This refers to the current state or context of the CRM system within the organization. It includes how the CRM is being used, what its capabilities are, and what its overall impact on the business is. The situation provides the baseline for identifying improvements.</a:t>
            </a:r>
          </a:p>
          <a:p>
            <a:r>
              <a:rPr lang="en-US" sz="1400" b="1" dirty="0">
                <a:latin typeface="Calibri" panose="020F0502020204030204" pitchFamily="34" charset="0"/>
                <a:ea typeface="Calibri" panose="020F0502020204030204" pitchFamily="34" charset="0"/>
                <a:cs typeface="Calibri" panose="020F0502020204030204" pitchFamily="34" charset="0"/>
              </a:rPr>
              <a:t>The Need for Change:</a:t>
            </a:r>
          </a:p>
          <a:p>
            <a:r>
              <a:rPr lang="en-US" sz="1400" dirty="0">
                <a:latin typeface="Calibri" panose="020F0502020204030204" pitchFamily="34" charset="0"/>
                <a:ea typeface="Calibri" panose="020F0502020204030204" pitchFamily="34" charset="0"/>
                <a:cs typeface="Calibri" panose="020F0502020204030204" pitchFamily="34" charset="0"/>
              </a:rPr>
              <a:t>Many businesses recognize that their existing CRM system is no longer adequate due to:</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Outdated features</a:t>
            </a:r>
            <a:r>
              <a:rPr lang="en-US" sz="1400" dirty="0">
                <a:latin typeface="Calibri" panose="020F0502020204030204" pitchFamily="34" charset="0"/>
                <a:ea typeface="Calibri" panose="020F0502020204030204" pitchFamily="34" charset="0"/>
                <a:cs typeface="Calibri" panose="020F0502020204030204" pitchFamily="34" charset="0"/>
              </a:rPr>
              <a:t> that don’t meet modern business needs.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Performance issues</a:t>
            </a:r>
            <a:r>
              <a:rPr lang="en-US" sz="1400" dirty="0">
                <a:latin typeface="Calibri" panose="020F0502020204030204" pitchFamily="34" charset="0"/>
                <a:ea typeface="Calibri" panose="020F0502020204030204" pitchFamily="34" charset="0"/>
                <a:cs typeface="Calibri" panose="020F0502020204030204" pitchFamily="34" charset="0"/>
              </a:rPr>
              <a:t>, like slow speed or difficulty in managing increased data and users.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Limited scalability</a:t>
            </a:r>
            <a:r>
              <a:rPr lang="en-US" sz="1400" dirty="0">
                <a:latin typeface="Calibri" panose="020F0502020204030204" pitchFamily="34" charset="0"/>
                <a:ea typeface="Calibri" panose="020F0502020204030204" pitchFamily="34" charset="0"/>
                <a:cs typeface="Calibri" panose="020F0502020204030204" pitchFamily="34" charset="0"/>
              </a:rPr>
              <a:t>, where the system can't grow as the business does.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Customer expectations</a:t>
            </a:r>
            <a:r>
              <a:rPr lang="en-US" sz="1400" dirty="0">
                <a:latin typeface="Calibri" panose="020F0502020204030204" pitchFamily="34" charset="0"/>
                <a:ea typeface="Calibri" panose="020F0502020204030204" pitchFamily="34" charset="0"/>
                <a:cs typeface="Calibri" panose="020F0502020204030204" pitchFamily="34" charset="0"/>
              </a:rPr>
              <a:t> changing: Customers expect more personalized, seamless experiences that older CRMs might not facilitate efficiently.</a:t>
            </a:r>
          </a:p>
          <a:p>
            <a:pPr>
              <a:buFont typeface="Arial" panose="020B0604020202020204" pitchFamily="34" charset="0"/>
              <a:buChar char="•"/>
            </a:pPr>
            <a:endParaRPr lang="en-US"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Challenges Faced in the Situation</a:t>
            </a:r>
          </a:p>
          <a:p>
            <a:r>
              <a:rPr lang="en-US" sz="1400" dirty="0">
                <a:latin typeface="Calibri" panose="020F0502020204030204" pitchFamily="34" charset="0"/>
                <a:ea typeface="Calibri" panose="020F0502020204030204" pitchFamily="34" charset="0"/>
                <a:cs typeface="Calibri" panose="020F0502020204030204" pitchFamily="34" charset="0"/>
              </a:rPr>
              <a:t>During the transition, businesses may face several challenges: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Employee resistance</a:t>
            </a:r>
            <a:r>
              <a:rPr lang="en-US" sz="1400" dirty="0">
                <a:latin typeface="Calibri" panose="020F0502020204030204" pitchFamily="34" charset="0"/>
                <a:ea typeface="Calibri" panose="020F0502020204030204" pitchFamily="34" charset="0"/>
                <a:cs typeface="Calibri" panose="020F0502020204030204" pitchFamily="34" charset="0"/>
              </a:rPr>
              <a:t>: Employees may be comfortable with the old system, making them hesitant or even resistant to learn a new one.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Disruption</a:t>
            </a:r>
            <a:r>
              <a:rPr lang="en-US" sz="1400" dirty="0">
                <a:latin typeface="Calibri" panose="020F0502020204030204" pitchFamily="34" charset="0"/>
                <a:ea typeface="Calibri" panose="020F0502020204030204" pitchFamily="34" charset="0"/>
                <a:cs typeface="Calibri" panose="020F0502020204030204" pitchFamily="34" charset="0"/>
              </a:rPr>
              <a:t>: The implementation process can disrupt daily operations, leading to potential short-term losses in productivity.</a:t>
            </a:r>
          </a:p>
          <a:p>
            <a:pPr>
              <a:buFont typeface="Arial" panose="020B0604020202020204" pitchFamily="34" charset="0"/>
              <a:buChar char="•"/>
            </a:pPr>
            <a:endParaRPr lang="en-US" sz="1400" b="1"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IN" sz="1400" b="1" dirty="0">
                <a:latin typeface="Calibri" panose="020F0502020204030204" pitchFamily="34" charset="0"/>
                <a:ea typeface="Calibri" panose="020F0502020204030204" pitchFamily="34" charset="0"/>
                <a:cs typeface="Calibri" panose="020F0502020204030204" pitchFamily="34" charset="0"/>
              </a:rPr>
              <a:t>The Transition Process: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and adoption</a:t>
            </a:r>
            <a:r>
              <a:rPr lang="en-US" sz="1400" dirty="0">
                <a:latin typeface="Calibri" panose="020F0502020204030204" pitchFamily="34" charset="0"/>
                <a:ea typeface="Calibri" panose="020F0502020204030204" pitchFamily="34" charset="0"/>
                <a:cs typeface="Calibri" panose="020F0502020204030204" pitchFamily="34" charset="0"/>
              </a:rPr>
              <a:t>: Once selected, training the team to use the new system, migrating existing data, and setting up the system is crucial for the new version's success.</a:t>
            </a:r>
            <a:endParaRPr lang="en-US" sz="1400" b="1" dirty="0">
              <a:latin typeface="Calibri" panose="020F0502020204030204" pitchFamily="34" charset="0"/>
              <a:ea typeface="Calibri" panose="020F0502020204030204" pitchFamily="34" charset="0"/>
              <a:cs typeface="Calibri" panose="020F0502020204030204" pitchFamily="34" charset="0"/>
            </a:endParaRPr>
          </a:p>
          <a:p>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400" kern="100" dirty="0">
                <a:effectLst/>
                <a:latin typeface="Calibri" panose="020F0502020204030204" pitchFamily="34" charset="0"/>
                <a:ea typeface="Calibri" panose="020F0502020204030204" pitchFamily="34" charset="0"/>
                <a:cs typeface="Calibri" panose="020F0502020204030204" pitchFamily="34" charset="0"/>
              </a:rPr>
              <a:t>Example Situation:</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current CRM is functional but has limited integration with other business systems (e.g., marketing, sales automation, and customer service platforms).</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CRM is underutilized by employees due to a lack of user-friendly features and interfaces.</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CRM system is outdated and doesn’t support mobile access, making it difficult for sales teams to use it in the field.</a:t>
            </a: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p:txBody>
      </p:sp>
    </p:spTree>
    <p:extLst>
      <p:ext uri="{BB962C8B-B14F-4D97-AF65-F5344CB8AC3E}">
        <p14:creationId xmlns:p14="http://schemas.microsoft.com/office/powerpoint/2010/main" val="8904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431C38-9268-B466-0E23-F16068E68D13}"/>
              </a:ext>
            </a:extLst>
          </p:cNvPr>
          <p:cNvSpPr txBox="1"/>
          <p:nvPr/>
        </p:nvSpPr>
        <p:spPr>
          <a:xfrm>
            <a:off x="766916" y="452284"/>
            <a:ext cx="9891252" cy="3892797"/>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Calibri" panose="020F0502020204030204" pitchFamily="34" charset="0"/>
                <a:ea typeface="Aptos" panose="020B0004020202020204" pitchFamily="34" charset="0"/>
                <a:cs typeface="Times New Roman" panose="02020603050405020304" pitchFamily="18" charset="0"/>
              </a:rPr>
              <a:t>2. Problem:</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addresses the specific issues or challenges that are limiting the effectiveness of the CRM system. Problems can stem from user experience, system functionality, integration issues, or even alignment with business goals.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Problems: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Low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Employees find the CRM cumbersome to use, which leads to underreporting and poor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Lack of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is not well integrated with other business tools, leading to manual data entry and fragmented customer insights.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Ineffective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doesn't provide sufficient data insights to help sales or marketing teams target customers effectively or measure performance accurately.</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Scalability issues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As the business grows, the CRM system struggles to manage a larger customer base or more complex processes.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971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583DA-C327-C312-1DFF-960981CB42D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495AB4-D57A-B09B-4FD6-C2D17001F8BF}"/>
              </a:ext>
            </a:extLst>
          </p:cNvPr>
          <p:cNvSpPr txBox="1"/>
          <p:nvPr/>
        </p:nvSpPr>
        <p:spPr>
          <a:xfrm>
            <a:off x="471948" y="884904"/>
            <a:ext cx="11090787" cy="4291239"/>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3.OPPORTUNITY</a:t>
            </a:r>
            <a:r>
              <a:rPr lang="en-IN" b="1"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a:t>
            </a: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is the potential benefit that can be achieved by enhancing the CRM system. It focuses on how the CRM can be improved to better support business goals, increase efficiency, and provide greater value to the organization.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Opportunities: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Improved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redesigning the CRM interface to be more intuitive and mobile-friendly, employees can interact with it more efficiently, leading to better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Automation and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Integrating the CRM with marketing automation tools, email campaigns, and customer support systems can streamline processes and reduce manual work, enabling teams to focus on high-value activities.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Advanced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upgrading the CRM to include AI-powered analytics and reporting, the organization can gain actionable insights that improve decision-making and personalize customer engagement.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Customization for scalability</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Enhancing the CRM to better handle complex workflows or a growing customer base can enable the organization to scale without losing efficiency or customer satisfaction.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03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34C7-58E7-8335-1F26-0D47BC596A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613116C-921E-43D1-FDB5-A1876E3EE8FC}"/>
              </a:ext>
            </a:extLst>
          </p:cNvPr>
          <p:cNvSpPr txBox="1"/>
          <p:nvPr/>
        </p:nvSpPr>
        <p:spPr>
          <a:xfrm>
            <a:off x="707924" y="855406"/>
            <a:ext cx="10648334" cy="212365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highlight>
                  <a:srgbClr val="FFFF00"/>
                </a:highlight>
                <a:latin typeface="Arial" panose="020B0604020202020204" pitchFamily="34" charset="0"/>
              </a:rPr>
              <a:t>PURPOSE STATEMENTS (GOALS):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000" dirty="0">
                <a:latin typeface="Calibri" panose="020F0502020204030204" pitchFamily="34" charset="0"/>
                <a:ea typeface="Calibri" panose="020F0502020204030204" pitchFamily="34" charset="0"/>
                <a:cs typeface="Calibri" panose="020F0502020204030204" pitchFamily="34" charset="0"/>
              </a:rPr>
              <a:t>The purpose of our new CRM application is to empower businesses to build stronger, more personalized relationships with their customers by providing a comprehensive, intuitive, and scalable platform. Through real-time data integration, automation, and advanced analytics, our CRM application streamlines customer interactions, enhances service delivery, and fosters deeper insights into customer needs and behaviors</a:t>
            </a:r>
            <a:endPar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395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2C164-ACD2-192D-6518-97AC5DDA1A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9A4C7D-C0A8-76A7-AFC4-8020A738A641}"/>
              </a:ext>
            </a:extLst>
          </p:cNvPr>
          <p:cNvSpPr txBox="1"/>
          <p:nvPr/>
        </p:nvSpPr>
        <p:spPr>
          <a:xfrm>
            <a:off x="383459" y="442451"/>
            <a:ext cx="11513573" cy="6135330"/>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PROJECT OBJECTIVE:</a:t>
            </a:r>
          </a:p>
          <a:p>
            <a:pPr lvl="0">
              <a:lnSpc>
                <a:spcPct val="107000"/>
              </a:lnSpc>
              <a:spcAft>
                <a:spcPts val="800"/>
              </a:spcAft>
              <a:tabLst>
                <a:tab pos="457200" algn="l"/>
              </a:tabLst>
            </a:pPr>
            <a:endParaRPr lang="en-IN" sz="1100" b="1"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business needs, user expectations, and technical specifications.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scalability, usability, integration capabilities, and security requirements.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Involve stakeholders from various departments (sales, marketing, customer service</a:t>
            </a:r>
            <a:br>
              <a:rPr lang="en-IN" sz="1600" kern="100" dirty="0">
                <a:effectLst/>
                <a:latin typeface="Calibri" panose="020F0502020204030204" pitchFamily="34" charset="0"/>
                <a:ea typeface="Calibri" panose="020F0502020204030204" pitchFamily="34" charset="0"/>
                <a:cs typeface="Calibri" panose="020F0502020204030204" pitchFamily="34" charset="0"/>
              </a:rPr>
            </a:br>
            <a:endParaRPr lang="en-IN" sz="1600" b="1"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new features, improvements, or integrations.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Collect feedback from users during the testing phase to refine the solution and ensure it meets organizational and user needs.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Improve Integration with Other Business Systems:</a:t>
            </a:r>
            <a:endParaRPr lang="en-IN" sz="16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the CRM with marketing, sales, and customer support platforms to create a seamless flow of information across departments.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Enable bi-directional data syncing with external tools, such as email marketing systems, social media platforms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Enhance Analytics and Reporting Capabilities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Implement advanced analytics and reporting features to help teams make data-driven decisions.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AI and machine learning to provide predictive insights, such as sales forecasts, customer behaviour patterns</a:t>
            </a:r>
          </a:p>
        </p:txBody>
      </p:sp>
    </p:spTree>
    <p:extLst>
      <p:ext uri="{BB962C8B-B14F-4D97-AF65-F5344CB8AC3E}">
        <p14:creationId xmlns:p14="http://schemas.microsoft.com/office/powerpoint/2010/main" val="271165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FBBD2-24EF-0D8E-ADCA-0B460FF72C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5D6B80-F398-465E-5D8E-CCEF0DB8F7C0}"/>
              </a:ext>
            </a:extLst>
          </p:cNvPr>
          <p:cNvSpPr txBox="1"/>
          <p:nvPr/>
        </p:nvSpPr>
        <p:spPr>
          <a:xfrm>
            <a:off x="363794" y="127819"/>
            <a:ext cx="11562735" cy="5653151"/>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SUCCESS CRITERIA:</a:t>
            </a: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Improved Customer Satisfaction</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improve the overall customer experience, leading to higher satisfaction, better retention, and increased loyalty.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If the CRM helps reduce response time for customer inquiries and provides more accurate information, customers will feel more valued and supported.</a:t>
            </a: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Increased Efficiency and Productivity</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new CRM should help employees do their jobs faster and with fewer errors, thus boosting overall productivity.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Automating repetitive tasks such as data entry, follow-up emails, and scheduling reduces the manual workload for staff, allowing them to focus on more strategic activities.</a:t>
            </a:r>
          </a:p>
          <a:p>
            <a:pPr lvl="0">
              <a:lnSpc>
                <a:spcPct val="107000"/>
              </a:lnSpc>
              <a:spcAft>
                <a:spcPts val="800"/>
              </a:spcAft>
              <a:tabLst>
                <a:tab pos="457200" algn="l"/>
              </a:tabLst>
            </a:pPr>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Seamless Integration with Other Systems</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easily integrate with other tools and platforms, such as marketing automation software, email platforms, customer support tools, and ERP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The ability to integrate with social media platforms allows for better tracking of customer interactions across multiple channels, leading to a more comprehensive understanding of each customer.</a:t>
            </a:r>
          </a:p>
          <a:p>
            <a:pPr lvl="0">
              <a:lnSpc>
                <a:spcPct val="107000"/>
              </a:lnSpc>
              <a:spcAft>
                <a:spcPts val="800"/>
              </a:spcAft>
              <a:tabLst>
                <a:tab pos="457200" algn="l"/>
              </a:tabLst>
            </a:pPr>
            <a:endParaRPr lang="en-IN" sz="1400" kern="1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 and Ease of Use</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must be user-friendly and intuitive so that employees can easily adopt it with minimal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 simple and modern interface that employees can navigate without much prior experience leads to faster onboarding and better engagement with the system.</a:t>
            </a:r>
          </a:p>
          <a:p>
            <a:endParaRPr lang="en-US" sz="16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tabLst>
                <a:tab pos="457200" algn="l"/>
              </a:tabLst>
            </a:pP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040B4-283E-3001-52E6-4F35D598EE07}"/>
              </a:ext>
            </a:extLst>
          </p:cNvPr>
          <p:cNvSpPr txBox="1"/>
          <p:nvPr/>
        </p:nvSpPr>
        <p:spPr>
          <a:xfrm>
            <a:off x="462116" y="747252"/>
            <a:ext cx="11267768" cy="4185761"/>
          </a:xfrm>
          <a:prstGeom prst="rect">
            <a:avLst/>
          </a:prstGeom>
          <a:noFill/>
        </p:spPr>
        <p:txBody>
          <a:bodyPr wrap="square">
            <a:spAutoFit/>
          </a:bodyPr>
          <a:lstStyle/>
          <a:p>
            <a:pPr>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Real-Time Reporting and Analytics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provide real-time analytics and customizable reporting capabilities to help businesses make informed, data-driven decisions.</a:t>
            </a: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Managers can quickly generate reports that track key metrics such as sales performance, customer support response times, or marketing campaign success.</a:t>
            </a:r>
            <a:endParaRPr lang="en-US" sz="1400" b="1" dirty="0"/>
          </a:p>
          <a:p>
            <a:endParaRPr lang="en-US" sz="1400" b="1" dirty="0"/>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2. User Adoption &amp;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High User Engagement</a:t>
            </a:r>
            <a:r>
              <a:rPr lang="en-US" sz="1400" dirty="0">
                <a:latin typeface="Calibri" panose="020F0502020204030204" pitchFamily="34" charset="0"/>
                <a:ea typeface="Calibri" panose="020F0502020204030204" pitchFamily="34" charset="0"/>
                <a:cs typeface="Calibri" panose="020F0502020204030204" pitchFamily="34" charset="0"/>
              </a:rPr>
              <a:t>: Measure how actively users are adopting the new CRM. High adoption rates among employees indicate that the system is user-friendly and meets their needs.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Effectiveness</a:t>
            </a:r>
            <a:r>
              <a:rPr lang="en-US" sz="1400" dirty="0">
                <a:latin typeface="Calibri" panose="020F0502020204030204" pitchFamily="34" charset="0"/>
                <a:ea typeface="Calibri" panose="020F0502020204030204" pitchFamily="34" charset="0"/>
                <a:cs typeface="Calibri" panose="020F0502020204030204" pitchFamily="34" charset="0"/>
              </a:rPr>
              <a:t>: Evaluate how well the staff has been trained to use the new system effectively and the speed at which they transition to using it for their daily tasks.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Performance and Efficiency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Speed &amp; Reliability</a:t>
            </a:r>
            <a:r>
              <a:rPr lang="en-US" sz="1400" dirty="0">
                <a:latin typeface="Calibri" panose="020F0502020204030204" pitchFamily="34" charset="0"/>
                <a:ea typeface="Calibri" panose="020F0502020204030204" pitchFamily="34" charset="0"/>
                <a:cs typeface="Calibri" panose="020F0502020204030204" pitchFamily="34" charset="0"/>
              </a:rPr>
              <a:t>: Ensure the CRM operates with minimal downtime, fast load times, and quick access to customer data.</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Automation of Tasks</a:t>
            </a:r>
            <a:r>
              <a:rPr lang="en-US" sz="1400" dirty="0">
                <a:latin typeface="Calibri" panose="020F0502020204030204" pitchFamily="34" charset="0"/>
                <a:ea typeface="Calibri" panose="020F0502020204030204" pitchFamily="34" charset="0"/>
                <a:cs typeface="Calibri" panose="020F0502020204030204" pitchFamily="34" charset="0"/>
              </a:rPr>
              <a:t>: Track how many routine tasks have been automated (e.g., lead management, follow-ups) and assess if this reduces manual effort for the team.</a:t>
            </a:r>
          </a:p>
        </p:txBody>
      </p:sp>
    </p:spTree>
    <p:extLst>
      <p:ext uri="{BB962C8B-B14F-4D97-AF65-F5344CB8AC3E}">
        <p14:creationId xmlns:p14="http://schemas.microsoft.com/office/powerpoint/2010/main" val="69108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F89DD-9B88-0DDF-92A0-557AD0DE7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0FF279-4A73-1128-8519-5C289907419D}"/>
              </a:ext>
            </a:extLst>
          </p:cNvPr>
          <p:cNvSpPr txBox="1"/>
          <p:nvPr/>
        </p:nvSpPr>
        <p:spPr>
          <a:xfrm>
            <a:off x="176981" y="186813"/>
            <a:ext cx="10962968" cy="736484"/>
          </a:xfrm>
          <a:prstGeom prst="rect">
            <a:avLst/>
          </a:prstGeom>
          <a:noFill/>
        </p:spPr>
        <p:txBody>
          <a:bodyPr wrap="square">
            <a:spAutoFit/>
          </a:bodyPr>
          <a:lstStyle/>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METHOD AND APPROACHES:</a:t>
            </a:r>
          </a:p>
          <a:p>
            <a:endParaRPr lang="en-IN" sz="17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21AAD0C-B3EB-FF54-8931-2B6C0C0BA694}"/>
              </a:ext>
            </a:extLst>
          </p:cNvPr>
          <p:cNvSpPr txBox="1"/>
          <p:nvPr/>
        </p:nvSpPr>
        <p:spPr>
          <a:xfrm>
            <a:off x="521109" y="923298"/>
            <a:ext cx="11336593" cy="5755422"/>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1. Product Vision :</a:t>
            </a:r>
            <a:r>
              <a:rPr lang="en-US" sz="1400" dirty="0">
                <a:latin typeface="Calibri" panose="020F0502020204030204" pitchFamily="34" charset="0"/>
                <a:ea typeface="Calibri" panose="020F0502020204030204" pitchFamily="34" charset="0"/>
                <a:cs typeface="Calibri" panose="020F0502020204030204" pitchFamily="34" charset="0"/>
              </a:rPr>
              <a:t> Identify the overall goal for the CRM system (e.g., better customer interaction, improved automation, better reporting).</a:t>
            </a:r>
          </a:p>
          <a:p>
            <a:r>
              <a:rPr lang="en-US" sz="1400" dirty="0">
                <a:latin typeface="Calibri" panose="020F0502020204030204" pitchFamily="34" charset="0"/>
                <a:ea typeface="Calibri" panose="020F0502020204030204" pitchFamily="34" charset="0"/>
                <a:cs typeface="Calibri" panose="020F0502020204030204" pitchFamily="34" charset="0"/>
              </a:rPr>
              <a:t>Create a high-level timeline of features and functionalities to be implemented, broken down into releases and sprints.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Create User Stories and Backlog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Stories:</a:t>
            </a:r>
            <a:r>
              <a:rPr lang="en-US" sz="1400" dirty="0">
                <a:latin typeface="Calibri" panose="020F0502020204030204" pitchFamily="34" charset="0"/>
                <a:ea typeface="Calibri" panose="020F0502020204030204" pitchFamily="34" charset="0"/>
                <a:cs typeface="Calibri" panose="020F0502020204030204" pitchFamily="34" charset="0"/>
              </a:rPr>
              <a:t> Gather requirements from stakeholders (sales teams, support, marketing, etc.) and convert them into user stories that describe what the system needs to do from the user's perspective</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Acceptance Criteria: This area will have mandatory information that are needed in this story</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Business Value:  why the item should be prioritized, How imp vale to the business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Scrum Developers-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Complexity Points: estimate how much effort is required to complete the task</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Backlog:</a:t>
            </a:r>
            <a:r>
              <a:rPr lang="en-US" sz="1400" dirty="0">
                <a:latin typeface="Calibri" panose="020F0502020204030204" pitchFamily="34" charset="0"/>
                <a:ea typeface="Calibri" panose="020F0502020204030204" pitchFamily="34" charset="0"/>
                <a:cs typeface="Calibri" panose="020F0502020204030204" pitchFamily="34" charset="0"/>
              </a:rPr>
              <a:t> Prioritize user stories based on business value, customer feedback, and technical complexity. The backlog will serve as a living document that is continually updated. All stories-All requirements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Product Backlog-Collection Of User Stories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Sprint: 2Week</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Scrum-1 day</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User story move from product backlog to sprint backlog </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3. Sprint Planning: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Sprint Goals:</a:t>
            </a:r>
            <a:r>
              <a:rPr lang="en-US" sz="1400" dirty="0">
                <a:latin typeface="Calibri" panose="020F0502020204030204" pitchFamily="34" charset="0"/>
                <a:ea typeface="Calibri" panose="020F0502020204030204" pitchFamily="34" charset="0"/>
                <a:cs typeface="Calibri" panose="020F0502020204030204" pitchFamily="34" charset="0"/>
              </a:rPr>
              <a:t> Determine what features or enhancements will be delivered in the sprint. Features can include things like:</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Integration with external systems (e.g., email platforms, social media, etc.)</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Automation of repetitive tasks (e.g., follow-up reminders, lead scoring)</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Improved dashboards and reporting</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Better data security or privacy features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Team Collaboration:</a:t>
            </a:r>
            <a:r>
              <a:rPr lang="en-US" sz="1400" dirty="0">
                <a:latin typeface="Calibri" panose="020F0502020204030204" pitchFamily="34" charset="0"/>
                <a:ea typeface="Calibri" panose="020F0502020204030204" pitchFamily="34" charset="0"/>
                <a:cs typeface="Calibri" panose="020F0502020204030204" pitchFamily="34" charset="0"/>
              </a:rPr>
              <a:t> Developers, testers, and product owners work together to define how to best approach the sprint’s tasks.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9960115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577</TotalTime>
  <Words>2679</Words>
  <Application>Microsoft Office PowerPoint</Application>
  <PresentationFormat>Widescreen</PresentationFormat>
  <Paragraphs>204</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Arial</vt:lpstr>
      <vt:lpstr>Calibri</vt:lpstr>
      <vt:lpstr>Courier New</vt:lpstr>
      <vt:lpstr>Symbol</vt:lpstr>
      <vt:lpstr>Trebuchet MS</vt:lpstr>
      <vt:lpstr>Wingdings</vt:lpstr>
      <vt:lpstr>Wingdings 3</vt:lpstr>
      <vt:lpstr>Facet</vt:lpstr>
      <vt:lpstr>PROJECT NAME- ENHANCEMENT CRM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sk169</dc:creator>
  <cp:lastModifiedBy>sk169</cp:lastModifiedBy>
  <cp:revision>39</cp:revision>
  <dcterms:created xsi:type="dcterms:W3CDTF">2025-01-22T18:52:09Z</dcterms:created>
  <dcterms:modified xsi:type="dcterms:W3CDTF">2025-02-03T09:05:31Z</dcterms:modified>
</cp:coreProperties>
</file>