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3EDA38D-0B31-4F2B-BC44-BF3A50755E1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EDA38D-0B31-4F2B-BC44-BF3A50755E1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3EDA38D-0B31-4F2B-BC44-BF3A50755E1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96AA281-4ED4-4725-B788-FC070F465F11}" type="datetimeFigureOut">
              <a:rPr lang="en-US" smtClean="0"/>
              <a:pPr/>
              <a:t>3/6/2025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EDA38D-0B31-4F2B-BC44-BF3A50755E1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96AA281-4ED4-4725-B788-FC070F465F11}" type="datetimeFigureOut">
              <a:rPr lang="en-US" smtClean="0"/>
              <a:pPr/>
              <a:t>3/6/2025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3EDA38D-0B31-4F2B-BC44-BF3A50755E1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533400"/>
            <a:ext cx="7406640" cy="1066800"/>
          </a:xfrm>
        </p:spPr>
        <p:txBody>
          <a:bodyPr anchor="ctr"/>
          <a:lstStyle/>
          <a:p>
            <a:r>
              <a:rPr lang="en-US" dirty="0" smtClean="0">
                <a:effectLst/>
                <a:latin typeface="Times New Roman" pitchFamily="18" charset="0"/>
                <a:cs typeface="Times New Roman" pitchFamily="18" charset="0"/>
              </a:rPr>
              <a:t>Project Title : VWFS</a:t>
            </a:r>
            <a:endParaRPr lang="en-US" dirty="0">
              <a:effectLst/>
              <a:latin typeface="Times New Roman" pitchFamily="18" charset="0"/>
              <a:cs typeface="Times New Roman" pitchFamily="18" charset="0"/>
            </a:endParaRPr>
          </a:p>
        </p:txBody>
      </p:sp>
      <p:sp>
        <p:nvSpPr>
          <p:cNvPr id="3" name="Subtitle 2"/>
          <p:cNvSpPr>
            <a:spLocks noGrp="1"/>
          </p:cNvSpPr>
          <p:nvPr>
            <p:ph type="subTitle" idx="1"/>
          </p:nvPr>
        </p:nvSpPr>
        <p:spPr>
          <a:xfrm>
            <a:off x="990600" y="1676400"/>
            <a:ext cx="7848600" cy="4953000"/>
          </a:xfrm>
        </p:spPr>
        <p:txBody>
          <a:bodyPr/>
          <a:lstStyle/>
          <a:p>
            <a:pPr algn="ctr"/>
            <a:r>
              <a:rPr lang="en-US" dirty="0" smtClean="0">
                <a:latin typeface="Times New Roman" pitchFamily="18" charset="0"/>
                <a:cs typeface="Times New Roman" pitchFamily="18" charset="0"/>
              </a:rPr>
              <a:t>                      (  Volkswagen Financial Services )  </a:t>
            </a:r>
          </a:p>
          <a:p>
            <a:pPr algn="ct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Prepared By : Purbhaji Bharkad       </a:t>
            </a:r>
          </a:p>
          <a:p>
            <a:r>
              <a:rPr lang="en-US" dirty="0" smtClean="0">
                <a:latin typeface="Times New Roman" pitchFamily="18" charset="0"/>
                <a:cs typeface="Times New Roman" pitchFamily="18" charset="0"/>
              </a:rPr>
              <a:t>Date : 05/08/2022           </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normAutofit/>
          </a:bodyPr>
          <a:lstStyle/>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To be completed by Appropriate Manager </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Project Sponsor : Volkswagen </a:t>
            </a:r>
          </a:p>
          <a:p>
            <a:pPr>
              <a:buNone/>
            </a:pPr>
            <a:r>
              <a:rPr lang="en-US" sz="2400" dirty="0" smtClean="0">
                <a:latin typeface="Times New Roman" pitchFamily="18" charset="0"/>
                <a:cs typeface="Times New Roman" pitchFamily="18" charset="0"/>
              </a:rPr>
              <a:t>Project Manager : Mr. S. M. </a:t>
            </a:r>
            <a:r>
              <a:rPr lang="en-US" sz="2400" smtClean="0">
                <a:latin typeface="Times New Roman" pitchFamily="18" charset="0"/>
                <a:cs typeface="Times New Roman" pitchFamily="18" charset="0"/>
              </a:rPr>
              <a:t>Joshi </a:t>
            </a:r>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7943088" cy="6553200"/>
          </a:xfrm>
        </p:spPr>
        <p:txBody>
          <a:bodyPr/>
          <a:lstStyle/>
          <a:p>
            <a:pPr>
              <a:buNone/>
            </a:pPr>
            <a:r>
              <a:rPr lang="en-US" sz="2800" b="1" dirty="0" smtClean="0">
                <a:latin typeface="Times New Roman" pitchFamily="18" charset="0"/>
                <a:cs typeface="Times New Roman" pitchFamily="18" charset="0"/>
              </a:rPr>
              <a:t>Situation / Problem / Opportunity :</a:t>
            </a:r>
          </a:p>
          <a:p>
            <a:pPr>
              <a:buNone/>
            </a:pPr>
            <a:r>
              <a:rPr lang="en-US" sz="2400" dirty="0" smtClean="0">
                <a:latin typeface="Times New Roman" pitchFamily="18" charset="0"/>
                <a:cs typeface="Times New Roman" pitchFamily="18" charset="0"/>
              </a:rPr>
              <a:t>    </a:t>
            </a:r>
          </a:p>
          <a:p>
            <a:pPr>
              <a:buNone/>
            </a:pPr>
            <a:r>
              <a:rPr lang="en-US" sz="2200" dirty="0" smtClean="0">
                <a:latin typeface="Times New Roman" pitchFamily="18" charset="0"/>
                <a:cs typeface="Times New Roman" pitchFamily="18" charset="0"/>
              </a:rPr>
              <a:t>    The existing Volkswagen showroom Point of Sale (POS) system requires enhancements to improve transaction processing speed, Quotation Generation, system stability, integration with inventory and CRM systems, and overall user experience. The current system may faces issues such as slow response times, lack of real-time updates, and inefficiencies in financial reporting.  </a:t>
            </a:r>
          </a:p>
          <a:p>
            <a:pPr>
              <a:buNone/>
            </a:pPr>
            <a:r>
              <a:rPr lang="en-US" sz="2200" dirty="0" smtClean="0">
                <a:latin typeface="Times New Roman" pitchFamily="18" charset="0"/>
                <a:cs typeface="Times New Roman" pitchFamily="18" charset="0"/>
              </a:rPr>
              <a:t>    This project aims to enhance the POS system using Agile methodologies to ensure continuous improvement, adaptability, and optimized performance. </a:t>
            </a:r>
            <a:endParaRPr lang="en-US" sz="2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7943088" cy="6400800"/>
          </a:xfrm>
        </p:spPr>
        <p:txBody>
          <a:bodyPr>
            <a:normAutofit/>
          </a:bodyPr>
          <a:lstStyle/>
          <a:p>
            <a:pPr>
              <a:buNone/>
            </a:pPr>
            <a:r>
              <a:rPr lang="en-US" sz="2800" b="1" dirty="0" smtClean="0">
                <a:latin typeface="Times New Roman" pitchFamily="18" charset="0"/>
                <a:cs typeface="Times New Roman" pitchFamily="18" charset="0"/>
              </a:rPr>
              <a:t>Purpose Statement ( Goals ) :</a:t>
            </a:r>
          </a:p>
          <a:p>
            <a:pPr>
              <a:buNone/>
            </a:pPr>
            <a:endParaRPr lang="en-US" sz="28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The purpose of this project is to analyze, upgrade, and implement enhancements in the Volkswagen Showroom POS system using Agile methodologies to improve transaction speed, generate quotations, generate contract, integration, and user experience. </a:t>
            </a: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normAutofit/>
          </a:bodyPr>
          <a:lstStyle/>
          <a:p>
            <a:pPr>
              <a:buNone/>
            </a:pPr>
            <a:r>
              <a:rPr lang="en-US" sz="2800" b="1" dirty="0" smtClean="0">
                <a:latin typeface="Times New Roman" pitchFamily="18" charset="0"/>
                <a:cs typeface="Times New Roman" pitchFamily="18" charset="0"/>
              </a:rPr>
              <a:t>Project Objectives : </a:t>
            </a:r>
          </a:p>
          <a:p>
            <a:pPr>
              <a:buNone/>
            </a:pPr>
            <a:endParaRPr lang="en-US" sz="28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Identify and address current system limitations based on user feedback. </a:t>
            </a:r>
          </a:p>
          <a:p>
            <a:r>
              <a:rPr lang="en-US" sz="2200" dirty="0" smtClean="0">
                <a:latin typeface="Times New Roman" pitchFamily="18" charset="0"/>
                <a:cs typeface="Times New Roman" pitchFamily="18" charset="0"/>
              </a:rPr>
              <a:t>Enhance POS functionalities while ensuring alignment with Volkswagen’s global standards. </a:t>
            </a:r>
          </a:p>
          <a:p>
            <a:r>
              <a:rPr lang="en-US" sz="2200" dirty="0" smtClean="0">
                <a:latin typeface="Times New Roman" pitchFamily="18" charset="0"/>
                <a:cs typeface="Times New Roman" pitchFamily="18" charset="0"/>
              </a:rPr>
              <a:t>Improve integration between POS, inventory, finance, and customer relationship management (CRM) systems. </a:t>
            </a:r>
          </a:p>
          <a:p>
            <a:r>
              <a:rPr lang="en-US" sz="2200" dirty="0" smtClean="0">
                <a:latin typeface="Times New Roman" pitchFamily="18" charset="0"/>
                <a:cs typeface="Times New Roman" pitchFamily="18" charset="0"/>
              </a:rPr>
              <a:t>Reduce transaction processing time and improve system reliability. </a:t>
            </a:r>
          </a:p>
          <a:p>
            <a:r>
              <a:rPr lang="en-US" sz="2200" dirty="0" smtClean="0">
                <a:latin typeface="Times New Roman" pitchFamily="18" charset="0"/>
                <a:cs typeface="Times New Roman" pitchFamily="18" charset="0"/>
              </a:rPr>
              <a:t>Generate quotations while customer comes for inquiry with customer’s basic details and requirement of vehicle. </a:t>
            </a:r>
          </a:p>
          <a:p>
            <a:r>
              <a:rPr lang="en-US" sz="2200" dirty="0" smtClean="0">
                <a:latin typeface="Times New Roman" pitchFamily="18" charset="0"/>
                <a:cs typeface="Times New Roman" pitchFamily="18" charset="0"/>
              </a:rPr>
              <a:t>Implement Agile-driven continuous enhancements and system optimization. </a:t>
            </a:r>
            <a:endParaRPr lang="en-US" sz="2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lstStyle/>
          <a:p>
            <a:pPr>
              <a:buNone/>
            </a:pPr>
            <a:r>
              <a:rPr lang="en-US" b="1" dirty="0" smtClean="0">
                <a:latin typeface="Times New Roman" pitchFamily="18" charset="0"/>
                <a:cs typeface="Times New Roman" pitchFamily="18" charset="0"/>
              </a:rPr>
              <a:t>Success criteria : </a:t>
            </a:r>
          </a:p>
          <a:p>
            <a:pPr>
              <a:buNone/>
            </a:pPr>
            <a:endParaRPr lang="en-US"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Faster and more efficient transaction processing for vehicle sales and service payments. </a:t>
            </a:r>
          </a:p>
          <a:p>
            <a:r>
              <a:rPr lang="en-US" sz="2200" dirty="0" smtClean="0">
                <a:latin typeface="Times New Roman" pitchFamily="18" charset="0"/>
                <a:cs typeface="Times New Roman" pitchFamily="18" charset="0"/>
              </a:rPr>
              <a:t>Improved availability and real-</a:t>
            </a:r>
            <a:r>
              <a:rPr lang="en-US" sz="2200" dirty="0" smtClean="0">
                <a:latin typeface="Times New Roman" pitchFamily="18" charset="0"/>
                <a:cs typeface="Times New Roman" pitchFamily="18" charset="0"/>
              </a:rPr>
              <a:t>time synchronization of sales, inventory, and customer data. </a:t>
            </a:r>
          </a:p>
          <a:p>
            <a:r>
              <a:rPr lang="en-US" sz="2200" dirty="0" smtClean="0">
                <a:latin typeface="Times New Roman" pitchFamily="18" charset="0"/>
                <a:cs typeface="Times New Roman" pitchFamily="18" charset="0"/>
              </a:rPr>
              <a:t>Reduced system downtime, transaction failures, and technical issues. </a:t>
            </a:r>
          </a:p>
          <a:p>
            <a:r>
              <a:rPr lang="en-US" sz="2200" dirty="0" smtClean="0">
                <a:latin typeface="Times New Roman" pitchFamily="18" charset="0"/>
                <a:cs typeface="Times New Roman" pitchFamily="18" charset="0"/>
              </a:rPr>
              <a:t>Enhanced reporting accuracy for financial transactions and business insights. </a:t>
            </a:r>
          </a:p>
          <a:p>
            <a:r>
              <a:rPr lang="en-US" sz="2200" dirty="0" smtClean="0">
                <a:latin typeface="Times New Roman" pitchFamily="18" charset="0"/>
                <a:cs typeface="Times New Roman" pitchFamily="18" charset="0"/>
              </a:rPr>
              <a:t>High user adoption rate and positive feedback from showroom staff. </a:t>
            </a:r>
            <a:endParaRPr lang="en-US" sz="2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77000"/>
          </a:xfrm>
        </p:spPr>
        <p:txBody>
          <a:bodyPr/>
          <a:lstStyle/>
          <a:p>
            <a:pPr>
              <a:buNone/>
            </a:pPr>
            <a:r>
              <a:rPr lang="en-US" b="1" dirty="0" smtClean="0">
                <a:latin typeface="Times New Roman" pitchFamily="18" charset="0"/>
                <a:cs typeface="Times New Roman" pitchFamily="18" charset="0"/>
              </a:rPr>
              <a:t>Methods / Approach (Agile Model) </a:t>
            </a:r>
          </a:p>
          <a:p>
            <a:pPr>
              <a:buNone/>
            </a:pPr>
            <a:endParaRPr lang="en-US"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1. Agile Requirement Gathering &amp; prioritization : </a:t>
            </a:r>
          </a:p>
          <a:p>
            <a:pPr>
              <a:buFont typeface="Arial" pitchFamily="34" charset="0"/>
              <a:buChar char="•"/>
            </a:pPr>
            <a:r>
              <a:rPr lang="en-US" sz="2000" dirty="0" smtClean="0">
                <a:latin typeface="Times New Roman" pitchFamily="18" charset="0"/>
                <a:cs typeface="Times New Roman" pitchFamily="18" charset="0"/>
              </a:rPr>
              <a:t>From an Agile team including showroom managers, IT staff, and POS vendors. </a:t>
            </a:r>
          </a:p>
          <a:p>
            <a:pPr>
              <a:buFont typeface="Arial" pitchFamily="34" charset="0"/>
              <a:buChar char="•"/>
            </a:pPr>
            <a:r>
              <a:rPr lang="en-US" sz="2000" dirty="0" smtClean="0">
                <a:latin typeface="Times New Roman" pitchFamily="18" charset="0"/>
                <a:cs typeface="Times New Roman" pitchFamily="18" charset="0"/>
              </a:rPr>
              <a:t>Conduct requirement workshops to gather user feedback and create a backlog. </a:t>
            </a:r>
          </a:p>
          <a:p>
            <a:pPr>
              <a:buFont typeface="Arial" pitchFamily="34" charset="0"/>
              <a:buChar char="•"/>
            </a:pPr>
            <a:r>
              <a:rPr lang="en-US" sz="2000" dirty="0" smtClean="0">
                <a:latin typeface="Times New Roman" pitchFamily="18" charset="0"/>
                <a:cs typeface="Times New Roman" pitchFamily="18" charset="0"/>
              </a:rPr>
              <a:t>Prioritize backlog items based on business impact and feasibility. </a:t>
            </a:r>
          </a:p>
          <a:p>
            <a:pPr>
              <a:buNone/>
            </a:pPr>
            <a:endParaRPr lang="en-US" sz="20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2. Sprint-Based Enhancement &amp; Development :</a:t>
            </a:r>
          </a:p>
          <a:p>
            <a:pPr>
              <a:buFont typeface="Arial" pitchFamily="34" charset="0"/>
              <a:buChar char="•"/>
            </a:pPr>
            <a:r>
              <a:rPr lang="en-US" sz="2000" dirty="0" smtClean="0">
                <a:latin typeface="Times New Roman" pitchFamily="18" charset="0"/>
                <a:cs typeface="Times New Roman" pitchFamily="18" charset="0"/>
              </a:rPr>
              <a:t>Enhance POS features iteratively in Agile sprints. </a:t>
            </a:r>
          </a:p>
          <a:p>
            <a:pPr>
              <a:buFont typeface="Arial" pitchFamily="34" charset="0"/>
              <a:buChar char="•"/>
            </a:pPr>
            <a:r>
              <a:rPr lang="en-US" sz="2000" dirty="0" smtClean="0">
                <a:latin typeface="Times New Roman" pitchFamily="18" charset="0"/>
                <a:cs typeface="Times New Roman" pitchFamily="18" charset="0"/>
              </a:rPr>
              <a:t>Conduct usability testing and continuous feedback integration. </a:t>
            </a:r>
          </a:p>
          <a:p>
            <a:pPr>
              <a:buFont typeface="Arial" pitchFamily="34" charset="0"/>
              <a:buChar char="•"/>
            </a:pPr>
            <a:r>
              <a:rPr lang="en-US" sz="2000" dirty="0" smtClean="0">
                <a:latin typeface="Times New Roman" pitchFamily="18" charset="0"/>
                <a:cs typeface="Times New Roman" pitchFamily="18" charset="0"/>
              </a:rPr>
              <a:t>Ensure each sprint delivers a functional and tested improvement. </a:t>
            </a:r>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7943088" cy="6553200"/>
          </a:xfrm>
        </p:spPr>
        <p:txBody>
          <a:bodyPr>
            <a:normAutofit/>
          </a:bodyPr>
          <a:lstStyle/>
          <a:p>
            <a:pPr>
              <a:buNone/>
            </a:pPr>
            <a:r>
              <a:rPr lang="en-US" sz="2400" b="1" dirty="0" smtClean="0">
                <a:latin typeface="Times New Roman" pitchFamily="18" charset="0"/>
                <a:cs typeface="Times New Roman" pitchFamily="18" charset="0"/>
              </a:rPr>
              <a:t>3. Vendor Collaboration &amp; Evaluation :</a:t>
            </a:r>
          </a:p>
          <a:p>
            <a:pPr>
              <a:buNone/>
            </a:pPr>
            <a:endParaRPr lang="en-US" sz="24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Work closely with POS vendors to implement enhancements efficiently. </a:t>
            </a:r>
          </a:p>
          <a:p>
            <a:pPr>
              <a:buFont typeface="Arial" pitchFamily="34" charset="0"/>
              <a:buChar char="•"/>
            </a:pPr>
            <a:r>
              <a:rPr lang="en-US" sz="2000" dirty="0" smtClean="0">
                <a:latin typeface="Times New Roman" pitchFamily="18" charset="0"/>
                <a:cs typeface="Times New Roman" pitchFamily="18" charset="0"/>
              </a:rPr>
              <a:t>Conduct A/B testing to compare performance improvements. </a:t>
            </a:r>
          </a:p>
          <a:p>
            <a:pPr>
              <a:buFont typeface="Arial" pitchFamily="34" charset="0"/>
              <a:buChar char="•"/>
            </a:pPr>
            <a:r>
              <a:rPr lang="en-US" sz="2000" dirty="0" smtClean="0">
                <a:latin typeface="Times New Roman" pitchFamily="18" charset="0"/>
                <a:cs typeface="Times New Roman" pitchFamily="18" charset="0"/>
              </a:rPr>
              <a:t>Ensure security and compliance standards are met. </a:t>
            </a:r>
          </a:p>
          <a:p>
            <a:pPr>
              <a:buNone/>
            </a:pPr>
            <a:endParaRPr lang="en-US" sz="20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4. User Training &amp; Change Management :</a:t>
            </a:r>
          </a:p>
          <a:p>
            <a:pPr>
              <a:buFont typeface="Arial" pitchFamily="34" charset="0"/>
              <a:buChar char="•"/>
            </a:pPr>
            <a:r>
              <a:rPr lang="en-US" sz="2000" dirty="0" smtClean="0">
                <a:latin typeface="Times New Roman" pitchFamily="18" charset="0"/>
                <a:cs typeface="Times New Roman" pitchFamily="18" charset="0"/>
              </a:rPr>
              <a:t>Provide hands-on training for showroom staff on new POS enhancements. </a:t>
            </a:r>
          </a:p>
          <a:p>
            <a:pPr>
              <a:buFont typeface="Arial" pitchFamily="34" charset="0"/>
              <a:buChar char="•"/>
            </a:pPr>
            <a:r>
              <a:rPr lang="en-US" sz="2000" dirty="0" smtClean="0">
                <a:latin typeface="Times New Roman" pitchFamily="18" charset="0"/>
                <a:cs typeface="Times New Roman" pitchFamily="18" charset="0"/>
              </a:rPr>
              <a:t>Implement an Agile-driven feedback loop for continuous improvement. </a:t>
            </a:r>
          </a:p>
          <a:p>
            <a:pPr>
              <a:buNone/>
            </a:pPr>
            <a:endParaRPr lang="en-US" sz="20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5. Go Live &amp; Continuous Improvement :  </a:t>
            </a:r>
          </a:p>
          <a:p>
            <a:pPr>
              <a:buFont typeface="Arial" pitchFamily="34" charset="0"/>
              <a:buChar char="•"/>
            </a:pPr>
            <a:r>
              <a:rPr lang="en-US" sz="2000" dirty="0" smtClean="0">
                <a:latin typeface="Times New Roman" pitchFamily="18" charset="0"/>
                <a:cs typeface="Times New Roman" pitchFamily="18" charset="0"/>
              </a:rPr>
              <a:t>Deploy enhancements in phases, starting with pilot showrooms. </a:t>
            </a:r>
          </a:p>
          <a:p>
            <a:pPr>
              <a:buFont typeface="Arial" pitchFamily="34" charset="0"/>
              <a:buChar char="•"/>
            </a:pPr>
            <a:r>
              <a:rPr lang="en-US" sz="2000" dirty="0" smtClean="0">
                <a:latin typeface="Times New Roman" pitchFamily="18" charset="0"/>
                <a:cs typeface="Times New Roman" pitchFamily="18" charset="0"/>
              </a:rPr>
              <a:t>Monitor performance, gather feedback, and optimize further. </a:t>
            </a:r>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normAutofit/>
          </a:bodyPr>
          <a:lstStyle/>
          <a:p>
            <a:pPr>
              <a:buNone/>
            </a:pPr>
            <a:r>
              <a:rPr lang="en-US" sz="2800" b="1" dirty="0" smtClean="0">
                <a:latin typeface="Times New Roman" pitchFamily="18" charset="0"/>
                <a:cs typeface="Times New Roman" pitchFamily="18" charset="0"/>
              </a:rPr>
              <a:t>Resources </a:t>
            </a:r>
          </a:p>
          <a:p>
            <a:pPr>
              <a:buNone/>
            </a:pPr>
            <a:endParaRPr lang="en-US" sz="2800" dirty="0" smtClean="0">
              <a:latin typeface="Times New Roman" pitchFamily="18" charset="0"/>
              <a:cs typeface="Times New Roman" pitchFamily="18" charset="0"/>
            </a:endParaRPr>
          </a:p>
          <a:p>
            <a:pPr>
              <a:buFont typeface="Arial" pitchFamily="34" charset="0"/>
              <a:buChar char="•"/>
            </a:pPr>
            <a:r>
              <a:rPr lang="en-US" sz="2400" b="1" dirty="0" smtClean="0">
                <a:latin typeface="Times New Roman" pitchFamily="18" charset="0"/>
                <a:cs typeface="Times New Roman" pitchFamily="18" charset="0"/>
              </a:rPr>
              <a:t>People : </a:t>
            </a:r>
            <a:r>
              <a:rPr lang="en-US" sz="2000" dirty="0" smtClean="0">
                <a:latin typeface="Times New Roman" pitchFamily="18" charset="0"/>
                <a:cs typeface="Times New Roman" pitchFamily="18" charset="0"/>
              </a:rPr>
              <a:t>Agile project team, showroom staff, IT support, and POS vendors. </a:t>
            </a:r>
          </a:p>
          <a:p>
            <a:pPr>
              <a:buNone/>
            </a:pPr>
            <a:endParaRPr lang="en-US" sz="2000" dirty="0" smtClean="0">
              <a:latin typeface="Times New Roman" pitchFamily="18" charset="0"/>
              <a:cs typeface="Times New Roman" pitchFamily="18" charset="0"/>
            </a:endParaRPr>
          </a:p>
          <a:p>
            <a:pPr>
              <a:buFont typeface="Arial" pitchFamily="34" charset="0"/>
              <a:buChar char="•"/>
            </a:pPr>
            <a:r>
              <a:rPr lang="en-US" sz="2000" b="1" dirty="0" smtClean="0">
                <a:latin typeface="Times New Roman" pitchFamily="18" charset="0"/>
                <a:cs typeface="Times New Roman" pitchFamily="18" charset="0"/>
              </a:rPr>
              <a:t>Time : </a:t>
            </a:r>
            <a:r>
              <a:rPr lang="en-US" sz="2000" dirty="0" smtClean="0">
                <a:latin typeface="Times New Roman" pitchFamily="18" charset="0"/>
                <a:cs typeface="Times New Roman" pitchFamily="18" charset="0"/>
              </a:rPr>
              <a:t>Implementation within 06 months using Agile sprints. </a:t>
            </a:r>
          </a:p>
          <a:p>
            <a:pPr>
              <a:buNone/>
            </a:pPr>
            <a:endParaRPr lang="en-US" sz="2000" dirty="0" smtClean="0">
              <a:latin typeface="Times New Roman" pitchFamily="18" charset="0"/>
              <a:cs typeface="Times New Roman" pitchFamily="18" charset="0"/>
            </a:endParaRPr>
          </a:p>
          <a:p>
            <a:pPr>
              <a:buFont typeface="Arial" pitchFamily="34" charset="0"/>
              <a:buChar char="•"/>
            </a:pPr>
            <a:r>
              <a:rPr lang="en-US" sz="2000" b="1" dirty="0" smtClean="0">
                <a:latin typeface="Times New Roman" pitchFamily="18" charset="0"/>
                <a:cs typeface="Times New Roman" pitchFamily="18" charset="0"/>
              </a:rPr>
              <a:t>Budget : </a:t>
            </a:r>
            <a:r>
              <a:rPr lang="en-US" sz="2000" dirty="0" smtClean="0">
                <a:latin typeface="Times New Roman" pitchFamily="18" charset="0"/>
                <a:cs typeface="Times New Roman" pitchFamily="18" charset="0"/>
              </a:rPr>
              <a:t>Hardware, software, training, and services not to exceed </a:t>
            </a:r>
          </a:p>
          <a:p>
            <a:pPr>
              <a:buNone/>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Rs. XXXX.00</a:t>
            </a:r>
          </a:p>
          <a:p>
            <a:pPr>
              <a:buNone/>
            </a:pPr>
            <a:endParaRPr lang="en-US" sz="2000" dirty="0" smtClean="0">
              <a:latin typeface="Times New Roman" pitchFamily="18" charset="0"/>
              <a:cs typeface="Times New Roman" pitchFamily="18" charset="0"/>
            </a:endParaRPr>
          </a:p>
          <a:p>
            <a:pPr>
              <a:buFont typeface="Arial" pitchFamily="34" charset="0"/>
              <a:buChar char="•"/>
            </a:pPr>
            <a:r>
              <a:rPr lang="en-US" sz="2000" b="1" dirty="0" smtClean="0">
                <a:latin typeface="Times New Roman" pitchFamily="18" charset="0"/>
                <a:cs typeface="Times New Roman" pitchFamily="18" charset="0"/>
              </a:rPr>
              <a:t>Other : </a:t>
            </a:r>
            <a:r>
              <a:rPr lang="en-US" sz="2000" dirty="0" smtClean="0">
                <a:latin typeface="Times New Roman" pitchFamily="18" charset="0"/>
                <a:cs typeface="Times New Roman" pitchFamily="18" charset="0"/>
              </a:rPr>
              <a:t>Third-party software evaluation, site visits, and industry reports not to exceed Rs. XXXX.00</a:t>
            </a:r>
            <a:endParaRPr lang="en-US" sz="24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normAutofit/>
          </a:bodyPr>
          <a:lstStyle/>
          <a:p>
            <a:pPr>
              <a:buNone/>
            </a:pPr>
            <a:r>
              <a:rPr lang="en-US" sz="2800" b="1" dirty="0" smtClean="0">
                <a:latin typeface="Times New Roman" pitchFamily="18" charset="0"/>
                <a:cs typeface="Times New Roman" pitchFamily="18" charset="0"/>
              </a:rPr>
              <a:t>Risk and Dependencies : </a:t>
            </a:r>
          </a:p>
          <a:p>
            <a:pPr>
              <a:buNone/>
            </a:pPr>
            <a:endParaRPr lang="en-US" sz="28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Resistance to change from showroom staff accustomed to the existing POS system. </a:t>
            </a:r>
          </a:p>
          <a:p>
            <a:pPr>
              <a:buNone/>
            </a:pPr>
            <a:endParaRPr lang="en-US" sz="20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Ensuring seamless integration with Volkswagen’s global inventory, CRM, and financial systems. </a:t>
            </a:r>
          </a:p>
          <a:p>
            <a:pPr>
              <a:buNone/>
            </a:pPr>
            <a:endParaRPr lang="en-US" sz="20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Agile implementation requires continuous collaboration, which may face stakeholder alignment challenges. </a:t>
            </a:r>
          </a:p>
          <a:p>
            <a:pPr>
              <a:buNone/>
            </a:pPr>
            <a:endParaRPr lang="en-US" sz="20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Security and compliance concerns related to POS transactions and data handling. </a:t>
            </a:r>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1402</TotalTime>
  <Words>605</Words>
  <Application>Microsoft Office PowerPoint</Application>
  <PresentationFormat>On-screen Show (4:3)</PresentationFormat>
  <Paragraphs>84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Project Title : VWFS</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 VWFS</dc:title>
  <dc:creator>Admin</dc:creator>
  <cp:lastModifiedBy>Admin</cp:lastModifiedBy>
  <cp:revision>20</cp:revision>
  <dcterms:created xsi:type="dcterms:W3CDTF">2025-03-06T06:07:44Z</dcterms:created>
  <dcterms:modified xsi:type="dcterms:W3CDTF">2025-03-07T05:35:33Z</dcterms:modified>
</cp:coreProperties>
</file>