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43" autoAdjust="0"/>
    <p:restoredTop sz="94660"/>
  </p:normalViewPr>
  <p:slideViewPr>
    <p:cSldViewPr>
      <p:cViewPr varScale="1">
        <p:scale>
          <a:sx n="80" d="100"/>
          <a:sy n="80" d="100"/>
        </p:scale>
        <p:origin x="893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85087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1248" y="2150186"/>
            <a:ext cx="7922259" cy="1382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54480" y="3755362"/>
            <a:ext cx="6140450" cy="1308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"/>
            <a:ext cx="9144000" cy="685791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532" y="344703"/>
            <a:ext cx="7937500" cy="8032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3590" y="1258747"/>
            <a:ext cx="8176895" cy="4137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398905" marR="5080" indent="-1386840">
              <a:lnSpc>
                <a:spcPts val="5410"/>
              </a:lnSpc>
              <a:spcBef>
                <a:spcPts val="60"/>
              </a:spcBef>
            </a:pPr>
            <a:r>
              <a:rPr sz="4400" spc="50" dirty="0"/>
              <a:t>Project</a:t>
            </a:r>
            <a:r>
              <a:rPr sz="4400" spc="-55" dirty="0"/>
              <a:t> </a:t>
            </a:r>
            <a:r>
              <a:rPr sz="4400" spc="50" dirty="0"/>
              <a:t>Progress</a:t>
            </a:r>
            <a:r>
              <a:rPr sz="4400" spc="-145" dirty="0"/>
              <a:t> </a:t>
            </a:r>
            <a:r>
              <a:rPr sz="4400" spc="65" dirty="0"/>
              <a:t>Tracking</a:t>
            </a:r>
            <a:r>
              <a:rPr sz="4400" spc="-50" dirty="0"/>
              <a:t> </a:t>
            </a:r>
            <a:r>
              <a:rPr sz="4400" spc="110" dirty="0"/>
              <a:t>Feature </a:t>
            </a:r>
            <a:r>
              <a:rPr sz="4400" spc="170" dirty="0"/>
              <a:t>in</a:t>
            </a:r>
            <a:r>
              <a:rPr sz="4400" spc="-55" dirty="0"/>
              <a:t> </a:t>
            </a:r>
            <a:r>
              <a:rPr sz="4400" spc="95" dirty="0"/>
              <a:t>Sparsh</a:t>
            </a:r>
            <a:r>
              <a:rPr sz="4400" spc="-55" dirty="0"/>
              <a:t> </a:t>
            </a:r>
            <a:r>
              <a:rPr sz="4400" spc="80" dirty="0"/>
              <a:t>Application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64970" marR="5080" indent="-1652905">
              <a:lnSpc>
                <a:spcPct val="131500"/>
              </a:lnSpc>
              <a:spcBef>
                <a:spcPts val="95"/>
              </a:spcBef>
            </a:pPr>
            <a:r>
              <a:rPr sz="3200" spc="90" dirty="0">
                <a:solidFill>
                  <a:srgbClr val="888888"/>
                </a:solidFill>
                <a:latin typeface="Times New Roman"/>
                <a:cs typeface="Times New Roman"/>
              </a:rPr>
              <a:t>Prepared</a:t>
            </a:r>
            <a:r>
              <a:rPr sz="3200" spc="-65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888888"/>
                </a:solidFill>
                <a:latin typeface="Times New Roman"/>
                <a:cs typeface="Times New Roman"/>
              </a:rPr>
              <a:t>by:</a:t>
            </a:r>
            <a:r>
              <a:rPr sz="3200" spc="-6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3200" spc="80" dirty="0">
                <a:solidFill>
                  <a:srgbClr val="888888"/>
                </a:solidFill>
                <a:latin typeface="Times New Roman"/>
                <a:cs typeface="Times New Roman"/>
              </a:rPr>
              <a:t>Sarath</a:t>
            </a:r>
            <a:r>
              <a:rPr sz="3200" spc="-6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3200" spc="145" dirty="0">
                <a:solidFill>
                  <a:srgbClr val="888888"/>
                </a:solidFill>
                <a:latin typeface="Times New Roman"/>
                <a:cs typeface="Times New Roman"/>
              </a:rPr>
              <a:t>Guru</a:t>
            </a:r>
            <a:r>
              <a:rPr sz="3200" spc="-6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888888"/>
                </a:solidFill>
                <a:latin typeface="Times New Roman"/>
                <a:cs typeface="Times New Roman"/>
              </a:rPr>
              <a:t>Raj</a:t>
            </a:r>
            <a:r>
              <a:rPr sz="3200" spc="-6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3200" spc="-85" dirty="0">
                <a:solidFill>
                  <a:srgbClr val="888888"/>
                </a:solidFill>
                <a:latin typeface="Times New Roman"/>
                <a:cs typeface="Times New Roman"/>
              </a:rPr>
              <a:t>A.V.R </a:t>
            </a:r>
            <a:r>
              <a:rPr sz="3200" spc="65" dirty="0">
                <a:solidFill>
                  <a:srgbClr val="888888"/>
                </a:solidFill>
                <a:latin typeface="Times New Roman"/>
                <a:cs typeface="Times New Roman"/>
              </a:rPr>
              <a:t>Date</a:t>
            </a:r>
            <a:r>
              <a:rPr sz="3200" spc="-10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888888"/>
                </a:solidFill>
                <a:latin typeface="Times New Roman"/>
                <a:cs typeface="Times New Roman"/>
              </a:rPr>
              <a:t>:</a:t>
            </a:r>
            <a:r>
              <a:rPr sz="3200" spc="-100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solidFill>
                  <a:srgbClr val="888888"/>
                </a:solidFill>
                <a:latin typeface="Times New Roman"/>
                <a:cs typeface="Times New Roman"/>
              </a:rPr>
              <a:t>15.02.2025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75410">
              <a:lnSpc>
                <a:spcPct val="100000"/>
              </a:lnSpc>
              <a:spcBef>
                <a:spcPts val="95"/>
              </a:spcBef>
            </a:pPr>
            <a:r>
              <a:rPr dirty="0"/>
              <a:t>Risks</a:t>
            </a:r>
            <a:r>
              <a:rPr spc="25" dirty="0"/>
              <a:t> </a:t>
            </a:r>
            <a:r>
              <a:rPr spc="190" dirty="0"/>
              <a:t>and</a:t>
            </a:r>
            <a:r>
              <a:rPr spc="30" dirty="0"/>
              <a:t> </a:t>
            </a:r>
            <a:r>
              <a:rPr spc="80" dirty="0"/>
              <a:t>Dependencies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487" y="1234439"/>
            <a:ext cx="8204454" cy="42404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3278" y="1260347"/>
            <a:ext cx="8098726" cy="4144060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460199"/>
              </p:ext>
            </p:extLst>
          </p:nvPr>
        </p:nvGraphicFramePr>
        <p:xfrm>
          <a:off x="521690" y="1258747"/>
          <a:ext cx="8091170" cy="417232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045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7887">
                <a:tc>
                  <a:txBody>
                    <a:bodyPr/>
                    <a:lstStyle/>
                    <a:p>
                      <a:pPr marL="1156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IN" sz="1550" spc="-10" dirty="0" smtClean="0"/>
                        <a:t>       </a:t>
                      </a:r>
                      <a:r>
                        <a:rPr sz="1550" spc="-10" dirty="0" smtClean="0"/>
                        <a:t>Risks</a:t>
                      </a:r>
                      <a:endParaRPr sz="1550" dirty="0">
                        <a:latin typeface="Book Antiqua"/>
                        <a:cs typeface="Book Antiqua"/>
                      </a:endParaRPr>
                    </a:p>
                  </a:txBody>
                  <a:tcPr marL="0" marR="0" marB="0" anchor="ctr"/>
                </a:tc>
                <a:tc>
                  <a:txBody>
                    <a:bodyPr/>
                    <a:lstStyle/>
                    <a:p>
                      <a:pPr marR="8509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50" spc="-10" dirty="0"/>
                        <a:t>Mitigation</a:t>
                      </a:r>
                      <a:endParaRPr sz="1550" dirty="0">
                        <a:latin typeface="Book Antiqua"/>
                        <a:cs typeface="Book Antiqua"/>
                      </a:endParaRPr>
                    </a:p>
                  </a:txBody>
                  <a:tcPr marL="0" marR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7710">
                <a:tc>
                  <a:txBody>
                    <a:bodyPr/>
                    <a:lstStyle/>
                    <a:p>
                      <a:pPr marL="91440" marR="532130">
                        <a:lnSpc>
                          <a:spcPts val="1660"/>
                        </a:lnSpc>
                        <a:spcBef>
                          <a:spcPts val="405"/>
                        </a:spcBef>
                      </a:pPr>
                      <a:r>
                        <a:rPr sz="1400" dirty="0"/>
                        <a:t>1.</a:t>
                      </a:r>
                      <a:r>
                        <a:rPr sz="1400" spc="70" dirty="0"/>
                        <a:t> </a:t>
                      </a:r>
                      <a:r>
                        <a:rPr sz="1400" spc="-35" dirty="0"/>
                        <a:t>Technical</a:t>
                      </a:r>
                      <a:r>
                        <a:rPr sz="1400" spc="175" dirty="0"/>
                        <a:t> </a:t>
                      </a:r>
                      <a:r>
                        <a:rPr sz="1400" dirty="0"/>
                        <a:t>-</a:t>
                      </a:r>
                      <a:r>
                        <a:rPr sz="1400" spc="170" dirty="0"/>
                        <a:t> </a:t>
                      </a:r>
                      <a:r>
                        <a:rPr sz="1400" dirty="0"/>
                        <a:t>Integration</a:t>
                      </a:r>
                      <a:r>
                        <a:rPr sz="1400" spc="75" dirty="0"/>
                        <a:t> </a:t>
                      </a:r>
                      <a:r>
                        <a:rPr sz="1400" dirty="0"/>
                        <a:t>issues</a:t>
                      </a:r>
                      <a:r>
                        <a:rPr sz="1400" spc="75" dirty="0"/>
                        <a:t> </a:t>
                      </a:r>
                      <a:r>
                        <a:rPr sz="1400" dirty="0"/>
                        <a:t>with</a:t>
                      </a:r>
                      <a:r>
                        <a:rPr sz="1400" spc="75" dirty="0"/>
                        <a:t> </a:t>
                      </a:r>
                      <a:r>
                        <a:rPr sz="1400" spc="-10" dirty="0"/>
                        <a:t>existing </a:t>
                      </a:r>
                      <a:r>
                        <a:rPr sz="1400" dirty="0"/>
                        <a:t>Sparsh</a:t>
                      </a:r>
                      <a:r>
                        <a:rPr sz="1400" spc="114" dirty="0"/>
                        <a:t> </a:t>
                      </a:r>
                      <a:r>
                        <a:rPr sz="1400" dirty="0"/>
                        <a:t>App</a:t>
                      </a:r>
                      <a:r>
                        <a:rPr sz="1400" spc="125" dirty="0"/>
                        <a:t> </a:t>
                      </a:r>
                      <a:r>
                        <a:rPr sz="1400" spc="-10" dirty="0"/>
                        <a:t>modules.</a:t>
                      </a:r>
                      <a:endParaRPr sz="1400" dirty="0"/>
                    </a:p>
                    <a:p>
                      <a:pPr marL="91440" marR="622300">
                        <a:lnSpc>
                          <a:spcPts val="1689"/>
                        </a:lnSpc>
                        <a:spcBef>
                          <a:spcPts val="5"/>
                        </a:spcBef>
                      </a:pPr>
                      <a:r>
                        <a:rPr sz="1400" spc="20" dirty="0"/>
                        <a:t>System</a:t>
                      </a:r>
                      <a:r>
                        <a:rPr sz="1400" spc="50" dirty="0"/>
                        <a:t> </a:t>
                      </a:r>
                      <a:r>
                        <a:rPr sz="1400" spc="20" dirty="0"/>
                        <a:t>downtime</a:t>
                      </a:r>
                      <a:r>
                        <a:rPr sz="1400" spc="50" dirty="0"/>
                        <a:t> </a:t>
                      </a:r>
                      <a:r>
                        <a:rPr sz="1400" spc="20" dirty="0"/>
                        <a:t>or</a:t>
                      </a:r>
                      <a:r>
                        <a:rPr sz="1400" spc="55" dirty="0"/>
                        <a:t> </a:t>
                      </a:r>
                      <a:r>
                        <a:rPr sz="1400" spc="20" dirty="0"/>
                        <a:t>performance</a:t>
                      </a:r>
                      <a:r>
                        <a:rPr sz="1400" spc="50" dirty="0"/>
                        <a:t> </a:t>
                      </a:r>
                      <a:r>
                        <a:rPr sz="1400" spc="20" dirty="0"/>
                        <a:t>lag</a:t>
                      </a:r>
                      <a:r>
                        <a:rPr sz="1400" spc="55" dirty="0"/>
                        <a:t> </a:t>
                      </a:r>
                      <a:r>
                        <a:rPr sz="1400" spc="60" dirty="0"/>
                        <a:t>due</a:t>
                      </a:r>
                      <a:r>
                        <a:rPr sz="1400" spc="50" dirty="0"/>
                        <a:t> </a:t>
                      </a:r>
                      <a:r>
                        <a:rPr sz="1400" spc="-25" dirty="0"/>
                        <a:t>to </a:t>
                      </a:r>
                      <a:r>
                        <a:rPr sz="1400" spc="50" dirty="0"/>
                        <a:t>new</a:t>
                      </a:r>
                      <a:r>
                        <a:rPr sz="1400" spc="114" dirty="0"/>
                        <a:t> </a:t>
                      </a:r>
                      <a:r>
                        <a:rPr sz="1400" dirty="0"/>
                        <a:t>feature</a:t>
                      </a:r>
                      <a:r>
                        <a:rPr sz="1400" spc="120" dirty="0"/>
                        <a:t> </a:t>
                      </a:r>
                      <a:r>
                        <a:rPr sz="1400" spc="-10" dirty="0"/>
                        <a:t>implementation.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1435" marB="0" anchor="ctr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Perform</a:t>
                      </a:r>
                      <a:r>
                        <a:rPr lang="en-US" sz="1400" spc="140" dirty="0" smtClean="0"/>
                        <a:t> </a:t>
                      </a:r>
                      <a:r>
                        <a:rPr lang="en-US" sz="1400" spc="50" dirty="0" smtClean="0"/>
                        <a:t>thorough</a:t>
                      </a:r>
                      <a:r>
                        <a:rPr lang="en-US" sz="1400" spc="140" dirty="0" smtClean="0"/>
                        <a:t> </a:t>
                      </a:r>
                      <a:r>
                        <a:rPr lang="en-US" sz="1400" dirty="0" smtClean="0"/>
                        <a:t>testing</a:t>
                      </a:r>
                      <a:r>
                        <a:rPr lang="en-US" sz="1400" spc="140" dirty="0" smtClean="0"/>
                        <a:t> </a:t>
                      </a:r>
                      <a:r>
                        <a:rPr lang="en-US" sz="1400" spc="-40" dirty="0" smtClean="0"/>
                        <a:t>(UAT,</a:t>
                      </a:r>
                      <a:r>
                        <a:rPr lang="en-US" sz="1400" spc="-40" baseline="0" dirty="0" smtClean="0"/>
                        <a:t> </a:t>
                      </a:r>
                      <a:r>
                        <a:rPr lang="en-US" sz="1400" spc="10" dirty="0" smtClean="0"/>
                        <a:t>performance, </a:t>
                      </a:r>
                      <a:r>
                        <a:rPr lang="en-US" sz="1400" spc="-10" dirty="0" smtClean="0"/>
                        <a:t>security)</a:t>
                      </a:r>
                      <a:endParaRPr lang="en-US" sz="1400" dirty="0" smtClean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096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7645">
                <a:tc>
                  <a:txBody>
                    <a:bodyPr/>
                    <a:lstStyle/>
                    <a:p>
                      <a:pPr marL="91440" marR="16446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dirty="0"/>
                        <a:t>2.</a:t>
                      </a:r>
                      <a:r>
                        <a:rPr sz="1400" spc="55" dirty="0"/>
                        <a:t> </a:t>
                      </a:r>
                      <a:r>
                        <a:rPr sz="1400" spc="-30" dirty="0" err="1" smtClean="0"/>
                        <a:t>Ope</a:t>
                      </a:r>
                      <a:r>
                        <a:rPr lang="en-IN" sz="1400" spc="-30" dirty="0" smtClean="0"/>
                        <a:t>r</a:t>
                      </a:r>
                      <a:r>
                        <a:rPr sz="1400" spc="-30" dirty="0" err="1" smtClean="0"/>
                        <a:t>ational</a:t>
                      </a:r>
                      <a:r>
                        <a:rPr sz="1400" spc="150" dirty="0" smtClean="0"/>
                        <a:t> </a:t>
                      </a:r>
                      <a:r>
                        <a:rPr sz="1400" dirty="0"/>
                        <a:t>-</a:t>
                      </a:r>
                      <a:r>
                        <a:rPr sz="1400" spc="155" dirty="0"/>
                        <a:t> </a:t>
                      </a:r>
                      <a:r>
                        <a:rPr sz="1400" dirty="0"/>
                        <a:t>Lack</a:t>
                      </a:r>
                      <a:r>
                        <a:rPr sz="1400" spc="55" dirty="0"/>
                        <a:t> </a:t>
                      </a:r>
                      <a:r>
                        <a:rPr sz="1400" dirty="0"/>
                        <a:t>of</a:t>
                      </a:r>
                      <a:r>
                        <a:rPr sz="1400" spc="155" dirty="0"/>
                        <a:t> </a:t>
                      </a:r>
                      <a:r>
                        <a:rPr sz="1400" dirty="0"/>
                        <a:t>proper</a:t>
                      </a:r>
                      <a:r>
                        <a:rPr sz="1400" spc="55" dirty="0"/>
                        <a:t> </a:t>
                      </a:r>
                      <a:r>
                        <a:rPr sz="1400" dirty="0"/>
                        <a:t>training</a:t>
                      </a:r>
                      <a:r>
                        <a:rPr sz="1400" spc="60" dirty="0"/>
                        <a:t> </a:t>
                      </a:r>
                      <a:r>
                        <a:rPr sz="1400" dirty="0"/>
                        <a:t>leading</a:t>
                      </a:r>
                      <a:r>
                        <a:rPr sz="1400" spc="55" dirty="0"/>
                        <a:t> </a:t>
                      </a:r>
                      <a:r>
                        <a:rPr sz="1400" spc="-25" dirty="0"/>
                        <a:t>to </a:t>
                      </a:r>
                      <a:r>
                        <a:rPr sz="1400" dirty="0"/>
                        <a:t>ineffective</a:t>
                      </a:r>
                      <a:r>
                        <a:rPr sz="1400" spc="145" dirty="0"/>
                        <a:t> </a:t>
                      </a:r>
                      <a:r>
                        <a:rPr sz="1400" dirty="0"/>
                        <a:t>usage.</a:t>
                      </a:r>
                      <a:r>
                        <a:rPr sz="1400" spc="150" dirty="0"/>
                        <a:t> </a:t>
                      </a:r>
                      <a:endParaRPr lang="en-IN" sz="1400" spc="150" dirty="0" smtClean="0"/>
                    </a:p>
                    <a:p>
                      <a:pPr marL="91440" marR="16446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dirty="0" smtClean="0"/>
                        <a:t>Poor</a:t>
                      </a:r>
                      <a:r>
                        <a:rPr sz="1400" spc="145" dirty="0" smtClean="0"/>
                        <a:t> </a:t>
                      </a:r>
                      <a:r>
                        <a:rPr sz="1400" dirty="0"/>
                        <a:t>user</a:t>
                      </a:r>
                      <a:r>
                        <a:rPr sz="1400" spc="140" dirty="0"/>
                        <a:t> </a:t>
                      </a:r>
                      <a:r>
                        <a:rPr sz="1400" dirty="0"/>
                        <a:t>interface</a:t>
                      </a:r>
                      <a:r>
                        <a:rPr sz="1400" spc="145" dirty="0"/>
                        <a:t> </a:t>
                      </a:r>
                      <a:r>
                        <a:rPr sz="1400" spc="-10" dirty="0"/>
                        <a:t>design </a:t>
                      </a:r>
                      <a:r>
                        <a:rPr sz="1400" dirty="0"/>
                        <a:t>affecting</a:t>
                      </a:r>
                      <a:r>
                        <a:rPr sz="1400" spc="140" dirty="0"/>
                        <a:t> </a:t>
                      </a:r>
                      <a:r>
                        <a:rPr sz="1400" dirty="0"/>
                        <a:t>user</a:t>
                      </a:r>
                      <a:r>
                        <a:rPr sz="1400" spc="145" dirty="0"/>
                        <a:t> </a:t>
                      </a:r>
                      <a:r>
                        <a:rPr sz="1400" spc="-10" dirty="0"/>
                        <a:t>engagement.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 anchor="ctr"/>
                </a:tc>
                <a:tc>
                  <a:txBody>
                    <a:bodyPr/>
                    <a:lstStyle/>
                    <a:p>
                      <a:pPr marL="93345" marR="554355">
                        <a:lnSpc>
                          <a:spcPct val="149900"/>
                        </a:lnSpc>
                        <a:spcBef>
                          <a:spcPts val="1140"/>
                        </a:spcBef>
                      </a:pPr>
                      <a:r>
                        <a:rPr sz="1400" spc="10" dirty="0"/>
                        <a:t>Conduct</a:t>
                      </a:r>
                      <a:r>
                        <a:rPr sz="1400" spc="130" dirty="0"/>
                        <a:t> </a:t>
                      </a:r>
                      <a:r>
                        <a:rPr sz="1400" spc="10" dirty="0"/>
                        <a:t>training</a:t>
                      </a:r>
                      <a:r>
                        <a:rPr sz="1400" spc="130" dirty="0"/>
                        <a:t> </a:t>
                      </a:r>
                      <a:r>
                        <a:rPr sz="1400" spc="10" dirty="0"/>
                        <a:t>workshops</a:t>
                      </a:r>
                      <a:r>
                        <a:rPr sz="1400" spc="130" dirty="0"/>
                        <a:t> </a:t>
                      </a:r>
                      <a:r>
                        <a:rPr sz="1400" spc="65" dirty="0"/>
                        <a:t>and</a:t>
                      </a:r>
                      <a:r>
                        <a:rPr sz="1400" spc="130" dirty="0"/>
                        <a:t> </a:t>
                      </a:r>
                      <a:r>
                        <a:rPr sz="1400" spc="50" dirty="0"/>
                        <a:t>ensure</a:t>
                      </a:r>
                      <a:r>
                        <a:rPr sz="1400" spc="130" dirty="0"/>
                        <a:t> </a:t>
                      </a:r>
                      <a:r>
                        <a:rPr sz="1400" spc="-20" dirty="0"/>
                        <a:t>user </a:t>
                      </a:r>
                      <a:r>
                        <a:rPr sz="1400" dirty="0"/>
                        <a:t>feedback</a:t>
                      </a:r>
                      <a:r>
                        <a:rPr sz="1400" spc="180" dirty="0"/>
                        <a:t> </a:t>
                      </a:r>
                      <a:r>
                        <a:rPr sz="1400" spc="-10" dirty="0"/>
                        <a:t>sessions.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478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7645">
                <a:tc>
                  <a:txBody>
                    <a:bodyPr/>
                    <a:lstStyle/>
                    <a:p>
                      <a:pPr marL="91440" marR="33909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dirty="0"/>
                        <a:t>3.</a:t>
                      </a:r>
                      <a:r>
                        <a:rPr sz="1400" spc="25" dirty="0"/>
                        <a:t> </a:t>
                      </a:r>
                      <a:r>
                        <a:rPr sz="1400" spc="-25" dirty="0"/>
                        <a:t>Financial</a:t>
                      </a:r>
                      <a:r>
                        <a:rPr sz="1400" spc="114" dirty="0"/>
                        <a:t> </a:t>
                      </a:r>
                      <a:r>
                        <a:rPr sz="1400" dirty="0"/>
                        <a:t>-</a:t>
                      </a:r>
                      <a:r>
                        <a:rPr sz="1400" spc="110" dirty="0"/>
                        <a:t> </a:t>
                      </a:r>
                      <a:r>
                        <a:rPr sz="1400" dirty="0"/>
                        <a:t>Budget</a:t>
                      </a:r>
                      <a:r>
                        <a:rPr sz="1400" spc="30" dirty="0"/>
                        <a:t> </a:t>
                      </a:r>
                      <a:r>
                        <a:rPr sz="1400" dirty="0"/>
                        <a:t>overruns</a:t>
                      </a:r>
                      <a:r>
                        <a:rPr sz="1400" spc="25" dirty="0"/>
                        <a:t> </a:t>
                      </a:r>
                      <a:r>
                        <a:rPr sz="1400" spc="60" dirty="0"/>
                        <a:t>due</a:t>
                      </a:r>
                      <a:r>
                        <a:rPr sz="1400" spc="25" dirty="0"/>
                        <a:t> </a:t>
                      </a:r>
                      <a:r>
                        <a:rPr sz="1400" dirty="0"/>
                        <a:t>to</a:t>
                      </a:r>
                      <a:r>
                        <a:rPr sz="1400" spc="30" dirty="0"/>
                        <a:t> </a:t>
                      </a:r>
                      <a:r>
                        <a:rPr sz="1400" spc="-10" dirty="0"/>
                        <a:t>additional </a:t>
                      </a:r>
                      <a:r>
                        <a:rPr sz="1400" spc="20" dirty="0"/>
                        <a:t>software</a:t>
                      </a:r>
                      <a:r>
                        <a:rPr sz="1400" spc="55" dirty="0"/>
                        <a:t> </a:t>
                      </a:r>
                      <a:r>
                        <a:rPr sz="1400" spc="20" dirty="0"/>
                        <a:t>development</a:t>
                      </a:r>
                      <a:r>
                        <a:rPr sz="1400" spc="55" dirty="0"/>
                        <a:t> </a:t>
                      </a:r>
                      <a:r>
                        <a:rPr sz="1400" spc="20" dirty="0"/>
                        <a:t>costs.</a:t>
                      </a:r>
                      <a:r>
                        <a:rPr sz="1400" spc="55" dirty="0"/>
                        <a:t> </a:t>
                      </a:r>
                      <a:endParaRPr lang="en-IN" sz="1400" spc="55" dirty="0" smtClean="0"/>
                    </a:p>
                    <a:p>
                      <a:pPr marL="91440" marR="33909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10" dirty="0" smtClean="0"/>
                        <a:t>Underestimation</a:t>
                      </a:r>
                      <a:r>
                        <a:rPr sz="1400" spc="500" dirty="0" smtClean="0"/>
                        <a:t> </a:t>
                      </a:r>
                      <a:r>
                        <a:rPr sz="1400" spc="10" dirty="0" smtClean="0"/>
                        <a:t>of</a:t>
                      </a:r>
                      <a:r>
                        <a:rPr sz="1400" spc="195" dirty="0" smtClean="0"/>
                        <a:t> </a:t>
                      </a:r>
                      <a:r>
                        <a:rPr sz="1400" spc="10" dirty="0"/>
                        <a:t>training</a:t>
                      </a:r>
                      <a:r>
                        <a:rPr sz="1400" spc="90" dirty="0"/>
                        <a:t> </a:t>
                      </a:r>
                      <a:r>
                        <a:rPr sz="1400" spc="65" dirty="0"/>
                        <a:t>and</a:t>
                      </a:r>
                      <a:r>
                        <a:rPr sz="1400" spc="95" dirty="0"/>
                        <a:t> </a:t>
                      </a:r>
                      <a:r>
                        <a:rPr sz="1400" spc="10" dirty="0" smtClean="0"/>
                        <a:t>support</a:t>
                      </a:r>
                      <a:r>
                        <a:rPr lang="en-IN" sz="1400" spc="95" baseline="0" dirty="0" smtClean="0"/>
                        <a:t>  </a:t>
                      </a:r>
                      <a:r>
                        <a:rPr sz="1400" spc="-10" dirty="0" smtClean="0"/>
                        <a:t>expenses</a:t>
                      </a:r>
                      <a:r>
                        <a:rPr sz="1400" spc="-10" dirty="0"/>
                        <a:t>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3815" marB="0" anchor="ctr"/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400" dirty="0"/>
                        <a:t>Have</a:t>
                      </a:r>
                      <a:r>
                        <a:rPr sz="1400" spc="125" dirty="0"/>
                        <a:t> </a:t>
                      </a:r>
                      <a:r>
                        <a:rPr sz="1400" spc="50" dirty="0"/>
                        <a:t>a</a:t>
                      </a:r>
                      <a:r>
                        <a:rPr sz="1400" spc="130" dirty="0"/>
                        <a:t> </a:t>
                      </a:r>
                      <a:r>
                        <a:rPr sz="1400" dirty="0"/>
                        <a:t>contingency</a:t>
                      </a:r>
                      <a:r>
                        <a:rPr sz="1400" spc="130" dirty="0"/>
                        <a:t> </a:t>
                      </a:r>
                      <a:r>
                        <a:rPr sz="1400" dirty="0"/>
                        <a:t>budget</a:t>
                      </a:r>
                      <a:r>
                        <a:rPr sz="1400" spc="130" dirty="0"/>
                        <a:t> </a:t>
                      </a:r>
                      <a:r>
                        <a:rPr sz="1400" dirty="0"/>
                        <a:t>(10-</a:t>
                      </a:r>
                      <a:r>
                        <a:rPr sz="1400" spc="-65" dirty="0"/>
                        <a:t>15%</a:t>
                      </a:r>
                      <a:r>
                        <a:rPr sz="1400" spc="130" dirty="0"/>
                        <a:t> </a:t>
                      </a:r>
                      <a:r>
                        <a:rPr sz="1400" spc="-10" dirty="0"/>
                        <a:t>buffer).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1239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0728">
                <a:tc>
                  <a:txBody>
                    <a:bodyPr/>
                    <a:lstStyle/>
                    <a:p>
                      <a:pPr marL="91440" marR="24320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 smtClean="0"/>
                        <a:t>4.P</a:t>
                      </a:r>
                      <a:r>
                        <a:rPr lang="en-IN" sz="1400" dirty="0" smtClean="0"/>
                        <a:t>r</a:t>
                      </a:r>
                      <a:r>
                        <a:rPr sz="1400" dirty="0" err="1" smtClean="0"/>
                        <a:t>oject</a:t>
                      </a:r>
                      <a:r>
                        <a:rPr sz="1400" spc="40" dirty="0" smtClean="0"/>
                        <a:t> </a:t>
                      </a:r>
                      <a:r>
                        <a:rPr sz="1400" spc="-40" dirty="0"/>
                        <a:t>Management</a:t>
                      </a:r>
                      <a:r>
                        <a:rPr sz="1400" spc="45" dirty="0"/>
                        <a:t> </a:t>
                      </a:r>
                      <a:r>
                        <a:rPr sz="1400" dirty="0"/>
                        <a:t>-</a:t>
                      </a:r>
                      <a:r>
                        <a:rPr sz="1400" spc="45" dirty="0"/>
                        <a:t> </a:t>
                      </a:r>
                      <a:r>
                        <a:rPr sz="1400" dirty="0"/>
                        <a:t>Delays</a:t>
                      </a:r>
                      <a:r>
                        <a:rPr sz="1400" spc="-20" dirty="0"/>
                        <a:t> </a:t>
                      </a:r>
                      <a:r>
                        <a:rPr sz="1400" spc="55" dirty="0"/>
                        <a:t>in</a:t>
                      </a:r>
                      <a:r>
                        <a:rPr sz="1400" spc="-25" dirty="0"/>
                        <a:t> </a:t>
                      </a:r>
                      <a:r>
                        <a:rPr sz="1400" spc="-10" dirty="0"/>
                        <a:t>development </a:t>
                      </a:r>
                      <a:r>
                        <a:rPr sz="1400" spc="60" dirty="0"/>
                        <a:t>due</a:t>
                      </a:r>
                      <a:r>
                        <a:rPr sz="1400" spc="80" dirty="0"/>
                        <a:t> </a:t>
                      </a:r>
                      <a:r>
                        <a:rPr sz="1400" dirty="0"/>
                        <a:t>to</a:t>
                      </a:r>
                      <a:r>
                        <a:rPr sz="1400" spc="70" dirty="0"/>
                        <a:t> </a:t>
                      </a:r>
                      <a:r>
                        <a:rPr sz="1400" dirty="0"/>
                        <a:t>resource</a:t>
                      </a:r>
                      <a:r>
                        <a:rPr sz="1400" spc="75" dirty="0"/>
                        <a:t> </a:t>
                      </a:r>
                      <a:r>
                        <a:rPr sz="1400" dirty="0"/>
                        <a:t>unavailability</a:t>
                      </a:r>
                      <a:r>
                        <a:rPr sz="1400" dirty="0" smtClean="0"/>
                        <a:t>.</a:t>
                      </a:r>
                      <a:endParaRPr lang="en-IN" sz="1400" dirty="0" smtClean="0"/>
                    </a:p>
                    <a:p>
                      <a:pPr marL="91440" marR="243204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75" dirty="0" smtClean="0"/>
                        <a:t> </a:t>
                      </a:r>
                      <a:r>
                        <a:rPr sz="1400" dirty="0"/>
                        <a:t>Scope</a:t>
                      </a:r>
                      <a:r>
                        <a:rPr sz="1400" spc="80" dirty="0"/>
                        <a:t> </a:t>
                      </a:r>
                      <a:r>
                        <a:rPr sz="1400" dirty="0"/>
                        <a:t>creep</a:t>
                      </a:r>
                      <a:r>
                        <a:rPr sz="1400" spc="80" dirty="0"/>
                        <a:t> </a:t>
                      </a:r>
                      <a:r>
                        <a:rPr sz="1400" dirty="0"/>
                        <a:t>if</a:t>
                      </a:r>
                      <a:r>
                        <a:rPr sz="1400" spc="170" dirty="0"/>
                        <a:t> </a:t>
                      </a:r>
                      <a:r>
                        <a:rPr sz="1400" spc="25" dirty="0"/>
                        <a:t>new </a:t>
                      </a:r>
                      <a:r>
                        <a:rPr sz="1400" dirty="0"/>
                        <a:t>feature</a:t>
                      </a:r>
                      <a:r>
                        <a:rPr sz="1400" spc="275" dirty="0"/>
                        <a:t> </a:t>
                      </a:r>
                      <a:r>
                        <a:rPr sz="1400" dirty="0"/>
                        <a:t>requests</a:t>
                      </a:r>
                      <a:r>
                        <a:rPr sz="1400" spc="275" dirty="0"/>
                        <a:t> </a:t>
                      </a:r>
                      <a:r>
                        <a:rPr sz="1400" dirty="0"/>
                        <a:t>arise</a:t>
                      </a:r>
                      <a:r>
                        <a:rPr sz="1400" spc="280" dirty="0"/>
                        <a:t> </a:t>
                      </a:r>
                      <a:r>
                        <a:rPr sz="1400" dirty="0"/>
                        <a:t>mid-</a:t>
                      </a:r>
                      <a:r>
                        <a:rPr sz="1400" spc="-10" dirty="0"/>
                        <a:t>development.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0" marB="0" anchor="ctr"/>
                </a:tc>
                <a:tc>
                  <a:txBody>
                    <a:bodyPr/>
                    <a:lstStyle/>
                    <a:p>
                      <a:pPr marL="93345" marR="308610">
                        <a:lnSpc>
                          <a:spcPct val="149900"/>
                        </a:lnSpc>
                        <a:spcBef>
                          <a:spcPts val="1050"/>
                        </a:spcBef>
                      </a:pPr>
                      <a:r>
                        <a:rPr sz="1400" dirty="0"/>
                        <a:t>Use</a:t>
                      </a:r>
                      <a:r>
                        <a:rPr sz="1400" spc="55" dirty="0"/>
                        <a:t> </a:t>
                      </a:r>
                      <a:r>
                        <a:rPr sz="1400" dirty="0"/>
                        <a:t>project</a:t>
                      </a:r>
                      <a:r>
                        <a:rPr sz="1400" spc="75" dirty="0"/>
                        <a:t> </a:t>
                      </a:r>
                      <a:r>
                        <a:rPr sz="1400" spc="55" dirty="0"/>
                        <a:t>management</a:t>
                      </a:r>
                      <a:r>
                        <a:rPr sz="1400" spc="70" dirty="0"/>
                        <a:t> </a:t>
                      </a:r>
                      <a:r>
                        <a:rPr sz="1400" dirty="0"/>
                        <a:t>tools</a:t>
                      </a:r>
                      <a:r>
                        <a:rPr sz="1400" spc="75" dirty="0"/>
                        <a:t> </a:t>
                      </a:r>
                      <a:r>
                        <a:rPr sz="1400" dirty="0"/>
                        <a:t>(JIRA,</a:t>
                      </a:r>
                      <a:r>
                        <a:rPr sz="1400" spc="70" dirty="0"/>
                        <a:t> </a:t>
                      </a:r>
                      <a:r>
                        <a:rPr sz="1400" dirty="0"/>
                        <a:t>Asana)</a:t>
                      </a:r>
                      <a:r>
                        <a:rPr sz="1400" spc="75" dirty="0"/>
                        <a:t> </a:t>
                      </a:r>
                      <a:r>
                        <a:rPr sz="1400" spc="-25" dirty="0"/>
                        <a:t>for </a:t>
                      </a:r>
                      <a:r>
                        <a:rPr sz="1400" dirty="0"/>
                        <a:t>real-time</a:t>
                      </a:r>
                      <a:r>
                        <a:rPr sz="1400" spc="290" dirty="0"/>
                        <a:t> </a:t>
                      </a:r>
                      <a:r>
                        <a:rPr sz="1400" spc="-10" dirty="0"/>
                        <a:t>tracking.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3335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605421" y="5446824"/>
            <a:ext cx="8094345" cy="1114408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550" b="1" spc="-10" dirty="0">
                <a:latin typeface="Book Antiqua"/>
                <a:cs typeface="Book Antiqua"/>
              </a:rPr>
              <a:t>Dependencies</a:t>
            </a:r>
            <a:endParaRPr sz="155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1550" b="1" dirty="0" err="1" smtClean="0">
                <a:latin typeface="Book Antiqua"/>
                <a:cs typeface="Book Antiqua"/>
              </a:rPr>
              <a:t>Inte</a:t>
            </a:r>
            <a:r>
              <a:rPr lang="en-IN" sz="1550" b="1" dirty="0" smtClean="0">
                <a:latin typeface="Book Antiqua"/>
                <a:cs typeface="Book Antiqua"/>
              </a:rPr>
              <a:t>r</a:t>
            </a:r>
            <a:r>
              <a:rPr sz="1550" b="1" dirty="0" err="1" smtClean="0">
                <a:latin typeface="Book Antiqua"/>
                <a:cs typeface="Book Antiqua"/>
              </a:rPr>
              <a:t>nal</a:t>
            </a:r>
            <a:r>
              <a:rPr sz="1550" b="1" spc="145" dirty="0" smtClean="0">
                <a:latin typeface="Book Antiqua"/>
                <a:cs typeface="Book Antiqua"/>
              </a:rPr>
              <a:t> </a:t>
            </a:r>
            <a:r>
              <a:rPr sz="1550" b="1" spc="-40" dirty="0">
                <a:latin typeface="Book Antiqua"/>
                <a:cs typeface="Book Antiqua"/>
              </a:rPr>
              <a:t>Dependencies:</a:t>
            </a:r>
            <a:r>
              <a:rPr sz="1550" b="1" spc="145" dirty="0">
                <a:latin typeface="Book Antiqua"/>
                <a:cs typeface="Book Antiqua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IT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75" dirty="0">
                <a:latin typeface="Times New Roman"/>
                <a:cs typeface="Times New Roman"/>
              </a:rPr>
              <a:t>team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availability,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60" dirty="0">
                <a:latin typeface="Times New Roman"/>
                <a:cs typeface="Times New Roman"/>
              </a:rPr>
              <a:t>stakeholder</a:t>
            </a:r>
            <a:r>
              <a:rPr sz="1550" spc="5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approvals,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65" dirty="0">
                <a:latin typeface="Times New Roman"/>
                <a:cs typeface="Times New Roman"/>
              </a:rPr>
              <a:t>internal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65" dirty="0">
                <a:latin typeface="Times New Roman"/>
                <a:cs typeface="Times New Roman"/>
              </a:rPr>
              <a:t>training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programs.</a:t>
            </a:r>
            <a:endParaRPr sz="15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550" b="1" dirty="0" err="1" smtClean="0">
                <a:latin typeface="Book Antiqua"/>
                <a:cs typeface="Book Antiqua"/>
              </a:rPr>
              <a:t>Exte</a:t>
            </a:r>
            <a:r>
              <a:rPr lang="en-IN" sz="1550" b="1" dirty="0" smtClean="0">
                <a:latin typeface="Book Antiqua"/>
                <a:cs typeface="Book Antiqua"/>
              </a:rPr>
              <a:t>r</a:t>
            </a:r>
            <a:r>
              <a:rPr sz="1550" b="1" dirty="0" err="1" smtClean="0">
                <a:latin typeface="Book Antiqua"/>
                <a:cs typeface="Book Antiqua"/>
              </a:rPr>
              <a:t>nal</a:t>
            </a:r>
            <a:r>
              <a:rPr sz="1550" b="1" spc="250" dirty="0" smtClean="0">
                <a:latin typeface="Book Antiqua"/>
                <a:cs typeface="Book Antiqua"/>
              </a:rPr>
              <a:t> </a:t>
            </a:r>
            <a:r>
              <a:rPr sz="1550" b="1" spc="-40" dirty="0">
                <a:latin typeface="Book Antiqua"/>
                <a:cs typeface="Book Antiqua"/>
              </a:rPr>
              <a:t>Dependencies:</a:t>
            </a:r>
            <a:r>
              <a:rPr sz="1550" b="1" spc="250" dirty="0">
                <a:latin typeface="Book Antiqua"/>
                <a:cs typeface="Book Antiqua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Third-party</a:t>
            </a:r>
            <a:r>
              <a:rPr sz="1550" spc="14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API</a:t>
            </a:r>
            <a:r>
              <a:rPr sz="1550" spc="13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integrations,</a:t>
            </a:r>
            <a:r>
              <a:rPr sz="1550" spc="13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licensing</a:t>
            </a:r>
            <a:r>
              <a:rPr sz="1550" spc="14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approvals,</a:t>
            </a:r>
            <a:r>
              <a:rPr sz="1550" spc="13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software</a:t>
            </a:r>
            <a:r>
              <a:rPr sz="1550" spc="140" dirty="0">
                <a:latin typeface="Times New Roman"/>
                <a:cs typeface="Times New Roman"/>
              </a:rPr>
              <a:t> </a:t>
            </a:r>
            <a:r>
              <a:rPr sz="1550" spc="45" dirty="0">
                <a:latin typeface="Times New Roman"/>
                <a:cs typeface="Times New Roman"/>
              </a:rPr>
              <a:t>updates.</a:t>
            </a:r>
            <a:endParaRPr sz="15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8752" rIns="0" bIns="0" rtlCol="0">
            <a:spAutoFit/>
          </a:bodyPr>
          <a:lstStyle/>
          <a:p>
            <a:pPr marL="506095">
              <a:lnSpc>
                <a:spcPct val="100000"/>
              </a:lnSpc>
              <a:spcBef>
                <a:spcPts val="95"/>
              </a:spcBef>
            </a:pPr>
            <a:r>
              <a:rPr spc="65" dirty="0"/>
              <a:t>Expected</a:t>
            </a:r>
            <a:r>
              <a:rPr spc="190" dirty="0"/>
              <a:t> </a:t>
            </a:r>
            <a:r>
              <a:rPr dirty="0"/>
              <a:t>Deliverables</a:t>
            </a:r>
            <a:r>
              <a:rPr spc="195" dirty="0"/>
              <a:t> </a:t>
            </a:r>
            <a:r>
              <a:rPr spc="-10" dirty="0"/>
              <a:t>&amp;Benefits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30" y="1489075"/>
            <a:ext cx="7464770" cy="44114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0" dirty="0" smtClean="0">
                <a:latin typeface="Book Antiqua"/>
                <a:cs typeface="Book Antiqua"/>
              </a:rPr>
              <a:t>B</a:t>
            </a:r>
            <a:r>
              <a:rPr lang="en-IN" sz="1800" b="1" spc="-100" dirty="0" err="1" smtClean="0">
                <a:latin typeface="Book Antiqua"/>
                <a:cs typeface="Book Antiqua"/>
              </a:rPr>
              <a:t>usiness</a:t>
            </a:r>
            <a:r>
              <a:rPr lang="en-IN" sz="1800" b="1" spc="-100" dirty="0" smtClean="0">
                <a:latin typeface="Book Antiqua"/>
                <a:cs typeface="Book Antiqua"/>
              </a:rPr>
              <a:t> Benefits</a:t>
            </a:r>
          </a:p>
          <a:p>
            <a:pPr marL="298450" indent="-28575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sz="1600" spc="55" dirty="0" smtClean="0">
                <a:latin typeface="Times New Roman"/>
                <a:cs typeface="Times New Roman"/>
              </a:rPr>
              <a:t>Improved</a:t>
            </a:r>
            <a:r>
              <a:rPr sz="1600" spc="65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project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tracking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and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Times New Roman"/>
                <a:cs typeface="Times New Roman"/>
              </a:rPr>
              <a:t>visibility.</a:t>
            </a:r>
            <a:endParaRPr lang="en-IN" sz="160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sz="1600" spc="80" dirty="0" smtClean="0">
                <a:latin typeface="Times New Roman"/>
                <a:cs typeface="Times New Roman"/>
              </a:rPr>
              <a:t>Enhanced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collaboration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and </a:t>
            </a:r>
            <a:r>
              <a:rPr sz="1600" spc="-10" dirty="0" smtClean="0">
                <a:latin typeface="Times New Roman"/>
                <a:cs typeface="Times New Roman"/>
              </a:rPr>
              <a:t>accountability.</a:t>
            </a:r>
            <a:endParaRPr lang="en-IN" sz="160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sz="1600" dirty="0" smtClean="0">
                <a:latin typeface="Times New Roman"/>
                <a:cs typeface="Times New Roman"/>
              </a:rPr>
              <a:t>Real-</a:t>
            </a:r>
            <a:r>
              <a:rPr sz="1600" spc="50" dirty="0" smtClean="0">
                <a:latin typeface="Times New Roman"/>
                <a:cs typeface="Times New Roman"/>
              </a:rPr>
              <a:t>time</a:t>
            </a:r>
            <a:r>
              <a:rPr sz="1600" spc="215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Project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Progress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spc="40" dirty="0" smtClean="0">
                <a:latin typeface="Times New Roman"/>
                <a:cs typeface="Times New Roman"/>
              </a:rPr>
              <a:t>Dashboard.</a:t>
            </a:r>
            <a:endParaRPr lang="en-IN" sz="160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sz="1600" spc="50" dirty="0" smtClean="0">
                <a:latin typeface="Times New Roman"/>
                <a:cs typeface="Times New Roman"/>
              </a:rPr>
              <a:t>Milestone-</a:t>
            </a:r>
            <a:r>
              <a:rPr sz="1600" dirty="0" smtClean="0">
                <a:latin typeface="Times New Roman"/>
                <a:cs typeface="Times New Roman"/>
              </a:rPr>
              <a:t>based</a:t>
            </a:r>
            <a:r>
              <a:rPr sz="1600" spc="65" dirty="0" smtClean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Times New Roman"/>
                <a:cs typeface="Times New Roman"/>
              </a:rPr>
              <a:t>notifications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and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40" dirty="0">
                <a:latin typeface="Times New Roman"/>
                <a:cs typeface="Times New Roman"/>
              </a:rPr>
              <a:t>alerts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▪"/>
            </a:pPr>
            <a:endParaRPr sz="15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25"/>
              </a:spcBef>
              <a:buFont typeface="Times New Roman"/>
              <a:buChar char="▪"/>
            </a:pPr>
            <a:endParaRPr sz="15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35" dirty="0" smtClean="0">
                <a:latin typeface="Book Antiqua"/>
                <a:cs typeface="Book Antiqua"/>
              </a:rPr>
              <a:t>Op</a:t>
            </a:r>
            <a:r>
              <a:rPr lang="en-IN" sz="1800" b="1" spc="-35" dirty="0" err="1" smtClean="0">
                <a:latin typeface="Book Antiqua"/>
                <a:cs typeface="Book Antiqua"/>
              </a:rPr>
              <a:t>erational</a:t>
            </a:r>
            <a:r>
              <a:rPr lang="en-IN" sz="1800" b="1" spc="-35" dirty="0" smtClean="0">
                <a:latin typeface="Book Antiqua"/>
                <a:cs typeface="Book Antiqua"/>
              </a:rPr>
              <a:t> Benefits</a:t>
            </a:r>
            <a:endParaRPr sz="1800" dirty="0">
              <a:latin typeface="Book Antiqua"/>
              <a:cs typeface="Book Antiqua"/>
            </a:endParaRPr>
          </a:p>
          <a:p>
            <a:pPr marL="298450" indent="-285750">
              <a:lnSpc>
                <a:spcPct val="100000"/>
              </a:lnSpc>
              <a:spcBef>
                <a:spcPts val="147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600" spc="55" dirty="0">
                <a:latin typeface="Times New Roman"/>
                <a:cs typeface="Times New Roman"/>
              </a:rPr>
              <a:t>Reduction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in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90" dirty="0">
                <a:latin typeface="Times New Roman"/>
                <a:cs typeface="Times New Roman"/>
              </a:rPr>
              <a:t>manual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tracking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Times New Roman"/>
                <a:cs typeface="Times New Roman"/>
              </a:rPr>
              <a:t>efforts.</a:t>
            </a:r>
            <a:endParaRPr lang="en-IN" sz="160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47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600" dirty="0" smtClean="0">
                <a:latin typeface="Times New Roman"/>
                <a:cs typeface="Times New Roman"/>
              </a:rPr>
              <a:t>Better</a:t>
            </a:r>
            <a:r>
              <a:rPr sz="1600" spc="100" dirty="0" smtClean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decision-</a:t>
            </a:r>
            <a:r>
              <a:rPr sz="1600" spc="60" dirty="0">
                <a:latin typeface="Times New Roman"/>
                <a:cs typeface="Times New Roman"/>
              </a:rPr>
              <a:t>making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with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visual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spc="50" dirty="0" smtClean="0">
                <a:latin typeface="Times New Roman"/>
                <a:cs typeface="Times New Roman"/>
              </a:rPr>
              <a:t>dashboards</a:t>
            </a:r>
            <a:endParaRPr lang="en-IN" sz="160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47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600" spc="55" dirty="0" smtClean="0">
                <a:latin typeface="Times New Roman"/>
                <a:cs typeface="Times New Roman"/>
              </a:rPr>
              <a:t>Comprehensive</a:t>
            </a:r>
            <a:r>
              <a:rPr sz="1600" spc="30" dirty="0" smtClean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training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materials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all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Times New Roman"/>
                <a:cs typeface="Times New Roman"/>
              </a:rPr>
              <a:t>users.</a:t>
            </a:r>
            <a:endParaRPr lang="en-IN" sz="160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47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600" spc="55" dirty="0" smtClean="0">
                <a:latin typeface="Times New Roman"/>
                <a:cs typeface="Times New Roman"/>
              </a:rPr>
              <a:t>Support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documentation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and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FAQs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8752" rIns="0" bIns="0" rtlCol="0">
            <a:spAutoFit/>
          </a:bodyPr>
          <a:lstStyle/>
          <a:p>
            <a:pPr marL="1109980">
              <a:lnSpc>
                <a:spcPct val="100000"/>
              </a:lnSpc>
              <a:spcBef>
                <a:spcPts val="95"/>
              </a:spcBef>
            </a:pPr>
            <a:r>
              <a:rPr spc="90" dirty="0"/>
              <a:t>Conclusion</a:t>
            </a:r>
            <a:r>
              <a:rPr spc="-35" dirty="0"/>
              <a:t> </a:t>
            </a:r>
            <a:r>
              <a:rPr spc="190" dirty="0"/>
              <a:t>and</a:t>
            </a:r>
            <a:r>
              <a:rPr spc="-35" dirty="0"/>
              <a:t> </a:t>
            </a:r>
            <a:r>
              <a:rPr dirty="0"/>
              <a:t>Next</a:t>
            </a:r>
            <a:r>
              <a:rPr spc="-35" dirty="0"/>
              <a:t> </a:t>
            </a:r>
            <a:r>
              <a:rPr spc="-10" dirty="0"/>
              <a:t>Steps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32" y="1480007"/>
            <a:ext cx="6778968" cy="192745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spc="-10" dirty="0" smtClean="0">
                <a:latin typeface="Book Antiqua"/>
                <a:cs typeface="Book Antiqua"/>
              </a:rPr>
              <a:t>S</a:t>
            </a:r>
            <a:r>
              <a:rPr lang="en-IN" sz="1550" b="1" spc="-10" dirty="0" smtClean="0">
                <a:latin typeface="Book Antiqua"/>
                <a:cs typeface="Book Antiqua"/>
              </a:rPr>
              <a:t>u</a:t>
            </a:r>
            <a:r>
              <a:rPr sz="1550" b="1" spc="-10" dirty="0" err="1" smtClean="0">
                <a:latin typeface="Book Antiqua"/>
                <a:cs typeface="Book Antiqua"/>
              </a:rPr>
              <a:t>mma</a:t>
            </a:r>
            <a:r>
              <a:rPr lang="en-IN" sz="1550" b="1" spc="-10" dirty="0" smtClean="0">
                <a:latin typeface="Book Antiqua"/>
                <a:cs typeface="Book Antiqua"/>
              </a:rPr>
              <a:t>r</a:t>
            </a:r>
            <a:r>
              <a:rPr sz="1550" b="1" spc="-10" dirty="0" smtClean="0">
                <a:latin typeface="Book Antiqua"/>
                <a:cs typeface="Book Antiqua"/>
              </a:rPr>
              <a:t>y</a:t>
            </a:r>
            <a:endParaRPr sz="1550" dirty="0">
              <a:latin typeface="Book Antiqua"/>
              <a:cs typeface="Book Antiqua"/>
            </a:endParaRPr>
          </a:p>
          <a:p>
            <a:pPr marL="298450" indent="-285750">
              <a:lnSpc>
                <a:spcPct val="100000"/>
              </a:lnSpc>
              <a:spcBef>
                <a:spcPts val="141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550" spc="55" dirty="0">
                <a:latin typeface="Times New Roman"/>
                <a:cs typeface="Times New Roman"/>
              </a:rPr>
              <a:t>The</a:t>
            </a:r>
            <a:r>
              <a:rPr sz="1550" spc="7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Project</a:t>
            </a:r>
            <a:r>
              <a:rPr sz="1550" spc="7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Progress</a:t>
            </a:r>
            <a:r>
              <a:rPr sz="1550" spc="7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feature</a:t>
            </a:r>
            <a:r>
              <a:rPr sz="1550" spc="7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will</a:t>
            </a:r>
            <a:r>
              <a:rPr sz="1550" spc="75" dirty="0">
                <a:latin typeface="Times New Roman"/>
                <a:cs typeface="Times New Roman"/>
              </a:rPr>
              <a:t> </a:t>
            </a:r>
            <a:r>
              <a:rPr sz="1550" spc="45" dirty="0">
                <a:latin typeface="Times New Roman"/>
                <a:cs typeface="Times New Roman"/>
              </a:rPr>
              <a:t>improve</a:t>
            </a:r>
            <a:r>
              <a:rPr sz="1550" spc="70" dirty="0">
                <a:latin typeface="Times New Roman"/>
                <a:cs typeface="Times New Roman"/>
              </a:rPr>
              <a:t> </a:t>
            </a:r>
            <a:r>
              <a:rPr sz="1550" spc="55" dirty="0">
                <a:latin typeface="Times New Roman"/>
                <a:cs typeface="Times New Roman"/>
              </a:rPr>
              <a:t>Sparsh</a:t>
            </a:r>
            <a:r>
              <a:rPr sz="1550" spc="7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App</a:t>
            </a:r>
            <a:r>
              <a:rPr sz="1550" spc="70" dirty="0">
                <a:latin typeface="Times New Roman"/>
                <a:cs typeface="Times New Roman"/>
              </a:rPr>
              <a:t> </a:t>
            </a:r>
            <a:r>
              <a:rPr sz="1550" spc="-10" dirty="0" smtClean="0">
                <a:latin typeface="Times New Roman"/>
                <a:cs typeface="Times New Roman"/>
              </a:rPr>
              <a:t>functionality.</a:t>
            </a:r>
            <a:endParaRPr lang="en-IN" sz="1550" spc="-10" dirty="0" smtClean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41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550" spc="55" dirty="0" smtClean="0">
                <a:latin typeface="Times New Roman"/>
                <a:cs typeface="Times New Roman"/>
              </a:rPr>
              <a:t>Supports</a:t>
            </a:r>
            <a:r>
              <a:rPr sz="1550" spc="-10" dirty="0" smtClean="0">
                <a:latin typeface="Times New Roman"/>
                <a:cs typeface="Times New Roman"/>
              </a:rPr>
              <a:t> </a:t>
            </a:r>
            <a:r>
              <a:rPr sz="1550" spc="55" dirty="0">
                <a:latin typeface="Times New Roman"/>
                <a:cs typeface="Times New Roman"/>
              </a:rPr>
              <a:t>better</a:t>
            </a:r>
            <a:r>
              <a:rPr sz="1550" spc="-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decision-</a:t>
            </a:r>
            <a:r>
              <a:rPr sz="1550" spc="60" dirty="0">
                <a:latin typeface="Times New Roman"/>
                <a:cs typeface="Times New Roman"/>
              </a:rPr>
              <a:t>making</a:t>
            </a:r>
            <a:r>
              <a:rPr sz="1550" spc="-5" dirty="0">
                <a:latin typeface="Times New Roman"/>
                <a:cs typeface="Times New Roman"/>
              </a:rPr>
              <a:t> </a:t>
            </a:r>
            <a:r>
              <a:rPr sz="1550" spc="75" dirty="0">
                <a:latin typeface="Times New Roman"/>
                <a:cs typeface="Times New Roman"/>
              </a:rPr>
              <a:t>through</a:t>
            </a:r>
            <a:r>
              <a:rPr sz="1550" spc="-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real-time</a:t>
            </a:r>
            <a:r>
              <a:rPr sz="1550" spc="-10" dirty="0">
                <a:latin typeface="Times New Roman"/>
                <a:cs typeface="Times New Roman"/>
              </a:rPr>
              <a:t> </a:t>
            </a:r>
            <a:r>
              <a:rPr sz="1550" spc="45" dirty="0" smtClean="0">
                <a:latin typeface="Times New Roman"/>
                <a:cs typeface="Times New Roman"/>
              </a:rPr>
              <a:t>data.</a:t>
            </a:r>
            <a:endParaRPr lang="en-IN" sz="155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41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550" spc="-90" dirty="0" smtClean="0">
                <a:latin typeface="Times New Roman"/>
                <a:cs typeface="Times New Roman"/>
              </a:rPr>
              <a:t>We</a:t>
            </a:r>
            <a:r>
              <a:rPr sz="1550" spc="-204" dirty="0" smtClean="0">
                <a:latin typeface="Times New Roman"/>
                <a:cs typeface="Times New Roman"/>
              </a:rPr>
              <a:t> </a:t>
            </a:r>
            <a:r>
              <a:rPr sz="1550" spc="75" dirty="0">
                <a:latin typeface="Times New Roman"/>
                <a:cs typeface="Times New Roman"/>
              </a:rPr>
              <a:t>recommend</a:t>
            </a:r>
            <a:r>
              <a:rPr sz="1550" spc="16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proceeding</a:t>
            </a:r>
            <a:r>
              <a:rPr sz="1550" spc="165" dirty="0">
                <a:latin typeface="Times New Roman"/>
                <a:cs typeface="Times New Roman"/>
              </a:rPr>
              <a:t> </a:t>
            </a:r>
            <a:r>
              <a:rPr sz="1550" spc="65" dirty="0">
                <a:latin typeface="Times New Roman"/>
                <a:cs typeface="Times New Roman"/>
              </a:rPr>
              <a:t>with</a:t>
            </a:r>
            <a:r>
              <a:rPr sz="1550" spc="170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resource</a:t>
            </a:r>
            <a:r>
              <a:rPr sz="1550" spc="16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allocation</a:t>
            </a:r>
            <a:r>
              <a:rPr sz="1550" spc="165" dirty="0">
                <a:latin typeface="Times New Roman"/>
                <a:cs typeface="Times New Roman"/>
              </a:rPr>
              <a:t> </a:t>
            </a:r>
            <a:r>
              <a:rPr sz="1550" spc="60" dirty="0">
                <a:latin typeface="Times New Roman"/>
                <a:cs typeface="Times New Roman"/>
              </a:rPr>
              <a:t>and </a:t>
            </a:r>
            <a:r>
              <a:rPr sz="1550" spc="55" dirty="0" smtClean="0">
                <a:latin typeface="Times New Roman"/>
                <a:cs typeface="Times New Roman"/>
              </a:rPr>
              <a:t>implementation.</a:t>
            </a:r>
            <a:endParaRPr lang="en-IN" sz="155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41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550" dirty="0" smtClean="0">
                <a:latin typeface="Times New Roman"/>
                <a:cs typeface="Times New Roman"/>
              </a:rPr>
              <a:t>Waterfall</a:t>
            </a:r>
            <a:r>
              <a:rPr sz="1550" spc="100" dirty="0" smtClean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methodology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spc="60" dirty="0">
                <a:latin typeface="Times New Roman"/>
                <a:cs typeface="Times New Roman"/>
              </a:rPr>
              <a:t>ensures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spc="65" dirty="0">
                <a:latin typeface="Times New Roman"/>
                <a:cs typeface="Times New Roman"/>
              </a:rPr>
              <a:t>a</a:t>
            </a:r>
            <a:r>
              <a:rPr sz="1550" spc="10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well-</a:t>
            </a:r>
            <a:r>
              <a:rPr sz="1550" spc="70" dirty="0">
                <a:latin typeface="Times New Roman"/>
                <a:cs typeface="Times New Roman"/>
              </a:rPr>
              <a:t>structured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spc="85" dirty="0">
                <a:latin typeface="Times New Roman"/>
                <a:cs typeface="Times New Roman"/>
              </a:rPr>
              <a:t>and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reliable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approach.</a:t>
            </a:r>
            <a:endParaRPr sz="15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30" y="4105687"/>
            <a:ext cx="5407370" cy="115031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dirty="0" smtClean="0">
                <a:latin typeface="Book Antiqua"/>
                <a:cs typeface="Book Antiqua"/>
              </a:rPr>
              <a:t>N</a:t>
            </a:r>
            <a:r>
              <a:rPr lang="en-IN" sz="1550" b="1" dirty="0" err="1" smtClean="0">
                <a:latin typeface="Book Antiqua"/>
                <a:cs typeface="Book Antiqua"/>
              </a:rPr>
              <a:t>ext</a:t>
            </a:r>
            <a:r>
              <a:rPr lang="en-IN" sz="1550" b="1" dirty="0" smtClean="0">
                <a:latin typeface="Book Antiqua"/>
                <a:cs typeface="Book Antiqua"/>
              </a:rPr>
              <a:t> Steps</a:t>
            </a:r>
            <a:endParaRPr sz="1550" dirty="0">
              <a:latin typeface="Book Antiqua"/>
              <a:cs typeface="Book Antiqua"/>
            </a:endParaRPr>
          </a:p>
          <a:p>
            <a:pPr marL="298450" indent="-285750">
              <a:lnSpc>
                <a:spcPct val="150000"/>
              </a:lnSpc>
              <a:spcBef>
                <a:spcPts val="1440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550" dirty="0">
                <a:latin typeface="Times New Roman"/>
                <a:cs typeface="Times New Roman"/>
              </a:rPr>
              <a:t>Approval</a:t>
            </a:r>
            <a:r>
              <a:rPr sz="1550" spc="17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of</a:t>
            </a:r>
            <a:r>
              <a:rPr sz="1550" spc="18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project</a:t>
            </a:r>
            <a:r>
              <a:rPr sz="1550" spc="17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plan.</a:t>
            </a:r>
            <a:endParaRPr sz="155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50000"/>
              </a:lnSpc>
              <a:spcBef>
                <a:spcPts val="4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550" spc="20" dirty="0">
                <a:latin typeface="Times New Roman"/>
                <a:cs typeface="Times New Roman"/>
              </a:rPr>
              <a:t>Resource</a:t>
            </a:r>
            <a:r>
              <a:rPr sz="1550" spc="95" dirty="0">
                <a:latin typeface="Times New Roman"/>
                <a:cs typeface="Times New Roman"/>
              </a:rPr>
              <a:t> </a:t>
            </a:r>
            <a:r>
              <a:rPr sz="1550" spc="20" dirty="0">
                <a:latin typeface="Times New Roman"/>
                <a:cs typeface="Times New Roman"/>
              </a:rPr>
              <a:t>allocation</a:t>
            </a:r>
            <a:r>
              <a:rPr sz="1550" spc="95" dirty="0">
                <a:latin typeface="Times New Roman"/>
                <a:cs typeface="Times New Roman"/>
              </a:rPr>
              <a:t> and </a:t>
            </a:r>
            <a:r>
              <a:rPr sz="1550" spc="20" dirty="0">
                <a:latin typeface="Times New Roman"/>
                <a:cs typeface="Times New Roman"/>
              </a:rPr>
              <a:t>kick-</a:t>
            </a:r>
            <a:r>
              <a:rPr sz="1550" spc="10" dirty="0">
                <a:latin typeface="Times New Roman"/>
                <a:cs typeface="Times New Roman"/>
              </a:rPr>
              <a:t>off</a:t>
            </a:r>
            <a:r>
              <a:rPr sz="1550" spc="95" dirty="0">
                <a:latin typeface="Times New Roman"/>
                <a:cs typeface="Times New Roman"/>
              </a:rPr>
              <a:t> </a:t>
            </a:r>
            <a:r>
              <a:rPr sz="1550" spc="40" dirty="0">
                <a:latin typeface="Times New Roman"/>
                <a:cs typeface="Times New Roman"/>
              </a:rPr>
              <a:t>meeting.</a:t>
            </a:r>
            <a:endParaRPr sz="15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727" y="0"/>
            <a:ext cx="9144000" cy="68579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30562" y="2870415"/>
            <a:ext cx="29978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THANK</a:t>
            </a:r>
            <a:r>
              <a:rPr spc="-10" dirty="0"/>
              <a:t> </a:t>
            </a:r>
            <a:r>
              <a:rPr spc="-70" dirty="0"/>
              <a:t>YOU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27" y="4422775"/>
            <a:ext cx="441707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 smtClean="0">
                <a:latin typeface="Book Antiqua"/>
                <a:cs typeface="Book Antiqua"/>
              </a:rPr>
              <a:t>P</a:t>
            </a:r>
            <a:r>
              <a:rPr lang="en-IN" sz="1800" b="1" dirty="0" err="1" smtClean="0">
                <a:latin typeface="Book Antiqua"/>
                <a:cs typeface="Book Antiqua"/>
              </a:rPr>
              <a:t>roject</a:t>
            </a:r>
            <a:r>
              <a:rPr lang="en-IN" sz="1800" b="1" dirty="0" smtClean="0">
                <a:latin typeface="Book Antiqua"/>
                <a:cs typeface="Book Antiqua"/>
              </a:rPr>
              <a:t> Sponsor</a:t>
            </a:r>
            <a:r>
              <a:rPr sz="1800" b="1" spc="-20" dirty="0" smtClean="0">
                <a:latin typeface="Book Antiqua"/>
                <a:cs typeface="Book Antiqua"/>
              </a:rPr>
              <a:t>:</a:t>
            </a:r>
            <a:r>
              <a:rPr sz="1800" b="1" spc="190" dirty="0" smtClean="0">
                <a:latin typeface="Book Antiqua"/>
                <a:cs typeface="Book Antiqua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ABC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Enterprises,</a:t>
            </a:r>
            <a:r>
              <a:rPr sz="1800" spc="8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LTD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302" y="5030413"/>
            <a:ext cx="341913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 smtClean="0">
                <a:latin typeface="Book Antiqua"/>
                <a:cs typeface="Book Antiqua"/>
              </a:rPr>
              <a:t>P</a:t>
            </a:r>
            <a:r>
              <a:rPr lang="en-IN" sz="1800" b="1" dirty="0" err="1" smtClean="0">
                <a:latin typeface="Book Antiqua"/>
                <a:cs typeface="Book Antiqua"/>
              </a:rPr>
              <a:t>roject</a:t>
            </a:r>
            <a:r>
              <a:rPr lang="en-IN" sz="1800" b="1" dirty="0" smtClean="0">
                <a:latin typeface="Book Antiqua"/>
                <a:cs typeface="Book Antiqua"/>
              </a:rPr>
              <a:t> Manager</a:t>
            </a:r>
            <a:r>
              <a:rPr sz="1800" b="1" dirty="0" smtClean="0">
                <a:latin typeface="Book Antiqua"/>
                <a:cs typeface="Book Antiqua"/>
              </a:rPr>
              <a:t>:</a:t>
            </a:r>
            <a:r>
              <a:rPr sz="1800" b="1" spc="85" dirty="0" smtClean="0">
                <a:latin typeface="Book Antiqua"/>
                <a:cs typeface="Book Antiqua"/>
              </a:rPr>
              <a:t> </a:t>
            </a:r>
            <a:r>
              <a:rPr sz="1800" spc="55" dirty="0">
                <a:latin typeface="Times New Roman"/>
                <a:cs typeface="Times New Roman"/>
              </a:rPr>
              <a:t>Ram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5" dirty="0">
                <a:latin typeface="Times New Roman"/>
                <a:cs typeface="Times New Roman"/>
              </a:rPr>
              <a:t>Kumar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8752" rIns="0" bIns="0" rtlCol="0">
            <a:spAutoFit/>
          </a:bodyPr>
          <a:lstStyle/>
          <a:p>
            <a:pPr marL="575945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Situation/Problem/Opportunity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29" y="1219200"/>
            <a:ext cx="8051803" cy="5337359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300"/>
              </a:spcBef>
            </a:pPr>
            <a:r>
              <a:rPr sz="1800" b="1" spc="-20" dirty="0" smtClean="0">
                <a:latin typeface="Book Antiqua"/>
                <a:cs typeface="Book Antiqua"/>
              </a:rPr>
              <a:t>P</a:t>
            </a:r>
            <a:r>
              <a:rPr lang="en-IN" sz="1800" b="1" spc="-20" dirty="0" smtClean="0">
                <a:latin typeface="Book Antiqua"/>
                <a:cs typeface="Book Antiqua"/>
              </a:rPr>
              <a:t>roblem Statement</a:t>
            </a:r>
            <a:endParaRPr sz="1800" dirty="0">
              <a:latin typeface="Book Antiqua"/>
              <a:cs typeface="Book Antiqua"/>
            </a:endParaRPr>
          </a:p>
          <a:p>
            <a:pPr marL="184150" marR="1809114" indent="-172085">
              <a:lnSpc>
                <a:spcPct val="150000"/>
              </a:lnSpc>
              <a:spcBef>
                <a:spcPts val="1045"/>
              </a:spcBef>
              <a:buChar char="▪"/>
              <a:tabLst>
                <a:tab pos="184150" algn="l"/>
              </a:tabLst>
            </a:pPr>
            <a:r>
              <a:rPr sz="1550" spc="55" dirty="0">
                <a:latin typeface="Times New Roman"/>
                <a:cs typeface="Times New Roman"/>
              </a:rPr>
              <a:t>Sparsh</a:t>
            </a:r>
            <a:r>
              <a:rPr sz="1550" spc="80" dirty="0">
                <a:latin typeface="Times New Roman"/>
                <a:cs typeface="Times New Roman"/>
              </a:rPr>
              <a:t> </a:t>
            </a:r>
            <a:r>
              <a:rPr sz="1550" spc="20" dirty="0">
                <a:latin typeface="Times New Roman"/>
                <a:cs typeface="Times New Roman"/>
              </a:rPr>
              <a:t>Application</a:t>
            </a:r>
            <a:r>
              <a:rPr sz="1550" spc="85" dirty="0">
                <a:latin typeface="Times New Roman"/>
                <a:cs typeface="Times New Roman"/>
              </a:rPr>
              <a:t> </a:t>
            </a:r>
            <a:r>
              <a:rPr sz="1550" spc="20" dirty="0">
                <a:latin typeface="Times New Roman"/>
                <a:cs typeface="Times New Roman"/>
              </a:rPr>
              <a:t>lacks</a:t>
            </a:r>
            <a:r>
              <a:rPr sz="1550" spc="85" dirty="0">
                <a:latin typeface="Times New Roman"/>
                <a:cs typeface="Times New Roman"/>
              </a:rPr>
              <a:t> </a:t>
            </a:r>
            <a:r>
              <a:rPr sz="1550" spc="65" dirty="0">
                <a:latin typeface="Times New Roman"/>
                <a:cs typeface="Times New Roman"/>
              </a:rPr>
              <a:t>a</a:t>
            </a:r>
            <a:r>
              <a:rPr sz="1550" spc="8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dedicated</a:t>
            </a:r>
            <a:r>
              <a:rPr sz="1550" spc="85" dirty="0">
                <a:latin typeface="Times New Roman"/>
                <a:cs typeface="Times New Roman"/>
              </a:rPr>
              <a:t> </a:t>
            </a:r>
            <a:r>
              <a:rPr sz="1550" spc="20" dirty="0">
                <a:latin typeface="Times New Roman"/>
                <a:cs typeface="Times New Roman"/>
              </a:rPr>
              <a:t>project</a:t>
            </a:r>
            <a:r>
              <a:rPr sz="1550" spc="85" dirty="0">
                <a:latin typeface="Times New Roman"/>
                <a:cs typeface="Times New Roman"/>
              </a:rPr>
              <a:t> </a:t>
            </a:r>
            <a:r>
              <a:rPr sz="1550" spc="20" dirty="0">
                <a:latin typeface="Times New Roman"/>
                <a:cs typeface="Times New Roman"/>
              </a:rPr>
              <a:t>progress</a:t>
            </a:r>
            <a:r>
              <a:rPr sz="1550" spc="85" dirty="0">
                <a:latin typeface="Times New Roman"/>
                <a:cs typeface="Times New Roman"/>
              </a:rPr>
              <a:t> </a:t>
            </a:r>
            <a:r>
              <a:rPr sz="1550" spc="45" dirty="0">
                <a:latin typeface="Times New Roman"/>
                <a:cs typeface="Times New Roman"/>
              </a:rPr>
              <a:t>tracking </a:t>
            </a:r>
            <a:r>
              <a:rPr sz="1550" spc="-10" dirty="0">
                <a:latin typeface="Times New Roman"/>
                <a:cs typeface="Times New Roman"/>
              </a:rPr>
              <a:t>feature.</a:t>
            </a:r>
            <a:endParaRPr sz="1550" dirty="0">
              <a:latin typeface="Times New Roman"/>
              <a:cs typeface="Times New Roman"/>
            </a:endParaRPr>
          </a:p>
          <a:p>
            <a:pPr marL="184150" indent="-171450">
              <a:lnSpc>
                <a:spcPct val="150000"/>
              </a:lnSpc>
              <a:spcBef>
                <a:spcPts val="40"/>
              </a:spcBef>
              <a:buChar char="▪"/>
              <a:tabLst>
                <a:tab pos="184150" algn="l"/>
              </a:tabLst>
            </a:pPr>
            <a:r>
              <a:rPr sz="1550" spc="75" dirty="0">
                <a:latin typeface="Times New Roman"/>
                <a:cs typeface="Times New Roman"/>
              </a:rPr>
              <a:t>Current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90" dirty="0">
                <a:latin typeface="Times New Roman"/>
                <a:cs typeface="Times New Roman"/>
              </a:rPr>
              <a:t>manual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processes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55" dirty="0">
                <a:latin typeface="Times New Roman"/>
                <a:cs typeface="Times New Roman"/>
              </a:rPr>
              <a:t>are time-</a:t>
            </a:r>
            <a:r>
              <a:rPr sz="1550" spc="65" dirty="0">
                <a:latin typeface="Times New Roman"/>
                <a:cs typeface="Times New Roman"/>
              </a:rPr>
              <a:t>consuming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85" dirty="0">
                <a:latin typeface="Times New Roman"/>
                <a:cs typeface="Times New Roman"/>
              </a:rPr>
              <a:t>and</a:t>
            </a:r>
            <a:r>
              <a:rPr sz="1550" spc="50" dirty="0">
                <a:latin typeface="Times New Roman"/>
                <a:cs typeface="Times New Roman"/>
              </a:rPr>
              <a:t> error-</a:t>
            </a:r>
            <a:r>
              <a:rPr sz="1550" spc="-10" dirty="0">
                <a:latin typeface="Times New Roman"/>
                <a:cs typeface="Times New Roman"/>
              </a:rPr>
              <a:t>prone.</a:t>
            </a:r>
            <a:endParaRPr sz="1550" dirty="0">
              <a:latin typeface="Times New Roman"/>
              <a:cs typeface="Times New Roman"/>
            </a:endParaRPr>
          </a:p>
          <a:p>
            <a:pPr marL="12700">
              <a:lnSpc>
                <a:spcPct val="150000"/>
              </a:lnSpc>
              <a:spcBef>
                <a:spcPts val="645"/>
              </a:spcBef>
            </a:pPr>
            <a:r>
              <a:rPr lang="en-IN" b="1" spc="-20" dirty="0">
                <a:latin typeface="Book Antiqua"/>
                <a:cs typeface="Book Antiqua"/>
              </a:rPr>
              <a:t>C</a:t>
            </a:r>
            <a:r>
              <a:rPr lang="en-IN" b="1" spc="-20" dirty="0" smtClean="0">
                <a:latin typeface="Book Antiqua"/>
                <a:cs typeface="Book Antiqua"/>
              </a:rPr>
              <a:t>urrent Challenges</a:t>
            </a:r>
            <a:endParaRPr sz="1800" dirty="0">
              <a:latin typeface="Book Antiqua"/>
              <a:cs typeface="Book Antiqua"/>
            </a:endParaRPr>
          </a:p>
          <a:p>
            <a:pPr marL="184785" marR="409575" indent="-172085">
              <a:lnSpc>
                <a:spcPct val="150000"/>
              </a:lnSpc>
              <a:spcBef>
                <a:spcPts val="1030"/>
              </a:spcBef>
              <a:buChar char="▪"/>
              <a:tabLst>
                <a:tab pos="184785" algn="l"/>
              </a:tabLst>
            </a:pPr>
            <a:r>
              <a:rPr sz="1550" dirty="0">
                <a:latin typeface="Times New Roman"/>
                <a:cs typeface="Times New Roman"/>
              </a:rPr>
              <a:t>Limited</a:t>
            </a:r>
            <a:r>
              <a:rPr sz="1550" spc="12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visibility</a:t>
            </a:r>
            <a:r>
              <a:rPr sz="1550" spc="130" dirty="0">
                <a:latin typeface="Times New Roman"/>
                <a:cs typeface="Times New Roman"/>
              </a:rPr>
              <a:t> </a:t>
            </a:r>
            <a:r>
              <a:rPr sz="1550" spc="60" dirty="0">
                <a:latin typeface="Times New Roman"/>
                <a:cs typeface="Times New Roman"/>
              </a:rPr>
              <a:t>into</a:t>
            </a:r>
            <a:r>
              <a:rPr sz="1550" spc="13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project</a:t>
            </a:r>
            <a:r>
              <a:rPr sz="1550" spc="125" dirty="0">
                <a:latin typeface="Times New Roman"/>
                <a:cs typeface="Times New Roman"/>
              </a:rPr>
              <a:t> </a:t>
            </a:r>
            <a:r>
              <a:rPr sz="1550" spc="55" dirty="0">
                <a:latin typeface="Times New Roman"/>
                <a:cs typeface="Times New Roman"/>
              </a:rPr>
              <a:t>milestones</a:t>
            </a:r>
            <a:r>
              <a:rPr sz="1550" spc="130" dirty="0">
                <a:latin typeface="Times New Roman"/>
                <a:cs typeface="Times New Roman"/>
              </a:rPr>
              <a:t> </a:t>
            </a:r>
            <a:r>
              <a:rPr sz="1550" spc="85" dirty="0">
                <a:latin typeface="Times New Roman"/>
                <a:cs typeface="Times New Roman"/>
              </a:rPr>
              <a:t>and</a:t>
            </a:r>
            <a:r>
              <a:rPr sz="1550" spc="130" dirty="0">
                <a:latin typeface="Times New Roman"/>
                <a:cs typeface="Times New Roman"/>
              </a:rPr>
              <a:t> </a:t>
            </a:r>
            <a:r>
              <a:rPr sz="1550" spc="55" dirty="0">
                <a:latin typeface="Times New Roman"/>
                <a:cs typeface="Times New Roman"/>
              </a:rPr>
              <a:t>tasks</a:t>
            </a:r>
            <a:r>
              <a:rPr sz="1550" spc="13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affects</a:t>
            </a:r>
            <a:r>
              <a:rPr sz="1550" spc="12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project</a:t>
            </a:r>
            <a:r>
              <a:rPr sz="1550" spc="130" dirty="0">
                <a:latin typeface="Times New Roman"/>
                <a:cs typeface="Times New Roman"/>
              </a:rPr>
              <a:t> </a:t>
            </a:r>
            <a:r>
              <a:rPr sz="1550" spc="75" dirty="0">
                <a:latin typeface="Times New Roman"/>
                <a:cs typeface="Times New Roman"/>
              </a:rPr>
              <a:t>management </a:t>
            </a:r>
            <a:r>
              <a:rPr sz="1550" spc="-10" dirty="0">
                <a:latin typeface="Times New Roman"/>
                <a:cs typeface="Times New Roman"/>
              </a:rPr>
              <a:t>quality</a:t>
            </a:r>
            <a:endParaRPr sz="1550" dirty="0">
              <a:latin typeface="Times New Roman"/>
              <a:cs typeface="Times New Roman"/>
            </a:endParaRPr>
          </a:p>
          <a:p>
            <a:pPr marL="184150" indent="-171450">
              <a:lnSpc>
                <a:spcPct val="150000"/>
              </a:lnSpc>
              <a:spcBef>
                <a:spcPts val="45"/>
              </a:spcBef>
              <a:buChar char="▪"/>
              <a:tabLst>
                <a:tab pos="184150" algn="l"/>
              </a:tabLst>
            </a:pPr>
            <a:r>
              <a:rPr sz="1550" dirty="0">
                <a:latin typeface="Times New Roman"/>
                <a:cs typeface="Times New Roman"/>
              </a:rPr>
              <a:t>Delays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75" dirty="0">
                <a:latin typeface="Times New Roman"/>
                <a:cs typeface="Times New Roman"/>
              </a:rPr>
              <a:t>in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55" dirty="0">
                <a:latin typeface="Times New Roman"/>
                <a:cs typeface="Times New Roman"/>
              </a:rPr>
              <a:t>obtaining</a:t>
            </a:r>
            <a:r>
              <a:rPr sz="1550" spc="50" dirty="0">
                <a:latin typeface="Times New Roman"/>
                <a:cs typeface="Times New Roman"/>
              </a:rPr>
              <a:t> real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75" dirty="0">
                <a:latin typeface="Times New Roman"/>
                <a:cs typeface="Times New Roman"/>
              </a:rPr>
              <a:t>time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project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65" dirty="0">
                <a:latin typeface="Times New Roman"/>
                <a:cs typeface="Times New Roman"/>
              </a:rPr>
              <a:t>updates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create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70" dirty="0">
                <a:latin typeface="Times New Roman"/>
                <a:cs typeface="Times New Roman"/>
              </a:rPr>
              <a:t>communication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-20" dirty="0">
                <a:latin typeface="Times New Roman"/>
                <a:cs typeface="Times New Roman"/>
              </a:rPr>
              <a:t>gaps</a:t>
            </a:r>
            <a:endParaRPr sz="1550" dirty="0">
              <a:latin typeface="Times New Roman"/>
              <a:cs typeface="Times New Roman"/>
            </a:endParaRPr>
          </a:p>
          <a:p>
            <a:pPr marL="184150" indent="-171450">
              <a:lnSpc>
                <a:spcPct val="150000"/>
              </a:lnSpc>
              <a:spcBef>
                <a:spcPts val="45"/>
              </a:spcBef>
              <a:buChar char="▪"/>
              <a:tabLst>
                <a:tab pos="184150" algn="l"/>
              </a:tabLst>
            </a:pPr>
            <a:r>
              <a:rPr sz="1550" spc="60" dirty="0">
                <a:latin typeface="Times New Roman"/>
                <a:cs typeface="Times New Roman"/>
              </a:rPr>
              <a:t>Inconsistent</a:t>
            </a:r>
            <a:r>
              <a:rPr sz="1550" dirty="0">
                <a:latin typeface="Times New Roman"/>
                <a:cs typeface="Times New Roman"/>
              </a:rPr>
              <a:t> </a:t>
            </a:r>
            <a:r>
              <a:rPr sz="1550" spc="70" dirty="0">
                <a:latin typeface="Times New Roman"/>
                <a:cs typeface="Times New Roman"/>
              </a:rPr>
              <a:t>data</a:t>
            </a:r>
            <a:r>
              <a:rPr sz="1550" spc="5" dirty="0">
                <a:latin typeface="Times New Roman"/>
                <a:cs typeface="Times New Roman"/>
              </a:rPr>
              <a:t> </a:t>
            </a:r>
            <a:r>
              <a:rPr sz="1550" spc="55" dirty="0">
                <a:latin typeface="Times New Roman"/>
                <a:cs typeface="Times New Roman"/>
              </a:rPr>
              <a:t>reporting</a:t>
            </a:r>
            <a:r>
              <a:rPr sz="1550" dirty="0">
                <a:latin typeface="Times New Roman"/>
                <a:cs typeface="Times New Roman"/>
              </a:rPr>
              <a:t> </a:t>
            </a:r>
            <a:r>
              <a:rPr sz="1550" spc="55" dirty="0">
                <a:latin typeface="Times New Roman"/>
                <a:cs typeface="Times New Roman"/>
              </a:rPr>
              <a:t>reduces</a:t>
            </a:r>
            <a:r>
              <a:rPr sz="1550" spc="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decision-</a:t>
            </a:r>
            <a:r>
              <a:rPr sz="1550" spc="60" dirty="0">
                <a:latin typeface="Times New Roman"/>
                <a:cs typeface="Times New Roman"/>
              </a:rPr>
              <a:t>making</a:t>
            </a:r>
            <a:r>
              <a:rPr sz="1550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accuracy</a:t>
            </a:r>
            <a:r>
              <a:rPr sz="1550" spc="-10" dirty="0" smtClean="0">
                <a:latin typeface="Times New Roman"/>
                <a:cs typeface="Times New Roman"/>
              </a:rPr>
              <a:t>.</a:t>
            </a:r>
            <a:endParaRPr sz="1550" dirty="0">
              <a:latin typeface="Times New Roman"/>
              <a:cs typeface="Times New Roman"/>
            </a:endParaRPr>
          </a:p>
          <a:p>
            <a:pPr marL="12700">
              <a:lnSpc>
                <a:spcPct val="150000"/>
              </a:lnSpc>
            </a:pPr>
            <a:r>
              <a:rPr lang="en-IN" b="1" spc="-45" dirty="0" smtClean="0">
                <a:latin typeface="Book Antiqua"/>
                <a:cs typeface="Book Antiqua"/>
              </a:rPr>
              <a:t>Identified Opportunities</a:t>
            </a:r>
            <a:endParaRPr sz="1800" dirty="0">
              <a:latin typeface="Book Antiqua"/>
              <a:cs typeface="Book Antiqua"/>
            </a:endParaRPr>
          </a:p>
          <a:p>
            <a:pPr marL="184150" marR="165735" indent="-172085">
              <a:lnSpc>
                <a:spcPct val="150000"/>
              </a:lnSpc>
              <a:spcBef>
                <a:spcPts val="55"/>
              </a:spcBef>
              <a:buChar char="▪"/>
              <a:tabLst>
                <a:tab pos="184150" algn="l"/>
              </a:tabLst>
            </a:pPr>
            <a:r>
              <a:rPr sz="1550" spc="70" dirty="0">
                <a:latin typeface="Times New Roman"/>
                <a:cs typeface="Times New Roman"/>
              </a:rPr>
              <a:t>Introduce</a:t>
            </a:r>
            <a:r>
              <a:rPr sz="1550" spc="20" dirty="0">
                <a:latin typeface="Times New Roman"/>
                <a:cs typeface="Times New Roman"/>
              </a:rPr>
              <a:t> </a:t>
            </a:r>
            <a:r>
              <a:rPr sz="1550" spc="65" dirty="0">
                <a:latin typeface="Times New Roman"/>
                <a:cs typeface="Times New Roman"/>
              </a:rPr>
              <a:t>a</a:t>
            </a:r>
            <a:r>
              <a:rPr sz="1550" spc="2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real-time</a:t>
            </a:r>
            <a:r>
              <a:rPr sz="1550" spc="25" dirty="0">
                <a:latin typeface="Times New Roman"/>
                <a:cs typeface="Times New Roman"/>
              </a:rPr>
              <a:t> </a:t>
            </a:r>
            <a:r>
              <a:rPr sz="1550" spc="55" dirty="0">
                <a:latin typeface="Times New Roman"/>
                <a:cs typeface="Times New Roman"/>
              </a:rPr>
              <a:t>tracking</a:t>
            </a:r>
            <a:r>
              <a:rPr sz="1550" spc="25" dirty="0">
                <a:latin typeface="Times New Roman"/>
                <a:cs typeface="Times New Roman"/>
              </a:rPr>
              <a:t> </a:t>
            </a:r>
            <a:r>
              <a:rPr sz="1550" spc="55" dirty="0">
                <a:latin typeface="Times New Roman"/>
                <a:cs typeface="Times New Roman"/>
              </a:rPr>
              <a:t>feature</a:t>
            </a:r>
            <a:r>
              <a:rPr sz="1550" spc="2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to</a:t>
            </a:r>
            <a:r>
              <a:rPr sz="1550" spc="25" dirty="0">
                <a:latin typeface="Times New Roman"/>
                <a:cs typeface="Times New Roman"/>
              </a:rPr>
              <a:t> </a:t>
            </a:r>
            <a:r>
              <a:rPr sz="1550" spc="75" dirty="0">
                <a:latin typeface="Times New Roman"/>
                <a:cs typeface="Times New Roman"/>
              </a:rPr>
              <a:t>enhance</a:t>
            </a:r>
            <a:r>
              <a:rPr sz="1550" spc="2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project</a:t>
            </a:r>
            <a:r>
              <a:rPr sz="1550" spc="25" dirty="0">
                <a:latin typeface="Times New Roman"/>
                <a:cs typeface="Times New Roman"/>
              </a:rPr>
              <a:t> </a:t>
            </a:r>
            <a:r>
              <a:rPr sz="1550" spc="85" dirty="0">
                <a:latin typeface="Times New Roman"/>
                <a:cs typeface="Times New Roman"/>
              </a:rPr>
              <a:t>management</a:t>
            </a:r>
            <a:r>
              <a:rPr sz="1550" spc="25" dirty="0">
                <a:latin typeface="Times New Roman"/>
                <a:cs typeface="Times New Roman"/>
              </a:rPr>
              <a:t> </a:t>
            </a:r>
            <a:r>
              <a:rPr sz="1550" spc="95" dirty="0">
                <a:latin typeface="Times New Roman"/>
                <a:cs typeface="Times New Roman"/>
              </a:rPr>
              <a:t>and</a:t>
            </a:r>
            <a:r>
              <a:rPr sz="1550" spc="2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aligns </a:t>
            </a:r>
            <a:r>
              <a:rPr sz="1550" spc="75" dirty="0">
                <a:latin typeface="Times New Roman"/>
                <a:cs typeface="Times New Roman"/>
              </a:rPr>
              <a:t>with </a:t>
            </a:r>
            <a:r>
              <a:rPr sz="1550" spc="45" dirty="0">
                <a:latin typeface="Times New Roman"/>
                <a:cs typeface="Times New Roman"/>
              </a:rPr>
              <a:t>organization's</a:t>
            </a:r>
            <a:r>
              <a:rPr sz="1550" spc="7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digital</a:t>
            </a:r>
            <a:r>
              <a:rPr sz="1550" spc="70" dirty="0">
                <a:latin typeface="Times New Roman"/>
                <a:cs typeface="Times New Roman"/>
              </a:rPr>
              <a:t> </a:t>
            </a:r>
            <a:r>
              <a:rPr sz="1550" spc="65" dirty="0">
                <a:latin typeface="Times New Roman"/>
                <a:cs typeface="Times New Roman"/>
              </a:rPr>
              <a:t>transformation</a:t>
            </a:r>
            <a:r>
              <a:rPr sz="1550" spc="70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goals.</a:t>
            </a:r>
            <a:endParaRPr sz="1550" dirty="0">
              <a:latin typeface="Times New Roman"/>
              <a:cs typeface="Times New Roman"/>
            </a:endParaRPr>
          </a:p>
          <a:p>
            <a:pPr marL="184150" indent="-171450">
              <a:lnSpc>
                <a:spcPct val="150000"/>
              </a:lnSpc>
              <a:spcBef>
                <a:spcPts val="40"/>
              </a:spcBef>
              <a:buChar char="▪"/>
              <a:tabLst>
                <a:tab pos="184150" algn="l"/>
              </a:tabLst>
            </a:pPr>
            <a:r>
              <a:rPr sz="1550" spc="55" dirty="0">
                <a:latin typeface="Times New Roman"/>
                <a:cs typeface="Times New Roman"/>
              </a:rPr>
              <a:t>Improve</a:t>
            </a:r>
            <a:r>
              <a:rPr sz="1550" spc="9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collaboration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spc="85" dirty="0">
                <a:latin typeface="Times New Roman"/>
                <a:cs typeface="Times New Roman"/>
              </a:rPr>
              <a:t>and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eﬃciency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across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spc="65" dirty="0">
                <a:latin typeface="Times New Roman"/>
                <a:cs typeface="Times New Roman"/>
              </a:rPr>
              <a:t>teams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spc="75" dirty="0">
                <a:latin typeface="Times New Roman"/>
                <a:cs typeface="Times New Roman"/>
              </a:rPr>
              <a:t>which</a:t>
            </a:r>
            <a:r>
              <a:rPr sz="1550" spc="9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boost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overall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productivity.</a:t>
            </a:r>
            <a:endParaRPr sz="1550" dirty="0">
              <a:latin typeface="Times New Roman"/>
              <a:cs typeface="Times New Roman"/>
            </a:endParaRPr>
          </a:p>
          <a:p>
            <a:pPr marL="184150" indent="-171450">
              <a:lnSpc>
                <a:spcPct val="150000"/>
              </a:lnSpc>
              <a:spcBef>
                <a:spcPts val="40"/>
              </a:spcBef>
              <a:buChar char="▪"/>
              <a:tabLst>
                <a:tab pos="184150" algn="l"/>
              </a:tabLst>
            </a:pPr>
            <a:r>
              <a:rPr sz="1550" dirty="0">
                <a:latin typeface="Times New Roman"/>
                <a:cs typeface="Times New Roman"/>
              </a:rPr>
              <a:t>Reducing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55" dirty="0">
                <a:latin typeface="Times New Roman"/>
                <a:cs typeface="Times New Roman"/>
              </a:rPr>
              <a:t>dependency</a:t>
            </a:r>
            <a:r>
              <a:rPr sz="1550" spc="65" dirty="0">
                <a:latin typeface="Times New Roman"/>
                <a:cs typeface="Times New Roman"/>
              </a:rPr>
              <a:t> </a:t>
            </a:r>
            <a:r>
              <a:rPr sz="1550" spc="85" dirty="0">
                <a:latin typeface="Times New Roman"/>
                <a:cs typeface="Times New Roman"/>
              </a:rPr>
              <a:t>on</a:t>
            </a:r>
            <a:r>
              <a:rPr sz="1550" spc="65" dirty="0">
                <a:latin typeface="Times New Roman"/>
                <a:cs typeface="Times New Roman"/>
              </a:rPr>
              <a:t> </a:t>
            </a:r>
            <a:r>
              <a:rPr sz="1550" spc="90" dirty="0">
                <a:latin typeface="Times New Roman"/>
                <a:cs typeface="Times New Roman"/>
              </a:rPr>
              <a:t>manual</a:t>
            </a:r>
            <a:r>
              <a:rPr sz="1550" spc="65" dirty="0">
                <a:latin typeface="Times New Roman"/>
                <a:cs typeface="Times New Roman"/>
              </a:rPr>
              <a:t> </a:t>
            </a:r>
            <a:r>
              <a:rPr sz="1550" spc="70" dirty="0">
                <a:latin typeface="Times New Roman"/>
                <a:cs typeface="Times New Roman"/>
              </a:rPr>
              <a:t>methods</a:t>
            </a:r>
            <a:r>
              <a:rPr sz="1550" spc="6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will</a:t>
            </a:r>
            <a:r>
              <a:rPr sz="1550" spc="65" dirty="0">
                <a:latin typeface="Times New Roman"/>
                <a:cs typeface="Times New Roman"/>
              </a:rPr>
              <a:t> </a:t>
            </a:r>
            <a:r>
              <a:rPr sz="1550" spc="70" dirty="0">
                <a:latin typeface="Times New Roman"/>
                <a:cs typeface="Times New Roman"/>
              </a:rPr>
              <a:t>minimize</a:t>
            </a:r>
            <a:r>
              <a:rPr sz="1550" spc="65" dirty="0">
                <a:latin typeface="Times New Roman"/>
                <a:cs typeface="Times New Roman"/>
              </a:rPr>
              <a:t> </a:t>
            </a:r>
            <a:r>
              <a:rPr sz="1550" spc="35" dirty="0">
                <a:latin typeface="Times New Roman"/>
                <a:cs typeface="Times New Roman"/>
              </a:rPr>
              <a:t>errors.</a:t>
            </a:r>
            <a:endParaRPr sz="1550" dirty="0">
              <a:latin typeface="Times New Roman"/>
              <a:cs typeface="Times New Roman"/>
            </a:endParaRPr>
          </a:p>
          <a:p>
            <a:pPr marL="184150" indent="-171450">
              <a:lnSpc>
                <a:spcPct val="150000"/>
              </a:lnSpc>
              <a:spcBef>
                <a:spcPts val="40"/>
              </a:spcBef>
              <a:buChar char="▪"/>
              <a:tabLst>
                <a:tab pos="184150" algn="l"/>
              </a:tabLst>
            </a:pPr>
            <a:r>
              <a:rPr sz="1550" spc="80" dirty="0">
                <a:latin typeface="Times New Roman"/>
                <a:cs typeface="Times New Roman"/>
              </a:rPr>
              <a:t>Enhanced</a:t>
            </a:r>
            <a:r>
              <a:rPr sz="1550" spc="4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visibility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will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65" dirty="0">
                <a:latin typeface="Times New Roman"/>
                <a:cs typeface="Times New Roman"/>
              </a:rPr>
              <a:t>empower</a:t>
            </a:r>
            <a:r>
              <a:rPr sz="1550" spc="40" dirty="0">
                <a:latin typeface="Times New Roman"/>
                <a:cs typeface="Times New Roman"/>
              </a:rPr>
              <a:t> </a:t>
            </a:r>
            <a:r>
              <a:rPr sz="1550" spc="70" dirty="0">
                <a:latin typeface="Times New Roman"/>
                <a:cs typeface="Times New Roman"/>
              </a:rPr>
              <a:t>managers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65" dirty="0">
                <a:latin typeface="Times New Roman"/>
                <a:cs typeface="Times New Roman"/>
              </a:rPr>
              <a:t>with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actionable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insights.</a:t>
            </a:r>
            <a:endParaRPr sz="15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8752" rIns="0" bIns="0" rtlCol="0">
            <a:spAutoFit/>
          </a:bodyPr>
          <a:lstStyle/>
          <a:p>
            <a:pPr marL="1128395">
              <a:lnSpc>
                <a:spcPct val="100000"/>
              </a:lnSpc>
              <a:spcBef>
                <a:spcPts val="95"/>
              </a:spcBef>
            </a:pPr>
            <a:r>
              <a:rPr spc="110" dirty="0"/>
              <a:t>Purpose</a:t>
            </a:r>
            <a:r>
              <a:rPr spc="-60" dirty="0"/>
              <a:t> </a:t>
            </a:r>
            <a:r>
              <a:rPr spc="114" dirty="0"/>
              <a:t>Statement</a:t>
            </a:r>
            <a:r>
              <a:rPr spc="-55" dirty="0"/>
              <a:t> </a:t>
            </a:r>
            <a:r>
              <a:rPr spc="-10" dirty="0"/>
              <a:t>(Goals)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7297" y="1147977"/>
            <a:ext cx="8683970" cy="5445080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280"/>
              </a:spcBef>
            </a:pPr>
            <a:r>
              <a:rPr sz="1800" b="1" spc="-55" dirty="0">
                <a:latin typeface="Book Antiqua"/>
                <a:cs typeface="Book Antiqua"/>
              </a:rPr>
              <a:t>Goal</a:t>
            </a:r>
            <a:r>
              <a:rPr sz="1800" b="1" spc="-50" dirty="0">
                <a:latin typeface="Book Antiqua"/>
                <a:cs typeface="Book Antiqua"/>
              </a:rPr>
              <a:t> </a:t>
            </a:r>
            <a:r>
              <a:rPr lang="en-IN" b="1" spc="-10" dirty="0">
                <a:latin typeface="Book Antiqua"/>
                <a:cs typeface="Book Antiqua"/>
              </a:rPr>
              <a:t>O</a:t>
            </a:r>
            <a:r>
              <a:rPr lang="en-IN" sz="1800" b="1" spc="-10" dirty="0" smtClean="0">
                <a:latin typeface="Book Antiqua"/>
                <a:cs typeface="Book Antiqua"/>
              </a:rPr>
              <a:t>verview</a:t>
            </a:r>
            <a:endParaRPr sz="1800" dirty="0">
              <a:latin typeface="Book Antiqua"/>
              <a:cs typeface="Book Antiqua"/>
            </a:endParaRPr>
          </a:p>
          <a:p>
            <a:pPr marL="12700" marR="5080">
              <a:lnSpc>
                <a:spcPct val="150000"/>
              </a:lnSpc>
              <a:spcBef>
                <a:spcPts val="60"/>
              </a:spcBef>
            </a:pPr>
            <a:r>
              <a:rPr sz="1550" spc="-100" dirty="0">
                <a:latin typeface="Times New Roman"/>
                <a:cs typeface="Times New Roman"/>
              </a:rPr>
              <a:t>To</a:t>
            </a:r>
            <a:r>
              <a:rPr sz="1550" spc="-185" dirty="0">
                <a:latin typeface="Times New Roman"/>
                <a:cs typeface="Times New Roman"/>
              </a:rPr>
              <a:t> </a:t>
            </a:r>
            <a:r>
              <a:rPr lang="en-IN" sz="1550" spc="-185" dirty="0" smtClean="0">
                <a:latin typeface="Times New Roman"/>
                <a:cs typeface="Times New Roman"/>
              </a:rPr>
              <a:t> </a:t>
            </a:r>
            <a:r>
              <a:rPr sz="1550" dirty="0" smtClean="0">
                <a:latin typeface="Times New Roman"/>
                <a:cs typeface="Times New Roman"/>
              </a:rPr>
              <a:t>Design</a:t>
            </a:r>
            <a:r>
              <a:rPr sz="1550" spc="80" dirty="0" smtClean="0">
                <a:latin typeface="Times New Roman"/>
                <a:cs typeface="Times New Roman"/>
              </a:rPr>
              <a:t> </a:t>
            </a:r>
            <a:r>
              <a:rPr sz="1550" spc="95" dirty="0">
                <a:latin typeface="Times New Roman"/>
                <a:cs typeface="Times New Roman"/>
              </a:rPr>
              <a:t>and</a:t>
            </a:r>
            <a:r>
              <a:rPr sz="1550" spc="85" dirty="0">
                <a:latin typeface="Times New Roman"/>
                <a:cs typeface="Times New Roman"/>
              </a:rPr>
              <a:t> </a:t>
            </a:r>
            <a:r>
              <a:rPr sz="1550" spc="80" dirty="0">
                <a:latin typeface="Times New Roman"/>
                <a:cs typeface="Times New Roman"/>
              </a:rPr>
              <a:t>implement </a:t>
            </a:r>
            <a:r>
              <a:rPr sz="1550" spc="65" dirty="0">
                <a:latin typeface="Times New Roman"/>
                <a:cs typeface="Times New Roman"/>
              </a:rPr>
              <a:t>a</a:t>
            </a:r>
            <a:r>
              <a:rPr sz="1550" spc="8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Project</a:t>
            </a:r>
            <a:r>
              <a:rPr sz="1550" spc="8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Progress</a:t>
            </a:r>
            <a:r>
              <a:rPr sz="1550" spc="85" dirty="0">
                <a:latin typeface="Times New Roman"/>
                <a:cs typeface="Times New Roman"/>
              </a:rPr>
              <a:t> </a:t>
            </a:r>
            <a:r>
              <a:rPr sz="1550" spc="55" dirty="0">
                <a:latin typeface="Times New Roman"/>
                <a:cs typeface="Times New Roman"/>
              </a:rPr>
              <a:t>feature</a:t>
            </a:r>
            <a:r>
              <a:rPr sz="1550" spc="80" dirty="0">
                <a:latin typeface="Times New Roman"/>
                <a:cs typeface="Times New Roman"/>
              </a:rPr>
              <a:t> </a:t>
            </a:r>
            <a:r>
              <a:rPr sz="1550" spc="85" dirty="0">
                <a:latin typeface="Times New Roman"/>
                <a:cs typeface="Times New Roman"/>
              </a:rPr>
              <a:t>that</a:t>
            </a:r>
            <a:r>
              <a:rPr sz="1550" spc="8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provides</a:t>
            </a:r>
            <a:r>
              <a:rPr sz="1550" spc="8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real-time</a:t>
            </a:r>
            <a:r>
              <a:rPr sz="1550" spc="80" dirty="0">
                <a:latin typeface="Times New Roman"/>
                <a:cs typeface="Times New Roman"/>
              </a:rPr>
              <a:t> </a:t>
            </a:r>
            <a:r>
              <a:rPr sz="1550" spc="65" dirty="0">
                <a:latin typeface="Times New Roman"/>
                <a:cs typeface="Times New Roman"/>
              </a:rPr>
              <a:t>updates</a:t>
            </a:r>
            <a:r>
              <a:rPr sz="1550" spc="85" dirty="0">
                <a:latin typeface="Times New Roman"/>
                <a:cs typeface="Times New Roman"/>
              </a:rPr>
              <a:t> on</a:t>
            </a:r>
            <a:r>
              <a:rPr sz="1550" spc="80" dirty="0">
                <a:latin typeface="Times New Roman"/>
                <a:cs typeface="Times New Roman"/>
              </a:rPr>
              <a:t> </a:t>
            </a:r>
            <a:r>
              <a:rPr sz="1550" spc="40" dirty="0">
                <a:latin typeface="Times New Roman"/>
                <a:cs typeface="Times New Roman"/>
              </a:rPr>
              <a:t>task </a:t>
            </a:r>
            <a:r>
              <a:rPr sz="1550" spc="60" dirty="0">
                <a:latin typeface="Times New Roman"/>
                <a:cs typeface="Times New Roman"/>
              </a:rPr>
              <a:t>completion</a:t>
            </a:r>
            <a:r>
              <a:rPr sz="1550" spc="70" dirty="0">
                <a:latin typeface="Times New Roman"/>
                <a:cs typeface="Times New Roman"/>
              </a:rPr>
              <a:t> </a:t>
            </a:r>
            <a:r>
              <a:rPr sz="1550" spc="95" dirty="0">
                <a:latin typeface="Times New Roman"/>
                <a:cs typeface="Times New Roman"/>
              </a:rPr>
              <a:t>and</a:t>
            </a:r>
            <a:r>
              <a:rPr sz="1550" spc="75" dirty="0">
                <a:latin typeface="Times New Roman"/>
                <a:cs typeface="Times New Roman"/>
              </a:rPr>
              <a:t> </a:t>
            </a:r>
            <a:r>
              <a:rPr sz="1550" spc="55" dirty="0">
                <a:latin typeface="Times New Roman"/>
                <a:cs typeface="Times New Roman"/>
              </a:rPr>
              <a:t>milestones</a:t>
            </a:r>
            <a:r>
              <a:rPr sz="1550" spc="75" dirty="0">
                <a:latin typeface="Times New Roman"/>
                <a:cs typeface="Times New Roman"/>
              </a:rPr>
              <a:t> </a:t>
            </a:r>
            <a:r>
              <a:rPr sz="1550" spc="95" dirty="0">
                <a:latin typeface="Times New Roman"/>
                <a:cs typeface="Times New Roman"/>
              </a:rPr>
              <a:t>and</a:t>
            </a:r>
            <a:r>
              <a:rPr sz="1550" spc="7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align</a:t>
            </a:r>
            <a:r>
              <a:rPr sz="1550" spc="75" dirty="0">
                <a:latin typeface="Times New Roman"/>
                <a:cs typeface="Times New Roman"/>
              </a:rPr>
              <a:t> </a:t>
            </a:r>
            <a:r>
              <a:rPr sz="1550" spc="80" dirty="0">
                <a:latin typeface="Times New Roman"/>
                <a:cs typeface="Times New Roman"/>
              </a:rPr>
              <a:t>the</a:t>
            </a:r>
            <a:r>
              <a:rPr sz="1550" spc="7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project</a:t>
            </a:r>
            <a:r>
              <a:rPr sz="1550" spc="75" dirty="0">
                <a:latin typeface="Times New Roman"/>
                <a:cs typeface="Times New Roman"/>
              </a:rPr>
              <a:t> with </a:t>
            </a:r>
            <a:r>
              <a:rPr sz="1550" spc="50" dirty="0">
                <a:latin typeface="Times New Roman"/>
                <a:cs typeface="Times New Roman"/>
              </a:rPr>
              <a:t>organizational</a:t>
            </a:r>
            <a:r>
              <a:rPr sz="1550" spc="7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objectives</a:t>
            </a:r>
            <a:r>
              <a:rPr sz="1550" spc="7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for</a:t>
            </a:r>
            <a:r>
              <a:rPr sz="1550" spc="7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digital </a:t>
            </a:r>
            <a:r>
              <a:rPr sz="1550" spc="65" dirty="0">
                <a:latin typeface="Times New Roman"/>
                <a:cs typeface="Times New Roman"/>
              </a:rPr>
              <a:t>transformation</a:t>
            </a:r>
            <a:r>
              <a:rPr sz="1550" spc="4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to</a:t>
            </a:r>
            <a:r>
              <a:rPr sz="1550" spc="25" dirty="0">
                <a:latin typeface="Times New Roman"/>
                <a:cs typeface="Times New Roman"/>
              </a:rPr>
              <a:t> </a:t>
            </a:r>
            <a:r>
              <a:rPr sz="1550" spc="75" dirty="0">
                <a:latin typeface="Times New Roman"/>
                <a:cs typeface="Times New Roman"/>
              </a:rPr>
              <a:t>enhance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70" dirty="0">
                <a:latin typeface="Times New Roman"/>
                <a:cs typeface="Times New Roman"/>
              </a:rPr>
              <a:t>user</a:t>
            </a:r>
            <a:r>
              <a:rPr sz="1550" spc="40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experience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75" dirty="0">
                <a:latin typeface="Times New Roman"/>
                <a:cs typeface="Times New Roman"/>
              </a:rPr>
              <a:t>with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intuitive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95" dirty="0">
                <a:latin typeface="Times New Roman"/>
                <a:cs typeface="Times New Roman"/>
              </a:rPr>
              <a:t>and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user-</a:t>
            </a:r>
            <a:r>
              <a:rPr sz="1550" dirty="0">
                <a:latin typeface="Times New Roman"/>
                <a:cs typeface="Times New Roman"/>
              </a:rPr>
              <a:t>friendly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interfaces</a:t>
            </a:r>
            <a:r>
              <a:rPr sz="1550" spc="-10" dirty="0" smtClean="0">
                <a:latin typeface="Times New Roman"/>
                <a:cs typeface="Times New Roman"/>
              </a:rPr>
              <a:t>.</a:t>
            </a:r>
            <a:endParaRPr lang="en-IN" sz="1550" dirty="0">
              <a:latin typeface="Times New Roman"/>
              <a:cs typeface="Times New Roman"/>
            </a:endParaRPr>
          </a:p>
          <a:p>
            <a:pPr marL="12700" marR="5080">
              <a:lnSpc>
                <a:spcPct val="150000"/>
              </a:lnSpc>
              <a:spcBef>
                <a:spcPts val="60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2700">
              <a:lnSpc>
                <a:spcPct val="150000"/>
              </a:lnSpc>
              <a:spcBef>
                <a:spcPts val="5"/>
              </a:spcBef>
            </a:pPr>
            <a:r>
              <a:rPr lang="en-IN" b="1" dirty="0" smtClean="0">
                <a:latin typeface="Book Antiqua"/>
                <a:cs typeface="Book Antiqua"/>
              </a:rPr>
              <a:t>Imp</a:t>
            </a:r>
            <a:r>
              <a:rPr sz="1800" b="1" dirty="0" smtClean="0">
                <a:latin typeface="Book Antiqua"/>
                <a:cs typeface="Book Antiqua"/>
              </a:rPr>
              <a:t>o</a:t>
            </a:r>
            <a:r>
              <a:rPr lang="en-IN" b="1" dirty="0" err="1" smtClean="0">
                <a:latin typeface="Book Antiqua"/>
                <a:cs typeface="Book Antiqua"/>
              </a:rPr>
              <a:t>rtance</a:t>
            </a:r>
            <a:r>
              <a:rPr lang="en-IN" b="1" dirty="0" smtClean="0">
                <a:latin typeface="Book Antiqua"/>
                <a:cs typeface="Book Antiqua"/>
              </a:rPr>
              <a:t> </a:t>
            </a:r>
            <a:r>
              <a:rPr lang="en-IN" sz="1800" b="1" dirty="0" smtClean="0">
                <a:latin typeface="Book Antiqua"/>
                <a:cs typeface="Book Antiqua"/>
              </a:rPr>
              <a:t>of this project</a:t>
            </a:r>
            <a:endParaRPr sz="1800" dirty="0">
              <a:latin typeface="Book Antiqua"/>
              <a:cs typeface="Book Antiqua"/>
            </a:endParaRPr>
          </a:p>
          <a:p>
            <a:pPr marL="298450" indent="-285750">
              <a:lnSpc>
                <a:spcPct val="150000"/>
              </a:lnSpc>
              <a:spcBef>
                <a:spcPts val="107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550" spc="50" dirty="0">
                <a:latin typeface="Times New Roman"/>
                <a:cs typeface="Times New Roman"/>
              </a:rPr>
              <a:t>Improves</a:t>
            </a:r>
            <a:r>
              <a:rPr sz="1550" spc="-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decision-</a:t>
            </a:r>
            <a:r>
              <a:rPr sz="1550" spc="60" dirty="0">
                <a:latin typeface="Times New Roman"/>
                <a:cs typeface="Times New Roman"/>
              </a:rPr>
              <a:t>making</a:t>
            </a:r>
            <a:r>
              <a:rPr sz="1550" spc="-5" dirty="0">
                <a:latin typeface="Times New Roman"/>
                <a:cs typeface="Times New Roman"/>
              </a:rPr>
              <a:t> </a:t>
            </a:r>
            <a:r>
              <a:rPr sz="1550" spc="75" dirty="0">
                <a:latin typeface="Times New Roman"/>
                <a:cs typeface="Times New Roman"/>
              </a:rPr>
              <a:t>with</a:t>
            </a:r>
            <a:r>
              <a:rPr sz="1550" spc="-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accurate,</a:t>
            </a:r>
            <a:r>
              <a:rPr sz="1550" spc="-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real-time</a:t>
            </a:r>
            <a:r>
              <a:rPr sz="1550" spc="-5" dirty="0">
                <a:latin typeface="Times New Roman"/>
                <a:cs typeface="Times New Roman"/>
              </a:rPr>
              <a:t> </a:t>
            </a:r>
            <a:r>
              <a:rPr sz="1550" spc="45" dirty="0" smtClean="0">
                <a:latin typeface="Times New Roman"/>
                <a:cs typeface="Times New Roman"/>
              </a:rPr>
              <a:t>data.</a:t>
            </a:r>
            <a:endParaRPr lang="en-IN" sz="155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50000"/>
              </a:lnSpc>
              <a:spcBef>
                <a:spcPts val="107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550" spc="55" dirty="0" smtClean="0">
                <a:latin typeface="Times New Roman"/>
                <a:cs typeface="Times New Roman"/>
              </a:rPr>
              <a:t>Improve</a:t>
            </a:r>
            <a:r>
              <a:rPr sz="1550" spc="45" dirty="0" smtClean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project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85" dirty="0">
                <a:latin typeface="Times New Roman"/>
                <a:cs typeface="Times New Roman"/>
              </a:rPr>
              <a:t>management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75" dirty="0">
                <a:latin typeface="Times New Roman"/>
                <a:cs typeface="Times New Roman"/>
              </a:rPr>
              <a:t>through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real-time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65" dirty="0">
                <a:latin typeface="Times New Roman"/>
                <a:cs typeface="Times New Roman"/>
              </a:rPr>
              <a:t>updates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70" dirty="0" smtClean="0">
                <a:latin typeface="Times New Roman"/>
                <a:cs typeface="Times New Roman"/>
              </a:rPr>
              <a:t>and</a:t>
            </a:r>
            <a:r>
              <a:rPr lang="en-IN" sz="1550" spc="70" dirty="0">
                <a:latin typeface="Times New Roman"/>
                <a:cs typeface="Times New Roman"/>
              </a:rPr>
              <a:t> </a:t>
            </a:r>
            <a:r>
              <a:rPr lang="en-IN" sz="1550" spc="70" dirty="0" smtClean="0">
                <a:latin typeface="Times New Roman"/>
                <a:cs typeface="Times New Roman"/>
              </a:rPr>
              <a:t>notifications</a:t>
            </a:r>
            <a:endParaRPr lang="en-IN" sz="155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50000"/>
              </a:lnSpc>
              <a:spcBef>
                <a:spcPts val="107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550" spc="70" dirty="0" smtClean="0">
                <a:latin typeface="Times New Roman"/>
                <a:cs typeface="Times New Roman"/>
              </a:rPr>
              <a:t>Ensure</a:t>
            </a:r>
            <a:r>
              <a:rPr sz="1550" spc="80" dirty="0" smtClean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seamless</a:t>
            </a:r>
            <a:r>
              <a:rPr sz="1550" spc="80" dirty="0">
                <a:latin typeface="Times New Roman"/>
                <a:cs typeface="Times New Roman"/>
              </a:rPr>
              <a:t> </a:t>
            </a:r>
            <a:r>
              <a:rPr sz="1550" spc="55" dirty="0">
                <a:latin typeface="Times New Roman"/>
                <a:cs typeface="Times New Roman"/>
              </a:rPr>
              <a:t>integration</a:t>
            </a:r>
            <a:r>
              <a:rPr sz="1550" spc="80" dirty="0">
                <a:latin typeface="Times New Roman"/>
                <a:cs typeface="Times New Roman"/>
              </a:rPr>
              <a:t> </a:t>
            </a:r>
            <a:r>
              <a:rPr sz="1550" spc="75" dirty="0">
                <a:latin typeface="Times New Roman"/>
                <a:cs typeface="Times New Roman"/>
              </a:rPr>
              <a:t>with</a:t>
            </a:r>
            <a:r>
              <a:rPr sz="1550" spc="80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existing</a:t>
            </a:r>
            <a:r>
              <a:rPr sz="1550" spc="80" dirty="0">
                <a:latin typeface="Times New Roman"/>
                <a:cs typeface="Times New Roman"/>
              </a:rPr>
              <a:t> </a:t>
            </a:r>
            <a:r>
              <a:rPr sz="1550" spc="70" dirty="0">
                <a:latin typeface="Times New Roman"/>
                <a:cs typeface="Times New Roman"/>
              </a:rPr>
              <a:t>app</a:t>
            </a:r>
            <a:r>
              <a:rPr sz="1550" spc="80" dirty="0">
                <a:latin typeface="Times New Roman"/>
                <a:cs typeface="Times New Roman"/>
              </a:rPr>
              <a:t> </a:t>
            </a:r>
            <a:r>
              <a:rPr sz="1550" spc="35" dirty="0" smtClean="0">
                <a:latin typeface="Times New Roman"/>
                <a:cs typeface="Times New Roman"/>
              </a:rPr>
              <a:t>features.</a:t>
            </a:r>
            <a:endParaRPr lang="en-IN" sz="155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50000"/>
              </a:lnSpc>
              <a:spcBef>
                <a:spcPts val="107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550" spc="55" dirty="0" smtClean="0">
                <a:latin typeface="Times New Roman"/>
                <a:cs typeface="Times New Roman"/>
              </a:rPr>
              <a:t>Support</a:t>
            </a:r>
            <a:r>
              <a:rPr sz="1550" spc="70" dirty="0" smtClean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strategic</a:t>
            </a:r>
            <a:r>
              <a:rPr sz="1550" spc="7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decision-</a:t>
            </a:r>
            <a:r>
              <a:rPr sz="1550" spc="60" dirty="0">
                <a:latin typeface="Times New Roman"/>
                <a:cs typeface="Times New Roman"/>
              </a:rPr>
              <a:t>making</a:t>
            </a:r>
            <a:r>
              <a:rPr sz="1550" spc="70" dirty="0">
                <a:latin typeface="Times New Roman"/>
                <a:cs typeface="Times New Roman"/>
              </a:rPr>
              <a:t> </a:t>
            </a:r>
            <a:r>
              <a:rPr sz="1550" spc="75" dirty="0">
                <a:latin typeface="Times New Roman"/>
                <a:cs typeface="Times New Roman"/>
              </a:rPr>
              <a:t>with </a:t>
            </a:r>
            <a:r>
              <a:rPr sz="1550" spc="60" dirty="0">
                <a:latin typeface="Times New Roman"/>
                <a:cs typeface="Times New Roman"/>
              </a:rPr>
              <a:t>performance</a:t>
            </a:r>
            <a:r>
              <a:rPr sz="1550" spc="70" dirty="0">
                <a:latin typeface="Times New Roman"/>
                <a:cs typeface="Times New Roman"/>
              </a:rPr>
              <a:t> </a:t>
            </a:r>
            <a:r>
              <a:rPr sz="1550" spc="45" dirty="0" smtClean="0">
                <a:latin typeface="Times New Roman"/>
                <a:cs typeface="Times New Roman"/>
              </a:rPr>
              <a:t>dashboards.</a:t>
            </a:r>
            <a:endParaRPr lang="en-IN" sz="155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50000"/>
              </a:lnSpc>
              <a:spcBef>
                <a:spcPts val="107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550" spc="70" dirty="0" smtClean="0">
                <a:latin typeface="Times New Roman"/>
                <a:cs typeface="Times New Roman"/>
              </a:rPr>
              <a:t>Ensure</a:t>
            </a:r>
            <a:r>
              <a:rPr sz="1550" spc="40" dirty="0" smtClean="0">
                <a:latin typeface="Times New Roman"/>
                <a:cs typeface="Times New Roman"/>
              </a:rPr>
              <a:t> </a:t>
            </a:r>
            <a:r>
              <a:rPr sz="1550" spc="60" dirty="0">
                <a:latin typeface="Times New Roman"/>
                <a:cs typeface="Times New Roman"/>
              </a:rPr>
              <a:t>robust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security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95" dirty="0">
                <a:latin typeface="Times New Roman"/>
                <a:cs typeface="Times New Roman"/>
              </a:rPr>
              <a:t>and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70" dirty="0">
                <a:latin typeface="Times New Roman"/>
                <a:cs typeface="Times New Roman"/>
              </a:rPr>
              <a:t>data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55" dirty="0">
                <a:latin typeface="Times New Roman"/>
                <a:cs typeface="Times New Roman"/>
              </a:rPr>
              <a:t>protection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65" dirty="0" smtClean="0">
                <a:latin typeface="Times New Roman"/>
                <a:cs typeface="Times New Roman"/>
              </a:rPr>
              <a:t>mechanisms</a:t>
            </a:r>
            <a:endParaRPr lang="en-IN" sz="155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50000"/>
              </a:lnSpc>
              <a:spcBef>
                <a:spcPts val="107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550" spc="55" dirty="0" smtClean="0">
                <a:latin typeface="Times New Roman"/>
                <a:cs typeface="Times New Roman"/>
              </a:rPr>
              <a:t>Supports</a:t>
            </a:r>
            <a:r>
              <a:rPr sz="1550" spc="45" dirty="0" smtClean="0">
                <a:latin typeface="Times New Roman"/>
                <a:cs typeface="Times New Roman"/>
              </a:rPr>
              <a:t> </a:t>
            </a:r>
            <a:r>
              <a:rPr sz="1550" spc="55" dirty="0">
                <a:latin typeface="Times New Roman"/>
                <a:cs typeface="Times New Roman"/>
              </a:rPr>
              <a:t>better</a:t>
            </a:r>
            <a:r>
              <a:rPr sz="1550" spc="50" dirty="0">
                <a:latin typeface="Times New Roman"/>
                <a:cs typeface="Times New Roman"/>
              </a:rPr>
              <a:t> collaboration </a:t>
            </a:r>
            <a:r>
              <a:rPr sz="1550" dirty="0">
                <a:latin typeface="Times New Roman"/>
                <a:cs typeface="Times New Roman"/>
              </a:rPr>
              <a:t>across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60" dirty="0">
                <a:latin typeface="Times New Roman"/>
                <a:cs typeface="Times New Roman"/>
              </a:rPr>
              <a:t>departments.</a:t>
            </a:r>
            <a:endParaRPr sz="15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8752" rIns="0" bIns="0" rtlCol="0">
            <a:spAutoFit/>
          </a:bodyPr>
          <a:lstStyle/>
          <a:p>
            <a:pPr marL="2072005">
              <a:lnSpc>
                <a:spcPct val="100000"/>
              </a:lnSpc>
              <a:spcBef>
                <a:spcPts val="95"/>
              </a:spcBef>
            </a:pPr>
            <a:r>
              <a:rPr dirty="0"/>
              <a:t>Project</a:t>
            </a:r>
            <a:r>
              <a:rPr spc="260" dirty="0"/>
              <a:t> </a:t>
            </a:r>
            <a:r>
              <a:rPr spc="-10" dirty="0"/>
              <a:t>Objectives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30" y="1308776"/>
            <a:ext cx="7159970" cy="2623795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lang="en-IN" b="1" spc="-45" dirty="0" smtClean="0">
                <a:latin typeface="Book Antiqua"/>
                <a:cs typeface="Book Antiqua"/>
              </a:rPr>
              <a:t>Short Term Objectives</a:t>
            </a:r>
            <a:endParaRPr sz="1800" dirty="0">
              <a:latin typeface="Book Antiqua"/>
              <a:cs typeface="Book Antiqua"/>
            </a:endParaRPr>
          </a:p>
          <a:p>
            <a:pPr marL="298450" indent="-285750">
              <a:spcBef>
                <a:spcPts val="107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600" dirty="0">
                <a:latin typeface="Times New Roman"/>
                <a:cs typeface="Times New Roman"/>
              </a:rPr>
              <a:t>Develop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a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fully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functional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Project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Progress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module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within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six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65" dirty="0" smtClean="0">
                <a:latin typeface="Times New Roman"/>
                <a:cs typeface="Times New Roman"/>
              </a:rPr>
              <a:t>months.</a:t>
            </a:r>
            <a:endParaRPr lang="en-IN" sz="1600" dirty="0">
              <a:latin typeface="Times New Roman"/>
              <a:cs typeface="Times New Roman"/>
            </a:endParaRPr>
          </a:p>
          <a:p>
            <a:pPr marL="298450" indent="-285750">
              <a:spcBef>
                <a:spcPts val="107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600" dirty="0" smtClean="0">
                <a:latin typeface="Times New Roman"/>
                <a:cs typeface="Times New Roman"/>
              </a:rPr>
              <a:t>Train</a:t>
            </a:r>
            <a:r>
              <a:rPr sz="1600" spc="30" dirty="0" smtClean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users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smooth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adoption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imes New Roman"/>
                <a:cs typeface="Times New Roman"/>
              </a:rPr>
              <a:t>the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new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Times New Roman"/>
                <a:cs typeface="Times New Roman"/>
              </a:rPr>
              <a:t>feature.</a:t>
            </a:r>
            <a:endParaRPr lang="en-IN" sz="1600" dirty="0">
              <a:latin typeface="Times New Roman"/>
              <a:cs typeface="Times New Roman"/>
            </a:endParaRPr>
          </a:p>
          <a:p>
            <a:pPr marL="298450" indent="-285750">
              <a:spcBef>
                <a:spcPts val="107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600" spc="55" dirty="0" smtClean="0">
                <a:latin typeface="Times New Roman"/>
                <a:cs typeface="Times New Roman"/>
              </a:rPr>
              <a:t>Integrate</a:t>
            </a:r>
            <a:r>
              <a:rPr sz="1600" spc="60" dirty="0" smtClean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milestone-</a:t>
            </a:r>
            <a:r>
              <a:rPr sz="1600" dirty="0">
                <a:latin typeface="Times New Roman"/>
                <a:cs typeface="Times New Roman"/>
              </a:rPr>
              <a:t>based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45" dirty="0">
                <a:latin typeface="Times New Roman"/>
                <a:cs typeface="Times New Roman"/>
              </a:rPr>
              <a:t>notifications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timely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Times New Roman"/>
                <a:cs typeface="Times New Roman"/>
              </a:rPr>
              <a:t>alerts.</a:t>
            </a:r>
            <a:endParaRPr lang="en-IN" sz="1600" dirty="0">
              <a:latin typeface="Times New Roman"/>
              <a:cs typeface="Times New Roman"/>
            </a:endParaRPr>
          </a:p>
          <a:p>
            <a:pPr marL="298450" indent="-285750">
              <a:spcBef>
                <a:spcPts val="107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600" spc="80" dirty="0" smtClean="0">
                <a:latin typeface="Times New Roman"/>
                <a:cs typeface="Times New Roman"/>
              </a:rPr>
              <a:t>Enhance</a:t>
            </a:r>
            <a:r>
              <a:rPr sz="1600" spc="50" dirty="0" smtClean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collaboration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95" dirty="0">
                <a:latin typeface="Times New Roman"/>
                <a:cs typeface="Times New Roman"/>
              </a:rPr>
              <a:t>and</a:t>
            </a:r>
            <a:r>
              <a:rPr sz="1600" spc="55" dirty="0">
                <a:latin typeface="Times New Roman"/>
                <a:cs typeface="Times New Roman"/>
              </a:rPr>
              <a:t> customizable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project</a:t>
            </a:r>
            <a:r>
              <a:rPr sz="1600" spc="55" dirty="0">
                <a:latin typeface="Times New Roman"/>
                <a:cs typeface="Times New Roman"/>
              </a:rPr>
              <a:t> reports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different </a:t>
            </a:r>
            <a:r>
              <a:rPr sz="1600" spc="40" dirty="0" smtClean="0">
                <a:latin typeface="Times New Roman"/>
                <a:cs typeface="Times New Roman"/>
              </a:rPr>
              <a:t>stakeholders.</a:t>
            </a:r>
            <a:endParaRPr lang="en-IN" sz="1600" dirty="0">
              <a:latin typeface="Times New Roman"/>
              <a:cs typeface="Times New Roman"/>
            </a:endParaRPr>
          </a:p>
          <a:p>
            <a:pPr marL="298450" indent="-285750">
              <a:spcBef>
                <a:spcPts val="107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600" spc="65" dirty="0" smtClean="0">
                <a:latin typeface="Times New Roman"/>
                <a:cs typeface="Times New Roman"/>
              </a:rPr>
              <a:t>Conduct</a:t>
            </a:r>
            <a:r>
              <a:rPr sz="1600" spc="120" dirty="0" smtClean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regular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performance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reviews</a:t>
            </a:r>
            <a:r>
              <a:rPr sz="1600" spc="1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post-</a:t>
            </a:r>
            <a:r>
              <a:rPr sz="1600" spc="55" dirty="0">
                <a:latin typeface="Times New Roman"/>
                <a:cs typeface="Times New Roman"/>
              </a:rPr>
              <a:t>implementation.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5755" y="4191000"/>
            <a:ext cx="7541259" cy="22257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1800" b="1" spc="-55" dirty="0" smtClean="0">
                <a:latin typeface="Book Antiqua"/>
                <a:cs typeface="Book Antiqua"/>
              </a:rPr>
              <a:t>Lo</a:t>
            </a:r>
            <a:r>
              <a:rPr lang="en-IN" sz="1800" b="1" spc="-55" dirty="0" smtClean="0">
                <a:latin typeface="Book Antiqua"/>
                <a:cs typeface="Book Antiqua"/>
              </a:rPr>
              <a:t>ng Term Objectives</a:t>
            </a:r>
            <a:endParaRPr lang="en-IN" dirty="0">
              <a:latin typeface="Book Antiqua"/>
              <a:cs typeface="Book Antiqua"/>
            </a:endParaRPr>
          </a:p>
          <a:p>
            <a:pPr marL="298450" indent="-28575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sz="1550" dirty="0" smtClean="0">
                <a:latin typeface="Times New Roman"/>
                <a:cs typeface="Times New Roman"/>
              </a:rPr>
              <a:t>Achieve</a:t>
            </a:r>
            <a:r>
              <a:rPr sz="1550" spc="25" dirty="0" smtClean="0">
                <a:latin typeface="Times New Roman"/>
                <a:cs typeface="Times New Roman"/>
              </a:rPr>
              <a:t> </a:t>
            </a:r>
            <a:r>
              <a:rPr sz="1550" spc="-45" dirty="0">
                <a:latin typeface="Times New Roman"/>
                <a:cs typeface="Times New Roman"/>
              </a:rPr>
              <a:t>90%</a:t>
            </a:r>
            <a:r>
              <a:rPr sz="1550" spc="25" dirty="0">
                <a:latin typeface="Times New Roman"/>
                <a:cs typeface="Times New Roman"/>
              </a:rPr>
              <a:t> </a:t>
            </a:r>
            <a:r>
              <a:rPr sz="1550" spc="70" dirty="0">
                <a:latin typeface="Times New Roman"/>
                <a:cs typeface="Times New Roman"/>
              </a:rPr>
              <a:t>user</a:t>
            </a:r>
            <a:r>
              <a:rPr sz="1550" spc="25" dirty="0">
                <a:latin typeface="Times New Roman"/>
                <a:cs typeface="Times New Roman"/>
              </a:rPr>
              <a:t> </a:t>
            </a:r>
            <a:r>
              <a:rPr sz="1550" spc="65" dirty="0">
                <a:latin typeface="Times New Roman"/>
                <a:cs typeface="Times New Roman"/>
              </a:rPr>
              <a:t>adoption</a:t>
            </a:r>
            <a:r>
              <a:rPr sz="1550" spc="30" dirty="0">
                <a:latin typeface="Times New Roman"/>
                <a:cs typeface="Times New Roman"/>
              </a:rPr>
              <a:t> </a:t>
            </a:r>
            <a:r>
              <a:rPr sz="1550" spc="70" dirty="0">
                <a:latin typeface="Times New Roman"/>
                <a:cs typeface="Times New Roman"/>
              </a:rPr>
              <a:t>within</a:t>
            </a:r>
            <a:r>
              <a:rPr sz="1550" spc="25" dirty="0">
                <a:latin typeface="Times New Roman"/>
                <a:cs typeface="Times New Roman"/>
              </a:rPr>
              <a:t> </a:t>
            </a:r>
            <a:r>
              <a:rPr sz="1550" spc="70" dirty="0">
                <a:latin typeface="Times New Roman"/>
                <a:cs typeface="Times New Roman"/>
              </a:rPr>
              <a:t>one</a:t>
            </a:r>
            <a:r>
              <a:rPr sz="1550" spc="25" dirty="0">
                <a:latin typeface="Times New Roman"/>
                <a:cs typeface="Times New Roman"/>
              </a:rPr>
              <a:t> </a:t>
            </a:r>
            <a:r>
              <a:rPr sz="1550" spc="-10" dirty="0" smtClean="0">
                <a:latin typeface="Times New Roman"/>
                <a:cs typeface="Times New Roman"/>
              </a:rPr>
              <a:t>year.</a:t>
            </a:r>
            <a:endParaRPr lang="en-IN" sz="155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sz="1550" spc="50" dirty="0" smtClean="0">
                <a:latin typeface="Times New Roman"/>
                <a:cs typeface="Times New Roman"/>
              </a:rPr>
              <a:t>Reduce</a:t>
            </a:r>
            <a:r>
              <a:rPr sz="1550" spc="55" dirty="0" smtClean="0">
                <a:latin typeface="Times New Roman"/>
                <a:cs typeface="Times New Roman"/>
              </a:rPr>
              <a:t> </a:t>
            </a:r>
            <a:r>
              <a:rPr sz="1550" spc="90" dirty="0">
                <a:latin typeface="Times New Roman"/>
                <a:cs typeface="Times New Roman"/>
              </a:rPr>
              <a:t>manual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project</a:t>
            </a:r>
            <a:r>
              <a:rPr sz="1550" spc="55" dirty="0">
                <a:latin typeface="Times New Roman"/>
                <a:cs typeface="Times New Roman"/>
              </a:rPr>
              <a:t> tracking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efforts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by</a:t>
            </a:r>
            <a:r>
              <a:rPr sz="1550" spc="55" dirty="0">
                <a:latin typeface="Times New Roman"/>
                <a:cs typeface="Times New Roman"/>
              </a:rPr>
              <a:t> </a:t>
            </a:r>
            <a:r>
              <a:rPr sz="1550" spc="-45" dirty="0">
                <a:latin typeface="Times New Roman"/>
                <a:cs typeface="Times New Roman"/>
              </a:rPr>
              <a:t>50%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95" dirty="0">
                <a:latin typeface="Times New Roman"/>
                <a:cs typeface="Times New Roman"/>
              </a:rPr>
              <a:t>and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project</a:t>
            </a:r>
            <a:r>
              <a:rPr sz="1550" spc="55" dirty="0">
                <a:latin typeface="Times New Roman"/>
                <a:cs typeface="Times New Roman"/>
              </a:rPr>
              <a:t> </a:t>
            </a:r>
            <a:r>
              <a:rPr sz="1550" spc="85" dirty="0">
                <a:latin typeface="Times New Roman"/>
                <a:cs typeface="Times New Roman"/>
              </a:rPr>
              <a:t>management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55" dirty="0">
                <a:latin typeface="Times New Roman"/>
                <a:cs typeface="Times New Roman"/>
              </a:rPr>
              <a:t>errors </a:t>
            </a:r>
            <a:r>
              <a:rPr sz="1550" dirty="0">
                <a:latin typeface="Times New Roman"/>
                <a:cs typeface="Times New Roman"/>
              </a:rPr>
              <a:t>by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-20" dirty="0">
                <a:latin typeface="Times New Roman"/>
                <a:cs typeface="Times New Roman"/>
              </a:rPr>
              <a:t>20</a:t>
            </a:r>
            <a:r>
              <a:rPr sz="1550" spc="-20" dirty="0" smtClean="0">
                <a:latin typeface="Times New Roman"/>
                <a:cs typeface="Times New Roman"/>
              </a:rPr>
              <a:t>%.</a:t>
            </a:r>
            <a:endParaRPr lang="en-IN" sz="155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sz="1550" spc="65" dirty="0" smtClean="0">
                <a:latin typeface="Times New Roman"/>
                <a:cs typeface="Times New Roman"/>
              </a:rPr>
              <a:t>Maintain</a:t>
            </a:r>
            <a:r>
              <a:rPr sz="1550" spc="70" dirty="0" smtClean="0">
                <a:latin typeface="Times New Roman"/>
                <a:cs typeface="Times New Roman"/>
              </a:rPr>
              <a:t> </a:t>
            </a:r>
            <a:r>
              <a:rPr sz="1550" spc="70" dirty="0">
                <a:latin typeface="Times New Roman"/>
                <a:cs typeface="Times New Roman"/>
              </a:rPr>
              <a:t>continuous</a:t>
            </a:r>
            <a:r>
              <a:rPr sz="1550" spc="7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feedback</a:t>
            </a:r>
            <a:r>
              <a:rPr sz="1550" spc="75" dirty="0">
                <a:latin typeface="Times New Roman"/>
                <a:cs typeface="Times New Roman"/>
              </a:rPr>
              <a:t> </a:t>
            </a:r>
            <a:r>
              <a:rPr sz="1550" spc="95" dirty="0">
                <a:latin typeface="Times New Roman"/>
                <a:cs typeface="Times New Roman"/>
              </a:rPr>
              <a:t>and</a:t>
            </a:r>
            <a:r>
              <a:rPr sz="1550" spc="75" dirty="0">
                <a:latin typeface="Times New Roman"/>
                <a:cs typeface="Times New Roman"/>
              </a:rPr>
              <a:t> </a:t>
            </a:r>
            <a:r>
              <a:rPr sz="1550" spc="70" dirty="0">
                <a:latin typeface="Times New Roman"/>
                <a:cs typeface="Times New Roman"/>
              </a:rPr>
              <a:t>support</a:t>
            </a:r>
            <a:r>
              <a:rPr sz="1550" spc="75" dirty="0">
                <a:latin typeface="Times New Roman"/>
                <a:cs typeface="Times New Roman"/>
              </a:rPr>
              <a:t> </a:t>
            </a:r>
            <a:r>
              <a:rPr sz="1550" spc="50" dirty="0" smtClean="0">
                <a:latin typeface="Times New Roman"/>
                <a:cs typeface="Times New Roman"/>
              </a:rPr>
              <a:t>channels.</a:t>
            </a:r>
            <a:endParaRPr lang="en-IN" sz="155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50000"/>
              </a:lnSpc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sz="1550" spc="70" dirty="0" smtClean="0">
                <a:latin typeface="Times New Roman"/>
                <a:cs typeface="Times New Roman"/>
              </a:rPr>
              <a:t>Ensure</a:t>
            </a:r>
            <a:r>
              <a:rPr sz="1550" spc="30" dirty="0" smtClean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compatibility</a:t>
            </a:r>
            <a:r>
              <a:rPr sz="1550" spc="30" dirty="0">
                <a:latin typeface="Times New Roman"/>
                <a:cs typeface="Times New Roman"/>
              </a:rPr>
              <a:t> </a:t>
            </a:r>
            <a:r>
              <a:rPr sz="1550" spc="75" dirty="0">
                <a:latin typeface="Times New Roman"/>
                <a:cs typeface="Times New Roman"/>
              </a:rPr>
              <a:t>with</a:t>
            </a:r>
            <a:r>
              <a:rPr sz="1550" spc="3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existing</a:t>
            </a:r>
            <a:r>
              <a:rPr sz="1550" spc="35" dirty="0">
                <a:latin typeface="Times New Roman"/>
                <a:cs typeface="Times New Roman"/>
              </a:rPr>
              <a:t> </a:t>
            </a:r>
            <a:r>
              <a:rPr sz="1550" spc="65" dirty="0">
                <a:latin typeface="Times New Roman"/>
                <a:cs typeface="Times New Roman"/>
              </a:rPr>
              <a:t>modules</a:t>
            </a:r>
            <a:r>
              <a:rPr sz="1550" spc="30" dirty="0">
                <a:latin typeface="Times New Roman"/>
                <a:cs typeface="Times New Roman"/>
              </a:rPr>
              <a:t> </a:t>
            </a:r>
            <a:r>
              <a:rPr sz="1550" spc="75" dirty="0">
                <a:latin typeface="Times New Roman"/>
                <a:cs typeface="Times New Roman"/>
              </a:rPr>
              <a:t>in</a:t>
            </a:r>
            <a:r>
              <a:rPr sz="1550" spc="30" dirty="0">
                <a:latin typeface="Times New Roman"/>
                <a:cs typeface="Times New Roman"/>
              </a:rPr>
              <a:t> </a:t>
            </a:r>
            <a:r>
              <a:rPr sz="1550" spc="55" dirty="0">
                <a:latin typeface="Times New Roman"/>
                <a:cs typeface="Times New Roman"/>
              </a:rPr>
              <a:t>Sparsh</a:t>
            </a:r>
            <a:r>
              <a:rPr sz="1550" spc="35" dirty="0">
                <a:latin typeface="Times New Roman"/>
                <a:cs typeface="Times New Roman"/>
              </a:rPr>
              <a:t> </a:t>
            </a:r>
            <a:r>
              <a:rPr sz="1550" spc="-20" dirty="0">
                <a:latin typeface="Times New Roman"/>
                <a:cs typeface="Times New Roman"/>
              </a:rPr>
              <a:t>App.</a:t>
            </a:r>
            <a:endParaRPr sz="15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922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N" dirty="0" smtClean="0"/>
              <a:t>                </a:t>
            </a:r>
            <a:r>
              <a:rPr dirty="0" smtClean="0"/>
              <a:t>Success</a:t>
            </a:r>
            <a:r>
              <a:rPr spc="-45" dirty="0" smtClean="0"/>
              <a:t> </a:t>
            </a:r>
            <a:r>
              <a:rPr spc="85" dirty="0"/>
              <a:t>Criteria</a:t>
            </a:r>
            <a:r>
              <a:rPr spc="-45" dirty="0"/>
              <a:t> </a:t>
            </a:r>
            <a:endParaRPr spc="-10" dirty="0"/>
          </a:p>
        </p:txBody>
      </p:sp>
      <p:sp>
        <p:nvSpPr>
          <p:cNvPr id="6" name="object 6"/>
          <p:cNvSpPr txBox="1"/>
          <p:nvPr/>
        </p:nvSpPr>
        <p:spPr>
          <a:xfrm>
            <a:off x="650532" y="1371600"/>
            <a:ext cx="7764996" cy="485132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35"/>
              </a:spcBef>
            </a:pPr>
            <a:r>
              <a:rPr lang="en-IN" sz="1600" dirty="0" smtClean="0">
                <a:latin typeface="Times New Roman"/>
                <a:cs typeface="Times New Roman"/>
              </a:rPr>
              <a:t>Here are the main acceptance criteria for the project progress tracking feature,</a:t>
            </a:r>
          </a:p>
          <a:p>
            <a:pPr marL="298450" indent="-285750">
              <a:lnSpc>
                <a:spcPct val="150000"/>
              </a:lnSpc>
              <a:spcBef>
                <a:spcPts val="135"/>
              </a:spcBef>
              <a:buFont typeface="Wingdings" panose="05000000000000000000" pitchFamily="2" charset="2"/>
              <a:buChar char="§"/>
            </a:pPr>
            <a:r>
              <a:rPr lang="en-IN" sz="1600" b="1" dirty="0" smtClean="0">
                <a:latin typeface="Times New Roman"/>
                <a:cs typeface="Times New Roman"/>
              </a:rPr>
              <a:t>Project Reports &amp; Analytics : </a:t>
            </a:r>
            <a:r>
              <a:rPr lang="en-IN" sz="1600" dirty="0" smtClean="0">
                <a:latin typeface="Times New Roman"/>
                <a:cs typeface="Times New Roman"/>
              </a:rPr>
              <a:t>Dynamic reports with visual charts and export options like PDF, Excel.</a:t>
            </a:r>
          </a:p>
          <a:p>
            <a:pPr marL="298450" indent="-285750">
              <a:lnSpc>
                <a:spcPct val="150000"/>
              </a:lnSpc>
              <a:spcBef>
                <a:spcPts val="135"/>
              </a:spcBef>
              <a:buFont typeface="Wingdings" panose="05000000000000000000" pitchFamily="2" charset="2"/>
              <a:buChar char="§"/>
            </a:pPr>
            <a:r>
              <a:rPr lang="en-IN" sz="1600" b="1" dirty="0" smtClean="0">
                <a:latin typeface="Times New Roman"/>
                <a:cs typeface="Times New Roman"/>
              </a:rPr>
              <a:t>Performance &amp; Speed: </a:t>
            </a:r>
            <a:r>
              <a:rPr lang="en-IN" sz="1600" dirty="0" smtClean="0">
                <a:latin typeface="Times New Roman"/>
                <a:cs typeface="Times New Roman"/>
              </a:rPr>
              <a:t>Dashboard loads within 2 seconds and reports are generate in 5 seconds.</a:t>
            </a:r>
          </a:p>
          <a:p>
            <a:pPr marL="298450" indent="-285750">
              <a:lnSpc>
                <a:spcPct val="150000"/>
              </a:lnSpc>
              <a:spcBef>
                <a:spcPts val="135"/>
              </a:spcBef>
              <a:buFont typeface="Wingdings" panose="05000000000000000000" pitchFamily="2" charset="2"/>
              <a:buChar char="§"/>
            </a:pPr>
            <a:r>
              <a:rPr lang="en-IN" sz="1600" b="1" dirty="0" smtClean="0">
                <a:latin typeface="Times New Roman"/>
                <a:cs typeface="Times New Roman"/>
              </a:rPr>
              <a:t>User Friendly Interface: </a:t>
            </a:r>
            <a:r>
              <a:rPr lang="en-IN" sz="1600" dirty="0" smtClean="0">
                <a:latin typeface="Times New Roman"/>
                <a:cs typeface="Times New Roman"/>
              </a:rPr>
              <a:t>Easy navigation, drag and drop functionality and tooltips for guidance.</a:t>
            </a:r>
          </a:p>
          <a:p>
            <a:pPr marL="298450" indent="-285750">
              <a:lnSpc>
                <a:spcPct val="150000"/>
              </a:lnSpc>
              <a:spcBef>
                <a:spcPts val="135"/>
              </a:spcBef>
              <a:buFont typeface="Wingdings" panose="05000000000000000000" pitchFamily="2" charset="2"/>
              <a:buChar char="§"/>
            </a:pPr>
            <a:r>
              <a:rPr lang="en-IN" sz="1600" b="1" dirty="0" smtClean="0">
                <a:latin typeface="Times New Roman"/>
                <a:cs typeface="Times New Roman"/>
              </a:rPr>
              <a:t>Milestone &amp;Task Management: </a:t>
            </a:r>
            <a:r>
              <a:rPr lang="en-IN" sz="1600" dirty="0" smtClean="0">
                <a:latin typeface="Times New Roman"/>
                <a:cs typeface="Times New Roman"/>
              </a:rPr>
              <a:t>Users can view live project status updates with milestone completion.</a:t>
            </a:r>
          </a:p>
          <a:p>
            <a:pPr marL="298450" indent="-285750">
              <a:lnSpc>
                <a:spcPct val="150000"/>
              </a:lnSpc>
              <a:spcBef>
                <a:spcPts val="135"/>
              </a:spcBef>
              <a:buFont typeface="Wingdings" panose="05000000000000000000" pitchFamily="2" charset="2"/>
              <a:buChar char="§"/>
            </a:pPr>
            <a:r>
              <a:rPr lang="en-IN" sz="1600" b="1" dirty="0" smtClean="0">
                <a:latin typeface="Times New Roman"/>
                <a:cs typeface="Times New Roman"/>
              </a:rPr>
              <a:t>Automated Notifications &amp; Alerts: </a:t>
            </a:r>
            <a:r>
              <a:rPr lang="en-IN" sz="1600" dirty="0" smtClean="0">
                <a:latin typeface="Times New Roman"/>
                <a:cs typeface="Times New Roman"/>
              </a:rPr>
              <a:t>Alerts for milestones completions, overdue tasks and project delays</a:t>
            </a:r>
            <a:endParaRPr lang="en-IN" sz="1600" b="1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50000"/>
              </a:lnSpc>
              <a:spcBef>
                <a:spcPts val="135"/>
              </a:spcBef>
              <a:buFont typeface="Wingdings" panose="05000000000000000000" pitchFamily="2" charset="2"/>
              <a:buChar char="§"/>
            </a:pPr>
            <a:r>
              <a:rPr lang="en-IN" sz="1600" b="1" dirty="0" smtClean="0">
                <a:latin typeface="Times New Roman"/>
                <a:cs typeface="Times New Roman"/>
              </a:rPr>
              <a:t>Stakeholder approval &amp; Business Impact : </a:t>
            </a:r>
            <a:r>
              <a:rPr lang="en-IN" sz="1600" dirty="0" smtClean="0">
                <a:latin typeface="Times New Roman"/>
                <a:cs typeface="Times New Roman"/>
              </a:rPr>
              <a:t>90% of UAT approval, 80% of user adoption within 3 months, and 50% reduction in manual tracking.</a:t>
            </a:r>
            <a:endParaRPr lang="en-IN" sz="1600" dirty="0" smtClean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1493" y="5707061"/>
            <a:ext cx="4326890" cy="25583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50" spc="65" dirty="0" smtClean="0">
                <a:latin typeface="Times New Roman"/>
                <a:cs typeface="Times New Roman"/>
              </a:rPr>
              <a:t>.</a:t>
            </a:r>
            <a:endParaRPr sz="155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722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4302" rIns="0" bIns="0" rtlCol="0">
            <a:spAutoFit/>
          </a:bodyPr>
          <a:lstStyle/>
          <a:p>
            <a:pPr marL="282194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METHODS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8448" y="1445907"/>
            <a:ext cx="8097520" cy="42447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sz="1600" spc="55" dirty="0">
                <a:latin typeface="Times New Roman"/>
                <a:cs typeface="Times New Roman"/>
              </a:rPr>
              <a:t>Here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we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use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imes New Roman"/>
                <a:cs typeface="Times New Roman"/>
              </a:rPr>
              <a:t>the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b="1" spc="55" dirty="0">
                <a:latin typeface="Book Antiqua"/>
                <a:cs typeface="Book Antiqua"/>
              </a:rPr>
              <a:t>WATERFALL</a:t>
            </a:r>
            <a:r>
              <a:rPr sz="1600" b="1" spc="80" dirty="0">
                <a:latin typeface="Book Antiqua"/>
                <a:cs typeface="Book Antiqua"/>
              </a:rPr>
              <a:t> </a:t>
            </a:r>
            <a:r>
              <a:rPr sz="1600" b="1" spc="-10" dirty="0">
                <a:latin typeface="Book Antiqua"/>
                <a:cs typeface="Book Antiqua"/>
              </a:rPr>
              <a:t>METHODOLOGY,</a:t>
            </a:r>
            <a:endParaRPr sz="1600" dirty="0">
              <a:latin typeface="Book Antiqua"/>
              <a:cs typeface="Book Antiqua"/>
            </a:endParaRPr>
          </a:p>
          <a:p>
            <a:pPr marL="12700">
              <a:lnSpc>
                <a:spcPct val="150000"/>
              </a:lnSpc>
              <a:spcBef>
                <a:spcPts val="1764"/>
              </a:spcBef>
            </a:pPr>
            <a:r>
              <a:rPr sz="1600" spc="-25" dirty="0">
                <a:latin typeface="Times New Roman"/>
                <a:cs typeface="Times New Roman"/>
              </a:rPr>
              <a:t>So,</a:t>
            </a:r>
            <a:endParaRPr sz="1600" dirty="0">
              <a:latin typeface="Times New Roman"/>
              <a:cs typeface="Times New Roman"/>
            </a:endParaRPr>
          </a:p>
          <a:p>
            <a:pPr marL="298450" marR="5080" indent="-285750">
              <a:lnSpc>
                <a:spcPct val="150000"/>
              </a:lnSpc>
              <a:spcBef>
                <a:spcPts val="585"/>
              </a:spcBef>
              <a:buFont typeface="Wingdings" panose="05000000000000000000" pitchFamily="2" charset="2"/>
              <a:buChar char="§"/>
              <a:tabLst>
                <a:tab pos="184785" algn="l"/>
              </a:tabLst>
            </a:pPr>
            <a:r>
              <a:rPr sz="1600" dirty="0">
                <a:latin typeface="Times New Roman"/>
                <a:cs typeface="Times New Roman"/>
              </a:rPr>
              <a:t>Waterfall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methodology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a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linear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and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sequential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process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in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which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each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phase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depends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on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the </a:t>
            </a:r>
            <a:r>
              <a:rPr sz="1600" spc="10" dirty="0">
                <a:latin typeface="Times New Roman"/>
                <a:cs typeface="Times New Roman"/>
              </a:rPr>
              <a:t>deliverables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of</a:t>
            </a:r>
            <a:r>
              <a:rPr sz="1600" spc="235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imes New Roman"/>
                <a:cs typeface="Times New Roman"/>
              </a:rPr>
              <a:t>the</a:t>
            </a:r>
            <a:r>
              <a:rPr sz="1600" spc="130" dirty="0">
                <a:latin typeface="Times New Roman"/>
                <a:cs typeface="Times New Roman"/>
              </a:rPr>
              <a:t> </a:t>
            </a:r>
            <a:r>
              <a:rPr sz="1600" spc="10" dirty="0">
                <a:latin typeface="Times New Roman"/>
                <a:cs typeface="Times New Roman"/>
              </a:rPr>
              <a:t>previous</a:t>
            </a:r>
            <a:r>
              <a:rPr sz="1600" spc="125" dirty="0">
                <a:latin typeface="Times New Roman"/>
                <a:cs typeface="Times New Roman"/>
              </a:rPr>
              <a:t> </a:t>
            </a:r>
            <a:r>
              <a:rPr sz="1600" spc="30" dirty="0" smtClean="0">
                <a:latin typeface="Times New Roman"/>
                <a:cs typeface="Times New Roman"/>
              </a:rPr>
              <a:t>one.</a:t>
            </a:r>
            <a:endParaRPr lang="en-IN" sz="1600" dirty="0">
              <a:latin typeface="Times New Roman"/>
              <a:cs typeface="Times New Roman"/>
            </a:endParaRPr>
          </a:p>
          <a:p>
            <a:pPr marL="298450" marR="5080" indent="-285750">
              <a:lnSpc>
                <a:spcPct val="150000"/>
              </a:lnSpc>
              <a:spcBef>
                <a:spcPts val="585"/>
              </a:spcBef>
              <a:buFont typeface="Wingdings" panose="05000000000000000000" pitchFamily="2" charset="2"/>
              <a:buChar char="§"/>
              <a:tabLst>
                <a:tab pos="184785" algn="l"/>
              </a:tabLst>
            </a:pPr>
            <a:r>
              <a:rPr sz="1600" spc="30" dirty="0" smtClean="0">
                <a:latin typeface="Times New Roman"/>
                <a:cs typeface="Times New Roman"/>
              </a:rPr>
              <a:t>Five</a:t>
            </a:r>
            <a:r>
              <a:rPr sz="1600" spc="25" dirty="0" smtClean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key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phases: </a:t>
            </a:r>
            <a:r>
              <a:rPr sz="1600" spc="65" dirty="0">
                <a:latin typeface="Times New Roman"/>
                <a:cs typeface="Times New Roman"/>
              </a:rPr>
              <a:t>Requirement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gathering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and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analysis, Design,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30" dirty="0">
                <a:latin typeface="Times New Roman"/>
                <a:cs typeface="Times New Roman"/>
              </a:rPr>
              <a:t>Development,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Testing, </a:t>
            </a:r>
            <a:r>
              <a:rPr sz="1600" spc="40" dirty="0" smtClean="0">
                <a:latin typeface="Times New Roman"/>
                <a:cs typeface="Times New Roman"/>
              </a:rPr>
              <a:t>Deployment.</a:t>
            </a:r>
            <a:endParaRPr lang="en-IN" sz="1600" dirty="0">
              <a:latin typeface="Times New Roman"/>
              <a:cs typeface="Times New Roman"/>
            </a:endParaRPr>
          </a:p>
          <a:p>
            <a:pPr marL="298450" marR="5080" indent="-285750">
              <a:lnSpc>
                <a:spcPct val="150000"/>
              </a:lnSpc>
              <a:spcBef>
                <a:spcPts val="585"/>
              </a:spcBef>
              <a:buFont typeface="Wingdings" panose="05000000000000000000" pitchFamily="2" charset="2"/>
              <a:buChar char="§"/>
              <a:tabLst>
                <a:tab pos="184785" algn="l"/>
              </a:tabLst>
            </a:pPr>
            <a:r>
              <a:rPr sz="1600" dirty="0" smtClean="0">
                <a:latin typeface="Times New Roman"/>
                <a:cs typeface="Times New Roman"/>
              </a:rPr>
              <a:t>Suitable</a:t>
            </a:r>
            <a:r>
              <a:rPr sz="1600" spc="90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projects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with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clear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requirements</a:t>
            </a:r>
            <a:r>
              <a:rPr sz="1600" spc="95" dirty="0">
                <a:latin typeface="Times New Roman"/>
                <a:cs typeface="Times New Roman"/>
              </a:rPr>
              <a:t> and </a:t>
            </a:r>
            <a:r>
              <a:rPr sz="1600" spc="55" dirty="0">
                <a:latin typeface="Times New Roman"/>
                <a:cs typeface="Times New Roman"/>
              </a:rPr>
              <a:t>limited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changes</a:t>
            </a:r>
            <a:r>
              <a:rPr sz="1600" spc="90" dirty="0">
                <a:latin typeface="Times New Roman"/>
                <a:cs typeface="Times New Roman"/>
              </a:rPr>
              <a:t> </a:t>
            </a:r>
            <a:r>
              <a:rPr sz="1600" spc="95" dirty="0">
                <a:latin typeface="Times New Roman"/>
                <a:cs typeface="Times New Roman"/>
              </a:rPr>
              <a:t>and </a:t>
            </a:r>
            <a:r>
              <a:rPr sz="1600" dirty="0">
                <a:latin typeface="Times New Roman"/>
                <a:cs typeface="Times New Roman"/>
              </a:rPr>
              <a:t>also</a:t>
            </a:r>
            <a:r>
              <a:rPr sz="1600" spc="9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offers </a:t>
            </a:r>
            <a:r>
              <a:rPr sz="1600" dirty="0">
                <a:latin typeface="Times New Roman"/>
                <a:cs typeface="Times New Roman"/>
              </a:rPr>
              <a:t>well-</a:t>
            </a:r>
            <a:r>
              <a:rPr sz="1600" spc="75" dirty="0">
                <a:latin typeface="Times New Roman"/>
                <a:cs typeface="Times New Roman"/>
              </a:rPr>
              <a:t>documented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stages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for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better</a:t>
            </a:r>
            <a:r>
              <a:rPr sz="1600" spc="105" dirty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Times New Roman"/>
                <a:cs typeface="Times New Roman"/>
              </a:rPr>
              <a:t>control.</a:t>
            </a:r>
            <a:endParaRPr lang="en-IN" sz="1600" dirty="0">
              <a:latin typeface="Times New Roman"/>
              <a:cs typeface="Times New Roman"/>
            </a:endParaRPr>
          </a:p>
          <a:p>
            <a:pPr marL="298450" marR="5080" indent="-285750">
              <a:lnSpc>
                <a:spcPct val="150000"/>
              </a:lnSpc>
              <a:spcBef>
                <a:spcPts val="585"/>
              </a:spcBef>
              <a:buFont typeface="Wingdings" panose="05000000000000000000" pitchFamily="2" charset="2"/>
              <a:buChar char="§"/>
              <a:tabLst>
                <a:tab pos="184785" algn="l"/>
              </a:tabLst>
            </a:pPr>
            <a:r>
              <a:rPr sz="1600" spc="60" dirty="0" smtClean="0">
                <a:latin typeface="Times New Roman"/>
                <a:cs typeface="Times New Roman"/>
              </a:rPr>
              <a:t>Ensures</a:t>
            </a:r>
            <a:r>
              <a:rPr sz="1600" spc="20" dirty="0" smtClean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comprehensive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50" dirty="0">
                <a:latin typeface="Times New Roman"/>
                <a:cs typeface="Times New Roman"/>
              </a:rPr>
              <a:t>testing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before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deployment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95" dirty="0">
                <a:latin typeface="Times New Roman"/>
                <a:cs typeface="Times New Roman"/>
              </a:rPr>
              <a:t>and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reduces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ambiguity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through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45" dirty="0" smtClean="0">
                <a:latin typeface="Times New Roman"/>
                <a:cs typeface="Times New Roman"/>
              </a:rPr>
              <a:t>detailed</a:t>
            </a:r>
            <a:r>
              <a:rPr lang="en-IN" sz="1600" dirty="0">
                <a:latin typeface="Times New Roman"/>
                <a:cs typeface="Times New Roman"/>
              </a:rPr>
              <a:t> </a:t>
            </a:r>
            <a:r>
              <a:rPr sz="1600" spc="55" dirty="0" smtClean="0">
                <a:latin typeface="Times New Roman"/>
                <a:cs typeface="Times New Roman"/>
              </a:rPr>
              <a:t>documentation</a:t>
            </a:r>
            <a:r>
              <a:rPr sz="1600" spc="55" dirty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7937500" cy="734495"/>
          </a:xfrm>
          <a:prstGeom prst="rect">
            <a:avLst/>
          </a:prstGeom>
        </p:spPr>
        <p:txBody>
          <a:bodyPr vert="horz" wrap="square" lIns="0" tIns="178752" rIns="0" bIns="0" rtlCol="0">
            <a:spAutoFit/>
          </a:bodyPr>
          <a:lstStyle/>
          <a:p>
            <a:pPr marL="2921635">
              <a:lnSpc>
                <a:spcPct val="100000"/>
              </a:lnSpc>
              <a:spcBef>
                <a:spcPts val="95"/>
              </a:spcBef>
            </a:pPr>
            <a:r>
              <a:rPr sz="3600" spc="90" dirty="0"/>
              <a:t>Approach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664968"/>
            <a:ext cx="8428552" cy="6073458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spcBef>
                <a:spcPts val="580"/>
              </a:spcBef>
            </a:pPr>
            <a:r>
              <a:rPr sz="1400" b="1" spc="-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</a:t>
            </a:r>
            <a:r>
              <a:rPr lang="en-IN" sz="1400" b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400" b="1" spc="-3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ement</a:t>
            </a:r>
            <a:r>
              <a:rPr sz="1400" b="1" spc="-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Gathe</a:t>
            </a:r>
            <a:r>
              <a:rPr lang="en-IN" sz="1400" b="1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1400" b="1" spc="-2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sz="1400" b="1" spc="-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sz="1400" b="1" spc="-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Analysis: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spcBef>
                <a:spcPts val="46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</a:t>
            </a:r>
            <a:r>
              <a:rPr sz="1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sz="1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stakeholder needs </a:t>
            </a:r>
            <a:r>
              <a:rPr sz="14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1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</a:t>
            </a:r>
            <a:r>
              <a:rPr sz="1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requirements.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spcBef>
                <a:spcPts val="46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400" spc="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  <a:r>
              <a:rPr sz="1400" spc="9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1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validate</a:t>
            </a:r>
            <a:r>
              <a:rPr sz="1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sz="14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1215"/>
              </a:spcBef>
            </a:pP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Design: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spcBef>
                <a:spcPts val="46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sz="1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detailed</a:t>
            </a:r>
            <a:r>
              <a:rPr sz="1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workfiows</a:t>
            </a:r>
            <a:r>
              <a:rPr sz="1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1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</a:t>
            </a:r>
            <a:r>
              <a:rPr sz="1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 </a:t>
            </a:r>
            <a:r>
              <a:rPr sz="14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designs.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spcBef>
                <a:spcPts val="46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400" spc="7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Ensure</a:t>
            </a:r>
            <a:r>
              <a:rPr sz="1400" spc="4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compatibility</a:t>
            </a:r>
            <a:r>
              <a:rPr sz="1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sz="1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</a:t>
            </a:r>
            <a:r>
              <a:rPr sz="1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</a:t>
            </a:r>
            <a:r>
              <a:rPr sz="1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modules.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1250"/>
              </a:spcBef>
            </a:pP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Development: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spcBef>
                <a:spcPts val="42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module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sz="1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Sparsh</a:t>
            </a:r>
            <a:r>
              <a:rPr sz="1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App.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spcBef>
                <a:spcPts val="42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400" spc="6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</a:t>
            </a:r>
            <a:r>
              <a:rPr sz="1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sz="1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1250"/>
              </a:spcBef>
            </a:pP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Testing: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spcBef>
                <a:spcPts val="42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 functional, performance, and security testing to validate the feature</a:t>
            </a:r>
          </a:p>
          <a:p>
            <a:pPr marL="298450" indent="-285750">
              <a:spcBef>
                <a:spcPts val="42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defects, resolve issues, and optimize system performance </a:t>
            </a:r>
          </a:p>
          <a:p>
            <a:pPr marL="12700">
              <a:spcBef>
                <a:spcPts val="425"/>
              </a:spcBef>
              <a:tabLst>
                <a:tab pos="184150" algn="l"/>
              </a:tabLst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UAT:</a:t>
            </a:r>
          </a:p>
          <a:p>
            <a:pPr marL="298450" indent="-285750">
              <a:spcBef>
                <a:spcPts val="42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Deploy in a controlled environment and simulate project scenarios to meet requirements </a:t>
            </a:r>
          </a:p>
          <a:p>
            <a:pPr marL="298450" indent="-285750">
              <a:spcBef>
                <a:spcPts val="42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ather feedback from end-users and project managers.</a:t>
            </a:r>
          </a:p>
          <a:p>
            <a:pPr marL="12700">
              <a:spcBef>
                <a:spcPts val="425"/>
              </a:spcBef>
              <a:tabLst>
                <a:tab pos="184150" algn="l"/>
              </a:tabLst>
            </a:pPr>
            <a:r>
              <a:rPr sz="14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Deployment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spcBef>
                <a:spcPts val="450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Roll out the feature in the production environment with minimal downtime.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indent="-285750">
              <a:spcBef>
                <a:spcPts val="450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sz="1400" spc="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</a:t>
            </a:r>
            <a:r>
              <a:rPr sz="1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</a:t>
            </a:r>
            <a:r>
              <a:rPr sz="1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training </a:t>
            </a:r>
            <a:r>
              <a:rPr sz="1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1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  <a:r>
              <a:rPr sz="1400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spcBef>
                <a:spcPts val="450"/>
              </a:spcBef>
              <a:tabLst>
                <a:tab pos="184150" algn="l"/>
              </a:tabLst>
            </a:pPr>
            <a:r>
              <a:rPr lang="en-IN" sz="1400" b="1" spc="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Maintenance:</a:t>
            </a:r>
          </a:p>
          <a:p>
            <a:pPr marL="298450" indent="-285750">
              <a:spcBef>
                <a:spcPts val="450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 system performance, fix bugs, and roll out updates as needed.</a:t>
            </a:r>
          </a:p>
          <a:p>
            <a:pPr marL="298450" indent="-285750">
              <a:spcBef>
                <a:spcPts val="450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improvements and ensure compliance with data security policies.</a:t>
            </a:r>
            <a:endParaRPr lang="en-IN" sz="1400" b="1" spc="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32" y="4388002"/>
            <a:ext cx="5407368" cy="14946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09245" indent="-296545" algn="just">
              <a:lnSpc>
                <a:spcPct val="150000"/>
              </a:lnSpc>
              <a:spcBef>
                <a:spcPts val="135"/>
              </a:spcBef>
              <a:buAutoNum type="arabicPeriod"/>
              <a:tabLst>
                <a:tab pos="309245" algn="l"/>
              </a:tabLst>
            </a:pPr>
            <a:r>
              <a:rPr sz="1600" spc="65" dirty="0">
                <a:latin typeface="Times New Roman"/>
                <a:cs typeface="Times New Roman"/>
              </a:rPr>
              <a:t>Requirement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Gathering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&amp;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Analysis: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90" dirty="0">
                <a:latin typeface="Times New Roman"/>
                <a:cs typeface="Times New Roman"/>
              </a:rPr>
              <a:t>month</a:t>
            </a:r>
            <a:endParaRPr sz="1600" dirty="0">
              <a:latin typeface="Times New Roman"/>
              <a:cs typeface="Times New Roman"/>
            </a:endParaRPr>
          </a:p>
          <a:p>
            <a:pPr marL="309245" indent="-296545" algn="just">
              <a:lnSpc>
                <a:spcPct val="150000"/>
              </a:lnSpc>
              <a:spcBef>
                <a:spcPts val="45"/>
              </a:spcBef>
              <a:buAutoNum type="arabicPeriod"/>
              <a:tabLst>
                <a:tab pos="309245" algn="l"/>
              </a:tabLst>
            </a:pPr>
            <a:r>
              <a:rPr sz="1600" dirty="0">
                <a:latin typeface="Times New Roman"/>
                <a:cs typeface="Times New Roman"/>
              </a:rPr>
              <a:t>Design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Phase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imes New Roman"/>
                <a:cs typeface="Times New Roman"/>
              </a:rPr>
              <a:t>months</a:t>
            </a:r>
            <a:endParaRPr sz="1600" dirty="0">
              <a:latin typeface="Times New Roman"/>
              <a:cs typeface="Times New Roman"/>
            </a:endParaRPr>
          </a:p>
          <a:p>
            <a:pPr marL="309245" indent="-296545" algn="just">
              <a:lnSpc>
                <a:spcPct val="150000"/>
              </a:lnSpc>
              <a:spcBef>
                <a:spcPts val="40"/>
              </a:spcBef>
              <a:buAutoNum type="arabicPeriod"/>
              <a:tabLst>
                <a:tab pos="309245" algn="l"/>
              </a:tabLst>
            </a:pPr>
            <a:r>
              <a:rPr sz="1600" spc="55" dirty="0">
                <a:latin typeface="Times New Roman"/>
                <a:cs typeface="Times New Roman"/>
              </a:rPr>
              <a:t>Development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55" dirty="0">
                <a:latin typeface="Times New Roman"/>
                <a:cs typeface="Times New Roman"/>
              </a:rPr>
              <a:t>Phase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-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</a:t>
            </a:r>
            <a:r>
              <a:rPr sz="1600" spc="345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imes New Roman"/>
                <a:cs typeface="Times New Roman"/>
              </a:rPr>
              <a:t>months</a:t>
            </a:r>
            <a:endParaRPr sz="1600" dirty="0">
              <a:latin typeface="Times New Roman"/>
              <a:cs typeface="Times New Roman"/>
            </a:endParaRPr>
          </a:p>
          <a:p>
            <a:pPr marL="305435" indent="-292735" algn="just">
              <a:lnSpc>
                <a:spcPct val="150000"/>
              </a:lnSpc>
              <a:spcBef>
                <a:spcPts val="40"/>
              </a:spcBef>
              <a:buAutoNum type="arabicPeriod"/>
              <a:tabLst>
                <a:tab pos="305435" algn="l"/>
              </a:tabLst>
            </a:pPr>
            <a:r>
              <a:rPr sz="1600" dirty="0">
                <a:latin typeface="Times New Roman"/>
                <a:cs typeface="Times New Roman"/>
              </a:rPr>
              <a:t>Testing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85" dirty="0">
                <a:latin typeface="Times New Roman"/>
                <a:cs typeface="Times New Roman"/>
              </a:rPr>
              <a:t>and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60" dirty="0">
                <a:latin typeface="Times New Roman"/>
                <a:cs typeface="Times New Roman"/>
              </a:rPr>
              <a:t>Deployment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90" dirty="0">
                <a:latin typeface="Times New Roman"/>
                <a:cs typeface="Times New Roman"/>
              </a:rPr>
              <a:t>month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705343"/>
            <a:ext cx="8229663" cy="208484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8752" rIns="0" bIns="0" rtlCol="0">
            <a:spAutoFit/>
          </a:bodyPr>
          <a:lstStyle/>
          <a:p>
            <a:pPr marL="698500">
              <a:lnSpc>
                <a:spcPct val="100000"/>
              </a:lnSpc>
              <a:spcBef>
                <a:spcPts val="95"/>
              </a:spcBef>
            </a:pPr>
            <a:r>
              <a:rPr dirty="0"/>
              <a:t>Project</a:t>
            </a:r>
            <a:r>
              <a:rPr spc="-45" dirty="0"/>
              <a:t> </a:t>
            </a:r>
            <a:r>
              <a:rPr spc="90" dirty="0"/>
              <a:t>Timeline</a:t>
            </a:r>
            <a:r>
              <a:rPr spc="50" dirty="0"/>
              <a:t> </a:t>
            </a:r>
            <a:r>
              <a:rPr spc="105" dirty="0"/>
              <a:t>(Gantt</a:t>
            </a:r>
            <a:r>
              <a:rPr spc="50" dirty="0"/>
              <a:t> </a:t>
            </a:r>
            <a:r>
              <a:rPr spc="125" dirty="0"/>
              <a:t>Chart)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0339" rIns="0" bIns="0" rtlCol="0">
            <a:spAutoFit/>
          </a:bodyPr>
          <a:lstStyle/>
          <a:p>
            <a:pPr marL="1786889">
              <a:lnSpc>
                <a:spcPct val="100000"/>
              </a:lnSpc>
              <a:spcBef>
                <a:spcPts val="95"/>
              </a:spcBef>
            </a:pPr>
            <a:r>
              <a:rPr spc="60" dirty="0"/>
              <a:t>Resources</a:t>
            </a:r>
            <a:r>
              <a:rPr spc="-55" dirty="0"/>
              <a:t> </a:t>
            </a:r>
            <a:r>
              <a:rPr spc="55" dirty="0"/>
              <a:t>Allocation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230" y="2079625"/>
            <a:ext cx="7388570" cy="3813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b="1" spc="-30" dirty="0" smtClean="0">
                <a:latin typeface="Book Antiqua"/>
                <a:cs typeface="Book Antiqua"/>
              </a:rPr>
              <a:t>People Resources</a:t>
            </a:r>
            <a:endParaRPr sz="1800" dirty="0">
              <a:latin typeface="Book Antiqua"/>
              <a:cs typeface="Book Antiqua"/>
            </a:endParaRPr>
          </a:p>
          <a:p>
            <a:pPr marL="355600" indent="-342900">
              <a:lnSpc>
                <a:spcPct val="100000"/>
              </a:lnSpc>
              <a:spcBef>
                <a:spcPts val="143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550" spc="10" dirty="0">
                <a:latin typeface="Times New Roman"/>
                <a:cs typeface="Times New Roman"/>
              </a:rPr>
              <a:t>Project</a:t>
            </a:r>
            <a:r>
              <a:rPr sz="1550" spc="55" dirty="0">
                <a:latin typeface="Times New Roman"/>
                <a:cs typeface="Times New Roman"/>
              </a:rPr>
              <a:t> </a:t>
            </a:r>
            <a:r>
              <a:rPr sz="1550" spc="75" dirty="0">
                <a:latin typeface="Times New Roman"/>
                <a:cs typeface="Times New Roman"/>
              </a:rPr>
              <a:t>manager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(1)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,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developers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(4)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,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testers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(2)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,</a:t>
            </a:r>
            <a:r>
              <a:rPr sz="1550" spc="55" dirty="0">
                <a:latin typeface="Times New Roman"/>
                <a:cs typeface="Times New Roman"/>
              </a:rPr>
              <a:t>  business</a:t>
            </a:r>
            <a:r>
              <a:rPr sz="1550" spc="65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analysts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-20" dirty="0">
                <a:latin typeface="Times New Roman"/>
                <a:cs typeface="Times New Roman"/>
              </a:rPr>
              <a:t>(1</a:t>
            </a:r>
            <a:r>
              <a:rPr sz="1550" spc="-20" dirty="0" smtClean="0">
                <a:latin typeface="Times New Roman"/>
                <a:cs typeface="Times New Roman"/>
              </a:rPr>
              <a:t>).</a:t>
            </a:r>
            <a:endParaRPr lang="en-IN" sz="15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43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550" spc="55" dirty="0" smtClean="0">
                <a:latin typeface="Times New Roman"/>
                <a:cs typeface="Times New Roman"/>
              </a:rPr>
              <a:t>External</a:t>
            </a:r>
            <a:r>
              <a:rPr sz="1550" spc="95" dirty="0" smtClean="0">
                <a:latin typeface="Times New Roman"/>
                <a:cs typeface="Times New Roman"/>
              </a:rPr>
              <a:t> </a:t>
            </a:r>
            <a:r>
              <a:rPr sz="1550" spc="65" dirty="0">
                <a:latin typeface="Times New Roman"/>
                <a:cs typeface="Times New Roman"/>
              </a:rPr>
              <a:t>consultants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for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specialized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spc="70" dirty="0">
                <a:latin typeface="Times New Roman"/>
                <a:cs typeface="Times New Roman"/>
              </a:rPr>
              <a:t>support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like</a:t>
            </a:r>
            <a:r>
              <a:rPr sz="1550" spc="95" dirty="0">
                <a:latin typeface="Times New Roman"/>
                <a:cs typeface="Times New Roman"/>
              </a:rPr>
              <a:t> </a:t>
            </a:r>
            <a:r>
              <a:rPr sz="1550" spc="-20" dirty="0">
                <a:latin typeface="Times New Roman"/>
                <a:cs typeface="Times New Roman"/>
              </a:rPr>
              <a:t>SME’s,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delivery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spc="70" dirty="0">
                <a:latin typeface="Times New Roman"/>
                <a:cs typeface="Times New Roman"/>
              </a:rPr>
              <a:t>Head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spc="-25" dirty="0">
                <a:latin typeface="Times New Roman"/>
                <a:cs typeface="Times New Roman"/>
              </a:rPr>
              <a:t>if </a:t>
            </a:r>
            <a:r>
              <a:rPr sz="1550" spc="40" dirty="0">
                <a:latin typeface="Times New Roman"/>
                <a:cs typeface="Times New Roman"/>
              </a:rPr>
              <a:t>required.</a:t>
            </a:r>
            <a:endParaRPr sz="15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lang="en-IN" b="1" spc="-35" dirty="0" smtClean="0">
                <a:latin typeface="Book Antiqua"/>
                <a:cs typeface="Book Antiqua"/>
              </a:rPr>
              <a:t>Te</a:t>
            </a:r>
            <a:r>
              <a:rPr lang="en-IN" sz="1800" b="1" spc="-35" dirty="0" smtClean="0">
                <a:latin typeface="Book Antiqua"/>
                <a:cs typeface="Book Antiqua"/>
              </a:rPr>
              <a:t>chnical Resources</a:t>
            </a:r>
            <a:endParaRPr sz="1800" dirty="0">
              <a:latin typeface="Book Antiqua"/>
              <a:cs typeface="Book Antiqua"/>
            </a:endParaRPr>
          </a:p>
          <a:p>
            <a:pPr marL="298450" indent="-285750">
              <a:lnSpc>
                <a:spcPct val="100000"/>
              </a:lnSpc>
              <a:spcBef>
                <a:spcPts val="1475"/>
              </a:spcBef>
              <a:buFont typeface="Wingdings" panose="05000000000000000000" pitchFamily="2" charset="2"/>
              <a:buChar char="§"/>
              <a:tabLst>
                <a:tab pos="184150" algn="l"/>
              </a:tabLst>
            </a:pPr>
            <a:r>
              <a:rPr sz="1550" spc="55" dirty="0">
                <a:latin typeface="Times New Roman"/>
                <a:cs typeface="Times New Roman"/>
              </a:rPr>
              <a:t>Development</a:t>
            </a:r>
            <a:r>
              <a:rPr sz="1550" spc="10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tools,</a:t>
            </a:r>
            <a:r>
              <a:rPr sz="1550" spc="10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testing</a:t>
            </a:r>
            <a:r>
              <a:rPr sz="1550" spc="10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software,</a:t>
            </a:r>
            <a:r>
              <a:rPr sz="1550" spc="105" dirty="0">
                <a:latin typeface="Times New Roman"/>
                <a:cs typeface="Times New Roman"/>
              </a:rPr>
              <a:t> </a:t>
            </a:r>
            <a:r>
              <a:rPr sz="1550" spc="95" dirty="0">
                <a:latin typeface="Times New Roman"/>
                <a:cs typeface="Times New Roman"/>
              </a:rPr>
              <a:t>and</a:t>
            </a:r>
            <a:r>
              <a:rPr sz="1550" spc="10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project</a:t>
            </a:r>
            <a:r>
              <a:rPr sz="1550" spc="105" dirty="0">
                <a:latin typeface="Times New Roman"/>
                <a:cs typeface="Times New Roman"/>
              </a:rPr>
              <a:t> </a:t>
            </a:r>
            <a:r>
              <a:rPr sz="1550" spc="85" dirty="0">
                <a:latin typeface="Times New Roman"/>
                <a:cs typeface="Times New Roman"/>
              </a:rPr>
              <a:t>management</a:t>
            </a:r>
            <a:r>
              <a:rPr sz="1550" spc="10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tools.</a:t>
            </a:r>
            <a:endParaRPr sz="15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39"/>
              </a:spcBef>
            </a:pPr>
            <a:r>
              <a:rPr sz="1800" b="1" spc="-100" dirty="0" smtClean="0">
                <a:latin typeface="Book Antiqua"/>
                <a:cs typeface="Book Antiqua"/>
              </a:rPr>
              <a:t>B</a:t>
            </a:r>
            <a:r>
              <a:rPr lang="en-IN" sz="1800" b="1" spc="-100" dirty="0" err="1" smtClean="0">
                <a:latin typeface="Book Antiqua"/>
                <a:cs typeface="Book Antiqua"/>
              </a:rPr>
              <a:t>udget</a:t>
            </a:r>
            <a:r>
              <a:rPr lang="en-IN" sz="1800" b="1" spc="-100" dirty="0" smtClean="0">
                <a:latin typeface="Book Antiqua"/>
                <a:cs typeface="Book Antiqua"/>
              </a:rPr>
              <a:t> &amp; Time Resources</a:t>
            </a:r>
          </a:p>
          <a:p>
            <a:pPr marL="298450" indent="-285750">
              <a:lnSpc>
                <a:spcPct val="100000"/>
              </a:lnSpc>
              <a:spcBef>
                <a:spcPts val="1639"/>
              </a:spcBef>
              <a:buFont typeface="Wingdings" panose="05000000000000000000" pitchFamily="2" charset="2"/>
              <a:buChar char="§"/>
            </a:pPr>
            <a:r>
              <a:rPr sz="1550" spc="55" dirty="0" smtClean="0">
                <a:latin typeface="Times New Roman"/>
                <a:cs typeface="Times New Roman"/>
              </a:rPr>
              <a:t>Development</a:t>
            </a:r>
            <a:r>
              <a:rPr sz="1550" spc="50" dirty="0" smtClean="0">
                <a:latin typeface="Times New Roman"/>
                <a:cs typeface="Times New Roman"/>
              </a:rPr>
              <a:t> </a:t>
            </a:r>
            <a:r>
              <a:rPr sz="1550" spc="95" dirty="0">
                <a:latin typeface="Times New Roman"/>
                <a:cs typeface="Times New Roman"/>
              </a:rPr>
              <a:t>and</a:t>
            </a:r>
            <a:r>
              <a:rPr sz="1550" spc="55" dirty="0">
                <a:latin typeface="Times New Roman"/>
                <a:cs typeface="Times New Roman"/>
              </a:rPr>
              <a:t> </a:t>
            </a:r>
            <a:r>
              <a:rPr sz="1550" spc="65" dirty="0">
                <a:latin typeface="Times New Roman"/>
                <a:cs typeface="Times New Roman"/>
              </a:rPr>
              <a:t>training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costs,</a:t>
            </a:r>
            <a:r>
              <a:rPr sz="1550" spc="55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licensing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10" dirty="0">
                <a:latin typeface="Times New Roman"/>
                <a:cs typeface="Times New Roman"/>
              </a:rPr>
              <a:t>fees,</a:t>
            </a:r>
            <a:r>
              <a:rPr sz="1550" spc="55" dirty="0">
                <a:latin typeface="Times New Roman"/>
                <a:cs typeface="Times New Roman"/>
              </a:rPr>
              <a:t> </a:t>
            </a:r>
            <a:r>
              <a:rPr sz="1550" spc="95" dirty="0">
                <a:latin typeface="Times New Roman"/>
                <a:cs typeface="Times New Roman"/>
              </a:rPr>
              <a:t>and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40" dirty="0">
                <a:latin typeface="Times New Roman"/>
                <a:cs typeface="Times New Roman"/>
              </a:rPr>
              <a:t>contingency </a:t>
            </a:r>
            <a:r>
              <a:rPr sz="1550" spc="40" dirty="0" smtClean="0">
                <a:latin typeface="Times New Roman"/>
                <a:cs typeface="Times New Roman"/>
              </a:rPr>
              <a:t>budget.</a:t>
            </a:r>
            <a:endParaRPr lang="en-IN" sz="155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639"/>
              </a:spcBef>
              <a:buFont typeface="Wingdings" panose="05000000000000000000" pitchFamily="2" charset="2"/>
              <a:buChar char="§"/>
            </a:pPr>
            <a:r>
              <a:rPr sz="1550" dirty="0" smtClean="0">
                <a:latin typeface="Times New Roman"/>
                <a:cs typeface="Times New Roman"/>
              </a:rPr>
              <a:t>Budget</a:t>
            </a:r>
            <a:r>
              <a:rPr sz="1550" spc="50" dirty="0" smtClean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:</a:t>
            </a:r>
            <a:r>
              <a:rPr sz="1550" spc="5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₹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[90</a:t>
            </a:r>
            <a:r>
              <a:rPr sz="1550" spc="5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Lakhs</a:t>
            </a:r>
            <a:r>
              <a:rPr sz="1550" spc="-10" dirty="0" smtClean="0">
                <a:latin typeface="Times New Roman"/>
                <a:cs typeface="Times New Roman"/>
              </a:rPr>
              <a:t>].</a:t>
            </a:r>
            <a:endParaRPr lang="en-IN" sz="1550" dirty="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1639"/>
              </a:spcBef>
              <a:buFont typeface="Wingdings" panose="05000000000000000000" pitchFamily="2" charset="2"/>
              <a:buChar char="§"/>
            </a:pPr>
            <a:r>
              <a:rPr sz="1550" dirty="0" smtClean="0">
                <a:latin typeface="Times New Roman"/>
                <a:cs typeface="Times New Roman"/>
              </a:rPr>
              <a:t>Six</a:t>
            </a:r>
            <a:r>
              <a:rPr sz="1550" spc="55" dirty="0" smtClean="0">
                <a:latin typeface="Times New Roman"/>
                <a:cs typeface="Times New Roman"/>
              </a:rPr>
              <a:t> </a:t>
            </a:r>
            <a:r>
              <a:rPr sz="1550" spc="90" dirty="0">
                <a:latin typeface="Times New Roman"/>
                <a:cs typeface="Times New Roman"/>
              </a:rPr>
              <a:t>months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for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development,</a:t>
            </a:r>
            <a:r>
              <a:rPr sz="1550" spc="5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testing,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95" dirty="0">
                <a:latin typeface="Times New Roman"/>
                <a:cs typeface="Times New Roman"/>
              </a:rPr>
              <a:t>and</a:t>
            </a:r>
            <a:r>
              <a:rPr sz="1550" spc="60" dirty="0">
                <a:latin typeface="Times New Roman"/>
                <a:cs typeface="Times New Roman"/>
              </a:rPr>
              <a:t> </a:t>
            </a:r>
            <a:r>
              <a:rPr sz="1550" spc="45" dirty="0">
                <a:latin typeface="Times New Roman"/>
                <a:cs typeface="Times New Roman"/>
              </a:rPr>
              <a:t>deployment.</a:t>
            </a:r>
            <a:endParaRPr sz="15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1074</Words>
  <Application>Microsoft Office PowerPoint</Application>
  <PresentationFormat>On-screen Show (4:3)</PresentationFormat>
  <Paragraphs>134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Book Antiqua</vt:lpstr>
      <vt:lpstr>Calibri</vt:lpstr>
      <vt:lpstr>Times New Roman</vt:lpstr>
      <vt:lpstr>Wingdings</vt:lpstr>
      <vt:lpstr>Office Theme</vt:lpstr>
      <vt:lpstr>Project Progress Tracking Feature in Sparsh Application</vt:lpstr>
      <vt:lpstr>Situation/Problem/Opportunity</vt:lpstr>
      <vt:lpstr>Purpose Statement (Goals)</vt:lpstr>
      <vt:lpstr>Project Objectives</vt:lpstr>
      <vt:lpstr>                Success Criteria </vt:lpstr>
      <vt:lpstr>METHODS</vt:lpstr>
      <vt:lpstr>Approach</vt:lpstr>
      <vt:lpstr>Project Timeline (Gantt Chart)</vt:lpstr>
      <vt:lpstr>Resources Allocation</vt:lpstr>
      <vt:lpstr>Risks and Dependencies</vt:lpstr>
      <vt:lpstr>Expected Deliverables &amp;Benefits</vt:lpstr>
      <vt:lpstr>Conclusion and Next Steps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Complete_15_Slide_Project_Proposal_Sparsh_App (1)</dc:title>
  <cp:lastModifiedBy>Windows User</cp:lastModifiedBy>
  <cp:revision>6</cp:revision>
  <dcterms:created xsi:type="dcterms:W3CDTF">2025-02-15T13:14:47Z</dcterms:created>
  <dcterms:modified xsi:type="dcterms:W3CDTF">2025-02-17T06:07:12Z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2025-02-15T00:00:00Z</vt:filetime>
  </property>
  <property fmtid="{D5CDD505-2E9C-101B-9397-08002B2CF9AE}" pid="3" name="Creator">
    <vt:lpwstr>Adobe Express</vt:lpwstr>
  </property>
  <property fmtid="{D5CDD505-2E9C-101B-9397-08002B2CF9AE}" pid="4" name="LastSaved">
    <vt:filetime>2025-02-15T00:00:00Z</vt:filetime>
  </property>
  <property fmtid="{D5CDD505-2E9C-101B-9397-08002B2CF9AE}" pid="5" name="Producer">
    <vt:lpwstr>3-Heights(TM) PDF Security Shell 4.8.25.2 (http://www.pdf-tools.com)</vt:lpwstr>
  </property>
</Properties>
</file>