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60" r:id="rId3"/>
    <p:sldId id="270" r:id="rId4"/>
    <p:sldId id="287"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8"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1/10/2025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1/10/2025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1/10/2025</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1/10/2025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1/10/2025</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1/10/2025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1/10/2025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1/10/2025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1/10/2025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1/10/2025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1/10/2025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1/10/2025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1/10/2025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1/10/2025</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CTS Support</a:t>
            </a:r>
            <a:endParaRPr lang="en-US" dirty="0"/>
          </a:p>
        </p:txBody>
      </p:sp>
      <p:sp>
        <p:nvSpPr>
          <p:cNvPr id="3" name="Subtitle 2"/>
          <p:cNvSpPr>
            <a:spLocks noGrp="1"/>
          </p:cNvSpPr>
          <p:nvPr>
            <p:ph type="subTitle" idx="1"/>
          </p:nvPr>
        </p:nvSpPr>
        <p:spPr/>
        <p:txBody>
          <a:bodyPr/>
          <a:lstStyle/>
          <a:p>
            <a:r>
              <a:rPr lang="en-US" dirty="0" smtClean="0"/>
              <a:t>Prepared By – Rohit Salvi</a:t>
            </a:r>
          </a:p>
          <a:p>
            <a:r>
              <a:rPr lang="en-US" dirty="0" smtClean="0"/>
              <a:t>Date </a:t>
            </a:r>
            <a:r>
              <a:rPr lang="en-US" smtClean="0"/>
              <a:t>– 10.01.2025</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 Success </a:t>
            </a:r>
            <a:r>
              <a:rPr lang="en-US" dirty="0">
                <a:solidFill>
                  <a:schemeClr val="bg2"/>
                </a:solidFill>
              </a:rPr>
              <a:t>Criteria</a:t>
            </a:r>
            <a:endParaRPr lang="en-IN" dirty="0"/>
          </a:p>
        </p:txBody>
      </p:sp>
      <p:sp>
        <p:nvSpPr>
          <p:cNvPr id="3" name="Content Placeholder 2"/>
          <p:cNvSpPr>
            <a:spLocks noGrp="1"/>
          </p:cNvSpPr>
          <p:nvPr>
            <p:ph idx="1"/>
          </p:nvPr>
        </p:nvSpPr>
        <p:spPr/>
        <p:txBody>
          <a:bodyPr/>
          <a:lstStyle/>
          <a:p>
            <a:r>
              <a:rPr lang="en-US" sz="2400" dirty="0"/>
              <a:t>Project to completed with allocated resources</a:t>
            </a:r>
          </a:p>
          <a:p>
            <a:r>
              <a:rPr lang="en-US" dirty="0" smtClean="0"/>
              <a:t>Successful updation of cheque collection data</a:t>
            </a:r>
          </a:p>
          <a:p>
            <a:r>
              <a:rPr lang="en-US" dirty="0" smtClean="0"/>
              <a:t>Successful maintenance of </a:t>
            </a:r>
            <a:r>
              <a:rPr lang="en-US" dirty="0"/>
              <a:t>cheque collection </a:t>
            </a:r>
            <a:r>
              <a:rPr lang="en-US" dirty="0" smtClean="0"/>
              <a:t>data at central level</a:t>
            </a:r>
          </a:p>
          <a:p>
            <a:r>
              <a:rPr lang="en-US" dirty="0" smtClean="0"/>
              <a:t>Best optimal CTS Support application performance</a:t>
            </a:r>
          </a:p>
          <a:p>
            <a:r>
              <a:rPr lang="en-US" dirty="0" smtClean="0"/>
              <a:t>Positive client feedback</a:t>
            </a:r>
          </a:p>
          <a:p>
            <a:r>
              <a:rPr lang="en-US" dirty="0" smtClean="0"/>
              <a:t>Faster cheque processing </a:t>
            </a:r>
          </a:p>
          <a:p>
            <a:r>
              <a:rPr lang="en-US" dirty="0" smtClean="0"/>
              <a:t>Successful cheque lodgment within NPCI Turn Around TAT</a:t>
            </a:r>
          </a:p>
          <a:p>
            <a:pPr marL="0" indent="0">
              <a:buNone/>
            </a:pPr>
            <a:endParaRPr lang="en-IN" dirty="0"/>
          </a:p>
        </p:txBody>
      </p:sp>
    </p:spTree>
    <p:extLst>
      <p:ext uri="{BB962C8B-B14F-4D97-AF65-F5344CB8AC3E}">
        <p14:creationId xmlns:p14="http://schemas.microsoft.com/office/powerpoint/2010/main" val="286937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Methods  / Approach</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sz="2400" dirty="0" smtClean="0"/>
              <a:t>Bank has appointed a Cheque Clearing Committee consisting of Clearing Head, Branch Control Unit Head, Internal Audit Head, Information Technology Head.</a:t>
            </a:r>
          </a:p>
          <a:p>
            <a:r>
              <a:rPr lang="en-US" sz="2400" dirty="0" smtClean="0"/>
              <a:t>After evaluation of existing cheque reporting process, it is recommended for introduction of CTS Reporting application for all branches at bank level</a:t>
            </a:r>
          </a:p>
          <a:p>
            <a:r>
              <a:rPr lang="en-US" sz="2400" dirty="0" smtClean="0"/>
              <a:t>Meetings were conducted for discussion on the requirements</a:t>
            </a:r>
          </a:p>
          <a:p>
            <a:r>
              <a:rPr lang="en-US" sz="2400" dirty="0"/>
              <a:t>CTS Reporting </a:t>
            </a:r>
            <a:r>
              <a:rPr lang="en-US" sz="2400" dirty="0" smtClean="0"/>
              <a:t>application to include the following features for reporting purpose</a:t>
            </a:r>
          </a:p>
          <a:p>
            <a:pPr marL="0" indent="0">
              <a:buNone/>
            </a:pPr>
            <a:r>
              <a:rPr lang="en-US" sz="2400" dirty="0"/>
              <a:t> </a:t>
            </a:r>
            <a:r>
              <a:rPr lang="en-US" sz="2400" dirty="0" smtClean="0"/>
              <a:t>     a</a:t>
            </a:r>
            <a:r>
              <a:rPr lang="en-US" sz="2400" dirty="0"/>
              <a:t>. Branch Code - Mandatory</a:t>
            </a:r>
          </a:p>
          <a:p>
            <a:pPr marL="0" indent="0">
              <a:buNone/>
            </a:pPr>
            <a:r>
              <a:rPr lang="en-US" sz="2400" dirty="0"/>
              <a:t>     </a:t>
            </a:r>
            <a:r>
              <a:rPr lang="en-US" sz="2400" dirty="0" smtClean="0"/>
              <a:t>     </a:t>
            </a:r>
          </a:p>
          <a:p>
            <a:endParaRPr lang="en-IN" sz="2400" dirty="0"/>
          </a:p>
        </p:txBody>
      </p:sp>
    </p:spTree>
    <p:extLst>
      <p:ext uri="{BB962C8B-B14F-4D97-AF65-F5344CB8AC3E}">
        <p14:creationId xmlns:p14="http://schemas.microsoft.com/office/powerpoint/2010/main" val="174541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b</a:t>
            </a:r>
            <a:r>
              <a:rPr lang="en-US" dirty="0"/>
              <a:t>. Cheque Category- </a:t>
            </a:r>
            <a:r>
              <a:rPr lang="en-US" dirty="0" smtClean="0"/>
              <a:t>Mandatory</a:t>
            </a:r>
          </a:p>
          <a:p>
            <a:pPr marL="0" indent="0">
              <a:buNone/>
            </a:pPr>
            <a:r>
              <a:rPr lang="en-US" dirty="0"/>
              <a:t> </a:t>
            </a:r>
            <a:r>
              <a:rPr lang="en-US" dirty="0" smtClean="0"/>
              <a:t>     c. Client Account Number– Mandatory</a:t>
            </a:r>
          </a:p>
          <a:p>
            <a:pPr marL="0" indent="0">
              <a:buNone/>
            </a:pPr>
            <a:r>
              <a:rPr lang="en-US" dirty="0"/>
              <a:t> </a:t>
            </a:r>
            <a:r>
              <a:rPr lang="en-US" dirty="0" smtClean="0"/>
              <a:t>    d. Cheque number– Mandatory</a:t>
            </a:r>
          </a:p>
          <a:p>
            <a:pPr marL="0" indent="0">
              <a:buNone/>
            </a:pPr>
            <a:r>
              <a:rPr lang="en-US" dirty="0"/>
              <a:t> </a:t>
            </a:r>
            <a:r>
              <a:rPr lang="en-US" dirty="0" smtClean="0"/>
              <a:t>    e. Cheque Amount - </a:t>
            </a:r>
            <a:r>
              <a:rPr lang="en-US" dirty="0"/>
              <a:t>Mandatory</a:t>
            </a:r>
          </a:p>
          <a:p>
            <a:r>
              <a:rPr lang="en-US" dirty="0" smtClean="0"/>
              <a:t> Since CTS reporting would be a new application with bank. Request for Proposal (RFP) Request for Information (RFI) and Request for Quotation  (RFQ) is asked for. After having  Pre-Bid conference Statement of Work (SOW) would be finalized</a:t>
            </a:r>
          </a:p>
          <a:p>
            <a:r>
              <a:rPr lang="en-US" dirty="0"/>
              <a:t>Technical Team consisting of Project Manager, Business Analyst, Java Developers, Testers and Data Base Developers is identified for this project</a:t>
            </a:r>
          </a:p>
          <a:p>
            <a:endParaRPr lang="en-IN" dirty="0"/>
          </a:p>
        </p:txBody>
      </p:sp>
    </p:spTree>
    <p:extLst>
      <p:ext uri="{BB962C8B-B14F-4D97-AF65-F5344CB8AC3E}">
        <p14:creationId xmlns:p14="http://schemas.microsoft.com/office/powerpoint/2010/main" val="58612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Autofit/>
          </a:bodyPr>
          <a:lstStyle/>
          <a:p>
            <a:r>
              <a:rPr lang="en-US" sz="2400" dirty="0" smtClean="0"/>
              <a:t>Technical Team consisting of Project Manager, Business Analyst, Java Developers, Testers and Data Base Developers is identified for this project</a:t>
            </a:r>
          </a:p>
          <a:p>
            <a:r>
              <a:rPr lang="en-US" sz="2400" dirty="0" smtClean="0"/>
              <a:t>Bank has identified Project Head, SME and experienced end users for the project</a:t>
            </a:r>
          </a:p>
          <a:p>
            <a:r>
              <a:rPr lang="en-US" sz="2400" dirty="0" smtClean="0"/>
              <a:t>Business Analyst has first identified the project goals and objectives</a:t>
            </a:r>
          </a:p>
          <a:p>
            <a:r>
              <a:rPr lang="en-US" sz="2400" dirty="0" smtClean="0"/>
              <a:t>Business Analyst has done GAP and SWOT analysis </a:t>
            </a:r>
          </a:p>
          <a:p>
            <a:r>
              <a:rPr lang="en-US" sz="2400" dirty="0" smtClean="0"/>
              <a:t>Business Analyst has then done the stakeholder analysis for this project using RACI Matrix</a:t>
            </a:r>
            <a:endParaRPr lang="en-IN" sz="2400" dirty="0"/>
          </a:p>
        </p:txBody>
      </p:sp>
    </p:spTree>
    <p:extLst>
      <p:ext uri="{BB962C8B-B14F-4D97-AF65-F5344CB8AC3E}">
        <p14:creationId xmlns:p14="http://schemas.microsoft.com/office/powerpoint/2010/main" val="12786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rmAutofit lnSpcReduction="10000"/>
          </a:bodyPr>
          <a:lstStyle/>
          <a:p>
            <a:r>
              <a:rPr lang="en-US" sz="2400" dirty="0" smtClean="0"/>
              <a:t>Business Analyst has done requirement gathering from Bank end using elicitation techniques like document analysis, brainstorming, interviews and observations.</a:t>
            </a:r>
          </a:p>
          <a:p>
            <a:r>
              <a:rPr lang="en-US" sz="2400" dirty="0" smtClean="0"/>
              <a:t>Business Analyst has then documented the requirement in Business Requirement Document.</a:t>
            </a:r>
          </a:p>
          <a:p>
            <a:r>
              <a:rPr lang="en-US" sz="2400" dirty="0" smtClean="0"/>
              <a:t>Business Analyst then proceeds to UML  Diagrams ( Use Case and Activity Diagram) and also prepares Functional and Non Functional Requirement Documents, Software Requirements Specification and RTM</a:t>
            </a:r>
          </a:p>
          <a:p>
            <a:r>
              <a:rPr lang="en-US" sz="2400" dirty="0" smtClean="0"/>
              <a:t>Business Analyst has then completed Knowledge Transfer to its Development team regarding the requirements</a:t>
            </a:r>
            <a:endParaRPr lang="en-IN" sz="2400" dirty="0"/>
          </a:p>
        </p:txBody>
      </p:sp>
    </p:spTree>
    <p:extLst>
      <p:ext uri="{BB962C8B-B14F-4D97-AF65-F5344CB8AC3E}">
        <p14:creationId xmlns:p14="http://schemas.microsoft.com/office/powerpoint/2010/main" val="3518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lstStyle/>
          <a:p>
            <a:r>
              <a:rPr lang="en-US" dirty="0" smtClean="0"/>
              <a:t>Development Team works of development and Coding part</a:t>
            </a:r>
          </a:p>
          <a:p>
            <a:r>
              <a:rPr lang="en-US" dirty="0" smtClean="0"/>
              <a:t>Testers to then test application functionality and identity and fix the bugs</a:t>
            </a:r>
          </a:p>
          <a:p>
            <a:r>
              <a:rPr lang="en-US" dirty="0" smtClean="0"/>
              <a:t>UAT testing to be arranged by  Business Analyst with trained bank end users</a:t>
            </a:r>
          </a:p>
          <a:p>
            <a:r>
              <a:rPr lang="en-US" dirty="0" smtClean="0"/>
              <a:t>Post satisfactory confirmation from Banks Project Head, business analyst to get a sign – off</a:t>
            </a:r>
          </a:p>
          <a:p>
            <a:r>
              <a:rPr lang="en-US" smtClean="0"/>
              <a:t>CTS Support </a:t>
            </a:r>
            <a:r>
              <a:rPr lang="en-US" dirty="0" smtClean="0"/>
              <a:t>Application to deployed for Live Environment </a:t>
            </a:r>
          </a:p>
          <a:p>
            <a:r>
              <a:rPr lang="en-US" dirty="0" smtClean="0"/>
              <a:t>Application maintenance to implemented</a:t>
            </a:r>
          </a:p>
          <a:p>
            <a:r>
              <a:rPr lang="en-US" dirty="0" smtClean="0"/>
              <a:t>Gather Bank feedback</a:t>
            </a:r>
            <a:endParaRPr lang="en-IN" dirty="0"/>
          </a:p>
        </p:txBody>
      </p:sp>
    </p:spTree>
    <p:extLst>
      <p:ext uri="{BB962C8B-B14F-4D97-AF65-F5344CB8AC3E}">
        <p14:creationId xmlns:p14="http://schemas.microsoft.com/office/powerpoint/2010/main" val="22814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Resources</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sz="2400" dirty="0" smtClean="0"/>
              <a:t>Bank Committee : Ms. Priyanka – Project Head</a:t>
            </a:r>
          </a:p>
          <a:p>
            <a:pPr marL="0" indent="0">
              <a:buNone/>
            </a:pPr>
            <a:r>
              <a:rPr lang="en-US" sz="2400" dirty="0" smtClean="0"/>
              <a:t>                                     Mr. Rajesh – SME</a:t>
            </a:r>
          </a:p>
          <a:p>
            <a:pPr marL="0" indent="0">
              <a:buNone/>
            </a:pPr>
            <a:r>
              <a:rPr lang="en-US" sz="2400" dirty="0"/>
              <a:t> </a:t>
            </a:r>
            <a:r>
              <a:rPr lang="en-US" sz="2400" dirty="0" smtClean="0"/>
              <a:t>                                    Ms. Harshita &amp; Ms. Devika – End User  </a:t>
            </a:r>
          </a:p>
          <a:p>
            <a:r>
              <a:rPr lang="en-US" sz="2400" dirty="0" smtClean="0"/>
              <a:t>Salesforce Team : Mr. Hanumant -  Project Leader</a:t>
            </a:r>
          </a:p>
          <a:p>
            <a:pPr marL="0" indent="0">
              <a:buNone/>
            </a:pPr>
            <a:r>
              <a:rPr lang="en-US" sz="2400" dirty="0" smtClean="0"/>
              <a:t>                                    Mr. Rohit – Business Analyst</a:t>
            </a:r>
          </a:p>
          <a:p>
            <a:pPr marL="0" indent="0">
              <a:buNone/>
            </a:pPr>
            <a:r>
              <a:rPr lang="en-US" sz="2400" dirty="0"/>
              <a:t> </a:t>
            </a:r>
            <a:r>
              <a:rPr lang="en-US" sz="2400" dirty="0" smtClean="0"/>
              <a:t>                                   Mr. Gajanan &amp; Mr. Yogesh  - Java Developers</a:t>
            </a:r>
          </a:p>
          <a:p>
            <a:pPr marL="0" indent="0">
              <a:buNone/>
            </a:pPr>
            <a:r>
              <a:rPr lang="en-US" sz="2400" dirty="0"/>
              <a:t> </a:t>
            </a:r>
            <a:r>
              <a:rPr lang="en-US" sz="2400" dirty="0" smtClean="0"/>
              <a:t>                                   Ms. Madhuri &amp; Ms. Anshika – Testers</a:t>
            </a:r>
          </a:p>
          <a:p>
            <a:pPr marL="0" indent="0">
              <a:buNone/>
            </a:pPr>
            <a:r>
              <a:rPr lang="en-US" sz="2400" dirty="0"/>
              <a:t> </a:t>
            </a:r>
            <a:r>
              <a:rPr lang="en-US" sz="2400" dirty="0" smtClean="0"/>
              <a:t>                                   Ms. Sneha – Database Admin</a:t>
            </a:r>
          </a:p>
          <a:p>
            <a:pPr marL="0" indent="0">
              <a:buNone/>
            </a:pPr>
            <a:endParaRPr lang="en-US" sz="2400" dirty="0" smtClean="0"/>
          </a:p>
          <a:p>
            <a:pPr marL="0" indent="0">
              <a:buNone/>
            </a:pPr>
            <a:r>
              <a:rPr lang="en-US" sz="2400" dirty="0"/>
              <a:t> </a:t>
            </a:r>
            <a:endParaRPr lang="en-US" sz="2400" dirty="0" smtClean="0"/>
          </a:p>
          <a:p>
            <a:pPr marL="0" indent="0">
              <a:buNone/>
            </a:pPr>
            <a:endParaRPr lang="en-US" sz="2400" dirty="0" smtClean="0"/>
          </a:p>
          <a:p>
            <a:pPr marL="0" indent="0">
              <a:buNone/>
            </a:pPr>
            <a:r>
              <a:rPr lang="en-US" sz="2400" dirty="0"/>
              <a:t> </a:t>
            </a:r>
            <a:r>
              <a:rPr lang="en-US" sz="2400" dirty="0" smtClean="0"/>
              <a:t>                                                                                </a:t>
            </a:r>
          </a:p>
          <a:p>
            <a:pPr marL="0" indent="0">
              <a:buNone/>
            </a:pPr>
            <a:r>
              <a:rPr lang="en-US" sz="2400" dirty="0" smtClean="0"/>
              <a:t> </a:t>
            </a:r>
            <a:endParaRPr lang="en-IN" sz="2400" dirty="0"/>
          </a:p>
        </p:txBody>
      </p:sp>
    </p:spTree>
    <p:extLst>
      <p:ext uri="{BB962C8B-B14F-4D97-AF65-F5344CB8AC3E}">
        <p14:creationId xmlns:p14="http://schemas.microsoft.com/office/powerpoint/2010/main" val="2850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Resources</a:t>
            </a:r>
            <a:endParaRPr lang="en-IN" dirty="0">
              <a:solidFill>
                <a:schemeClr val="bg2"/>
              </a:solidFill>
            </a:endParaRPr>
          </a:p>
        </p:txBody>
      </p:sp>
      <p:sp>
        <p:nvSpPr>
          <p:cNvPr id="3" name="Content Placeholder 2"/>
          <p:cNvSpPr>
            <a:spLocks noGrp="1"/>
          </p:cNvSpPr>
          <p:nvPr>
            <p:ph idx="1"/>
          </p:nvPr>
        </p:nvSpPr>
        <p:spPr/>
        <p:txBody>
          <a:bodyPr/>
          <a:lstStyle/>
          <a:p>
            <a:r>
              <a:rPr lang="en-US" dirty="0" smtClean="0"/>
              <a:t>Time – 12 Months maximum time frame</a:t>
            </a:r>
          </a:p>
          <a:p>
            <a:r>
              <a:rPr lang="en-US" dirty="0" smtClean="0"/>
              <a:t>Budget  - Not exceeding 1 Crore</a:t>
            </a:r>
          </a:p>
          <a:p>
            <a:r>
              <a:rPr lang="en-US" dirty="0" smtClean="0"/>
              <a:t>Project Size – Medium 500 to 1000 Man Hours</a:t>
            </a:r>
          </a:p>
          <a:p>
            <a:r>
              <a:rPr lang="en-US" dirty="0" smtClean="0"/>
              <a:t>Software – JavaScript, HTML.</a:t>
            </a:r>
          </a:p>
          <a:p>
            <a:r>
              <a:rPr lang="en-US" dirty="0" smtClean="0"/>
              <a:t>Hardware –  Bank Server, Hard Disk.</a:t>
            </a:r>
          </a:p>
          <a:p>
            <a:r>
              <a:rPr lang="en-US" dirty="0" smtClean="0"/>
              <a:t>Documents – Existing SOP and </a:t>
            </a:r>
            <a:r>
              <a:rPr lang="en-US" smtClean="0"/>
              <a:t>reporting format.</a:t>
            </a:r>
            <a:endParaRPr lang="en-US" dirty="0" smtClean="0"/>
          </a:p>
          <a:p>
            <a:endParaRPr lang="en-IN" dirty="0"/>
          </a:p>
        </p:txBody>
      </p:sp>
    </p:spTree>
    <p:extLst>
      <p:ext uri="{BB962C8B-B14F-4D97-AF65-F5344CB8AC3E}">
        <p14:creationId xmlns:p14="http://schemas.microsoft.com/office/powerpoint/2010/main" val="31955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Risks</a:t>
            </a:r>
            <a:endParaRPr lang="en-IN" dirty="0">
              <a:solidFill>
                <a:schemeClr val="bg2"/>
              </a:solidFill>
            </a:endParaRPr>
          </a:p>
        </p:txBody>
      </p:sp>
      <p:sp>
        <p:nvSpPr>
          <p:cNvPr id="3" name="Content Placeholder 2"/>
          <p:cNvSpPr>
            <a:spLocks noGrp="1"/>
          </p:cNvSpPr>
          <p:nvPr>
            <p:ph idx="1"/>
          </p:nvPr>
        </p:nvSpPr>
        <p:spPr/>
        <p:txBody>
          <a:bodyPr/>
          <a:lstStyle/>
          <a:p>
            <a:r>
              <a:rPr lang="en-US" dirty="0" smtClean="0"/>
              <a:t>Change Request</a:t>
            </a:r>
          </a:p>
          <a:p>
            <a:r>
              <a:rPr lang="en-US" dirty="0" smtClean="0"/>
              <a:t>Budget Vs Expectations</a:t>
            </a:r>
          </a:p>
          <a:p>
            <a:r>
              <a:rPr lang="en-US" dirty="0" smtClean="0"/>
              <a:t>Lack Of Collaboration</a:t>
            </a:r>
          </a:p>
          <a:p>
            <a:r>
              <a:rPr lang="en-US" dirty="0" smtClean="0"/>
              <a:t>Rules and regulations</a:t>
            </a:r>
          </a:p>
          <a:p>
            <a:endParaRPr lang="en-IN" dirty="0"/>
          </a:p>
        </p:txBody>
      </p:sp>
    </p:spTree>
    <p:extLst>
      <p:ext uri="{BB962C8B-B14F-4D97-AF65-F5344CB8AC3E}">
        <p14:creationId xmlns:p14="http://schemas.microsoft.com/office/powerpoint/2010/main" val="12758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Dependencies</a:t>
            </a:r>
            <a:endParaRPr lang="en-IN" dirty="0">
              <a:solidFill>
                <a:schemeClr val="bg2"/>
              </a:solidFill>
            </a:endParaRPr>
          </a:p>
        </p:txBody>
      </p:sp>
      <p:sp>
        <p:nvSpPr>
          <p:cNvPr id="3" name="Content Placeholder 2"/>
          <p:cNvSpPr>
            <a:spLocks noGrp="1"/>
          </p:cNvSpPr>
          <p:nvPr>
            <p:ph idx="1"/>
          </p:nvPr>
        </p:nvSpPr>
        <p:spPr/>
        <p:txBody>
          <a:bodyPr/>
          <a:lstStyle/>
          <a:p>
            <a:r>
              <a:rPr lang="en-US" dirty="0"/>
              <a:t>Stakeholders availability</a:t>
            </a:r>
          </a:p>
          <a:p>
            <a:r>
              <a:rPr lang="en-US" dirty="0"/>
              <a:t>Resource dependencies</a:t>
            </a:r>
          </a:p>
          <a:p>
            <a:r>
              <a:rPr lang="en-US" dirty="0"/>
              <a:t>User </a:t>
            </a:r>
            <a:r>
              <a:rPr lang="en-US" dirty="0" smtClean="0"/>
              <a:t>Expertise</a:t>
            </a:r>
          </a:p>
          <a:p>
            <a:r>
              <a:rPr lang="en-US" dirty="0" smtClean="0"/>
              <a:t>Support Functions</a:t>
            </a:r>
            <a:endParaRPr lang="en-US" dirty="0"/>
          </a:p>
        </p:txBody>
      </p:sp>
    </p:spTree>
    <p:extLst>
      <p:ext uri="{BB962C8B-B14F-4D97-AF65-F5344CB8AC3E}">
        <p14:creationId xmlns:p14="http://schemas.microsoft.com/office/powerpoint/2010/main" val="10587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dirty="0" smtClean="0">
                <a:solidFill>
                  <a:schemeClr val="bg2"/>
                </a:solidFill>
                <a:latin typeface="+mn-lt"/>
              </a:rPr>
              <a:t>Situation                                                                                       </a:t>
            </a:r>
            <a:endParaRPr lang="en-US" sz="3200" dirty="0">
              <a:solidFill>
                <a:schemeClr val="bg2"/>
              </a:solidFill>
              <a:latin typeface="+mn-lt"/>
            </a:endParaRPr>
          </a:p>
        </p:txBody>
      </p:sp>
      <p:sp>
        <p:nvSpPr>
          <p:cNvPr id="14" name="Content Placeholder 2"/>
          <p:cNvSpPr>
            <a:spLocks noGrp="1"/>
          </p:cNvSpPr>
          <p:nvPr>
            <p:ph idx="1"/>
          </p:nvPr>
        </p:nvSpPr>
        <p:spPr/>
        <p:txBody>
          <a:bodyPr>
            <a:normAutofit lnSpcReduction="10000"/>
          </a:bodyPr>
          <a:lstStyle/>
          <a:p>
            <a:pPr marL="0" indent="0">
              <a:buNone/>
            </a:pPr>
            <a:r>
              <a:rPr lang="en-US" dirty="0"/>
              <a:t>The Cheque Truncation System (CTS) is a technologically driven technique for processing physical paper cheques quicker with greater effectiveness. It is a technology that seeks to eliminate the need for paper cheques to be physically transported from one bank to another during the clearing process. It is commonly known as CTS. CTS stands for Cheque Truncation System (</a:t>
            </a:r>
            <a:r>
              <a:rPr lang="en-US" dirty="0" smtClean="0"/>
              <a:t>CTS).</a:t>
            </a:r>
          </a:p>
          <a:p>
            <a:pPr marL="0" indent="0">
              <a:buNone/>
            </a:pPr>
            <a:r>
              <a:rPr lang="en-US" dirty="0" smtClean="0"/>
              <a:t>CTS clearing is divided into 3 Grids, i.e. North, South and West Grid. At IDFC First Bank all branches do cheque collection for clients which is then handed over to third party vendor for processing (Cheque scanning activity).</a:t>
            </a:r>
          </a:p>
          <a:p>
            <a:pPr marL="0" indent="0">
              <a:buNone/>
            </a:pPr>
            <a:r>
              <a:rPr lang="en-US" dirty="0" smtClean="0"/>
              <a:t>All three Grids have central processing clearing team. Branched earlier used to complete cheque reporting via Email which consisted of excel format mentioning client account number, cheque number and cheque amount.</a:t>
            </a:r>
          </a:p>
          <a:p>
            <a:pPr marL="0" indent="0">
              <a:buNone/>
            </a:pPr>
            <a:endParaRPr lang="en-US" dirty="0" smtClean="0"/>
          </a:p>
          <a:p>
            <a:pPr marL="0" indent="0">
              <a:buNone/>
            </a:pPr>
            <a:endParaRPr lang="en-US" sz="24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Executive Summary</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dirty="0" smtClean="0"/>
              <a:t>Current State – Cheque lodgment reporting done via emails only</a:t>
            </a:r>
          </a:p>
          <a:p>
            <a:pPr marL="0" indent="0">
              <a:buNone/>
            </a:pPr>
            <a:r>
              <a:rPr lang="en-US" dirty="0"/>
              <a:t> </a:t>
            </a:r>
            <a:r>
              <a:rPr lang="en-US" dirty="0" smtClean="0"/>
              <a:t>                               Email is the only source for communication</a:t>
            </a:r>
          </a:p>
          <a:p>
            <a:pPr marL="0" indent="0">
              <a:buNone/>
            </a:pPr>
            <a:r>
              <a:rPr lang="en-US" dirty="0"/>
              <a:t> </a:t>
            </a:r>
            <a:r>
              <a:rPr lang="en-US" dirty="0" smtClean="0"/>
              <a:t>                               Tedious task for collating the data</a:t>
            </a:r>
          </a:p>
          <a:p>
            <a:r>
              <a:rPr lang="en-US" dirty="0" smtClean="0"/>
              <a:t>Future State – </a:t>
            </a:r>
            <a:r>
              <a:rPr lang="en-US" dirty="0"/>
              <a:t> </a:t>
            </a:r>
            <a:r>
              <a:rPr lang="en-US" dirty="0" smtClean="0"/>
              <a:t>Cheque lodgement reporting to be done via CTS Support          </a:t>
            </a:r>
          </a:p>
          <a:p>
            <a:pPr marL="0" indent="0">
              <a:buNone/>
            </a:pPr>
            <a:r>
              <a:rPr lang="en-US" dirty="0"/>
              <a:t> </a:t>
            </a:r>
            <a:r>
              <a:rPr lang="en-US" dirty="0" smtClean="0"/>
              <a:t>                              Application</a:t>
            </a:r>
          </a:p>
          <a:p>
            <a:pPr marL="0" indent="0">
              <a:buNone/>
            </a:pPr>
            <a:r>
              <a:rPr lang="en-US" dirty="0"/>
              <a:t> </a:t>
            </a:r>
            <a:r>
              <a:rPr lang="en-US" dirty="0" smtClean="0"/>
              <a:t>                             Consolidated data available across the clearing Grids</a:t>
            </a:r>
          </a:p>
          <a:p>
            <a:pPr marL="0" indent="0">
              <a:buNone/>
            </a:pPr>
            <a:r>
              <a:rPr lang="en-US" dirty="0" smtClean="0"/>
              <a:t>Introduction of CTS Support Application will help the bank in faster processing of CTS cheques. Also the cheque lodgment data would be centrally available in the system for ready reference. Process of collating of cheque deposition data basis email would be eliminated. Effective tool for data storage.</a:t>
            </a:r>
            <a:endParaRPr lang="en-US" dirty="0"/>
          </a:p>
        </p:txBody>
      </p:sp>
    </p:spTree>
    <p:extLst>
      <p:ext uri="{BB962C8B-B14F-4D97-AF65-F5344CB8AC3E}">
        <p14:creationId xmlns:p14="http://schemas.microsoft.com/office/powerpoint/2010/main" val="6433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2"/>
                </a:solidFill>
              </a:rPr>
              <a:t>Problem</a:t>
            </a:r>
            <a:endParaRPr lang="en-IN" dirty="0"/>
          </a:p>
        </p:txBody>
      </p:sp>
      <p:sp>
        <p:nvSpPr>
          <p:cNvPr id="3" name="Content Placeholder 2"/>
          <p:cNvSpPr>
            <a:spLocks noGrp="1"/>
          </p:cNvSpPr>
          <p:nvPr>
            <p:ph idx="1"/>
          </p:nvPr>
        </p:nvSpPr>
        <p:spPr/>
        <p:txBody>
          <a:bodyPr>
            <a:normAutofit/>
          </a:bodyPr>
          <a:lstStyle/>
          <a:p>
            <a:pPr marL="0" indent="0">
              <a:buNone/>
            </a:pPr>
            <a:r>
              <a:rPr lang="en-US" sz="2400" dirty="0" smtClean="0"/>
              <a:t>West Grid has a total of approximately 330 branches and a daily cheque collection count of approximate 10,000.00 cheques.</a:t>
            </a:r>
          </a:p>
          <a:p>
            <a:pPr marL="0" indent="0">
              <a:buNone/>
            </a:pPr>
            <a:r>
              <a:rPr lang="en-US" sz="2400" dirty="0" smtClean="0"/>
              <a:t>It was observed by Central clearing processing team that daily monitoring of branches cheque reporting emails and collating of cheque lodgment data had become a tedious task. Also it was a challenge while maintaining the track records / data  basis mail communications.</a:t>
            </a:r>
          </a:p>
        </p:txBody>
      </p:sp>
    </p:spTree>
    <p:extLst>
      <p:ext uri="{BB962C8B-B14F-4D97-AF65-F5344CB8AC3E}">
        <p14:creationId xmlns:p14="http://schemas.microsoft.com/office/powerpoint/2010/main" val="9009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2"/>
                </a:solidFill>
              </a:rPr>
              <a:t>Opportunity</a:t>
            </a:r>
            <a:endParaRPr lang="en-IN" dirty="0"/>
          </a:p>
        </p:txBody>
      </p:sp>
      <p:sp>
        <p:nvSpPr>
          <p:cNvPr id="3" name="Content Placeholder 2"/>
          <p:cNvSpPr>
            <a:spLocks noGrp="1"/>
          </p:cNvSpPr>
          <p:nvPr>
            <p:ph idx="1"/>
          </p:nvPr>
        </p:nvSpPr>
        <p:spPr/>
        <p:txBody>
          <a:bodyPr>
            <a:normAutofit/>
          </a:bodyPr>
          <a:lstStyle/>
          <a:p>
            <a:pPr marL="0" indent="0">
              <a:buNone/>
            </a:pPr>
            <a:r>
              <a:rPr lang="en-US" dirty="0"/>
              <a:t>To overcome these challenges CTS Support application was identified as a solution which would require all branches to update client account number, cheque number and cheque amount CTS Support application. Post which cheque lodgment data would be created in an excel format. This data from each individual branches can be accessed by Central clearing processing team.</a:t>
            </a:r>
            <a:endParaRPr lang="en-IN" dirty="0"/>
          </a:p>
          <a:p>
            <a:pPr marL="0" indent="0">
              <a:buNone/>
            </a:pPr>
            <a:r>
              <a:rPr lang="en-US" dirty="0" smtClean="0"/>
              <a:t>The process of email reporting is thus eradicated and </a:t>
            </a:r>
            <a:r>
              <a:rPr lang="en-US" dirty="0"/>
              <a:t>Central clearing processing </a:t>
            </a:r>
            <a:r>
              <a:rPr lang="en-US" dirty="0" smtClean="0"/>
              <a:t>team can collate the data from </a:t>
            </a:r>
            <a:r>
              <a:rPr lang="en-US" dirty="0"/>
              <a:t>CTS Reporting application </a:t>
            </a:r>
            <a:r>
              <a:rPr lang="en-US" dirty="0" smtClean="0"/>
              <a:t>itself.</a:t>
            </a:r>
            <a:endParaRPr lang="en-IN" dirty="0"/>
          </a:p>
        </p:txBody>
      </p:sp>
    </p:spTree>
    <p:extLst>
      <p:ext uri="{BB962C8B-B14F-4D97-AF65-F5344CB8AC3E}">
        <p14:creationId xmlns:p14="http://schemas.microsoft.com/office/powerpoint/2010/main" val="41051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Goals</a:t>
            </a:r>
            <a:endParaRPr lang="en-IN" dirty="0">
              <a:solidFill>
                <a:schemeClr val="bg2"/>
              </a:solidFill>
            </a:endParaRPr>
          </a:p>
        </p:txBody>
      </p:sp>
      <p:sp>
        <p:nvSpPr>
          <p:cNvPr id="3" name="Content Placeholder 2"/>
          <p:cNvSpPr>
            <a:spLocks noGrp="1"/>
          </p:cNvSpPr>
          <p:nvPr>
            <p:ph idx="1"/>
          </p:nvPr>
        </p:nvSpPr>
        <p:spPr/>
        <p:txBody>
          <a:bodyPr/>
          <a:lstStyle/>
          <a:p>
            <a:pPr marL="0" indent="0">
              <a:buNone/>
            </a:pPr>
            <a:r>
              <a:rPr lang="en-US" dirty="0" smtClean="0"/>
              <a:t>The purpose of this project is to mitigate the tedious task of daily mail monitoring and cheque lodgment data collation. This would help in faster processing of cheques and avoid any mis outs/ errors.</a:t>
            </a:r>
          </a:p>
          <a:p>
            <a:pPr marL="0" indent="0">
              <a:buNone/>
            </a:pPr>
            <a:r>
              <a:rPr lang="en-US" dirty="0"/>
              <a:t>We have identified </a:t>
            </a:r>
            <a:r>
              <a:rPr lang="en-US" sz="2000" dirty="0"/>
              <a:t>CTS </a:t>
            </a:r>
            <a:r>
              <a:rPr lang="en-US" sz="2000" dirty="0" smtClean="0"/>
              <a:t>Support </a:t>
            </a:r>
            <a:r>
              <a:rPr lang="en-US" sz="2000" dirty="0"/>
              <a:t>application </a:t>
            </a:r>
            <a:r>
              <a:rPr lang="en-US" dirty="0" smtClean="0"/>
              <a:t>to enable cheque lodgment reporting via centralized application and eliminate email reporting.</a:t>
            </a:r>
          </a:p>
          <a:p>
            <a:pPr marL="0" indent="0">
              <a:buNone/>
            </a:pPr>
            <a:r>
              <a:rPr lang="en-US" dirty="0" smtClean="0"/>
              <a:t>This application would assist central clearing processing team in seamless processing of cheques and identify cheque differences if any, with more faster resolutions and timely cheque lodgments with NPCI cut-off.</a:t>
            </a:r>
            <a:endParaRPr lang="en-US" dirty="0"/>
          </a:p>
          <a:p>
            <a:pPr marL="0" indent="0">
              <a:buNone/>
            </a:pPr>
            <a:endParaRPr lang="en-US" dirty="0" smtClean="0"/>
          </a:p>
        </p:txBody>
      </p:sp>
    </p:spTree>
    <p:extLst>
      <p:ext uri="{BB962C8B-B14F-4D97-AF65-F5344CB8AC3E}">
        <p14:creationId xmlns:p14="http://schemas.microsoft.com/office/powerpoint/2010/main" val="28984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noAutofit/>
          </a:bodyPr>
          <a:lstStyle/>
          <a:p>
            <a:pPr>
              <a:lnSpc>
                <a:spcPct val="120000"/>
              </a:lnSpc>
            </a:pPr>
            <a:r>
              <a:rPr lang="en-US" dirty="0" smtClean="0"/>
              <a:t>Understand Client needs</a:t>
            </a:r>
          </a:p>
          <a:p>
            <a:pPr>
              <a:lnSpc>
                <a:spcPct val="120000"/>
              </a:lnSpc>
            </a:pPr>
            <a:r>
              <a:rPr lang="en-US" dirty="0" smtClean="0"/>
              <a:t>Provide Best Service</a:t>
            </a:r>
          </a:p>
          <a:p>
            <a:pPr>
              <a:lnSpc>
                <a:spcPct val="120000"/>
              </a:lnSpc>
            </a:pPr>
            <a:r>
              <a:rPr lang="en-US" dirty="0" smtClean="0"/>
              <a:t>Achieve highest client satisfaction levels</a:t>
            </a:r>
          </a:p>
          <a:p>
            <a:pPr>
              <a:lnSpc>
                <a:spcPct val="120000"/>
              </a:lnSpc>
            </a:pPr>
            <a:r>
              <a:rPr lang="en-US" dirty="0" smtClean="0"/>
              <a:t>Adhere </a:t>
            </a:r>
            <a:r>
              <a:rPr lang="en-US" dirty="0"/>
              <a:t>to banks laid down process and policies</a:t>
            </a:r>
          </a:p>
          <a:p>
            <a:pPr>
              <a:lnSpc>
                <a:spcPct val="120000"/>
              </a:lnSpc>
            </a:pPr>
            <a:r>
              <a:rPr lang="en-US" dirty="0" smtClean="0"/>
              <a:t>Contribute </a:t>
            </a:r>
            <a:r>
              <a:rPr lang="en-US" dirty="0"/>
              <a:t>towards banks profitability</a:t>
            </a:r>
          </a:p>
          <a:p>
            <a:pPr>
              <a:lnSpc>
                <a:spcPct val="120000"/>
              </a:lnSpc>
            </a:pPr>
            <a:r>
              <a:rPr lang="en-US" dirty="0"/>
              <a:t>Seamless cheque reporting</a:t>
            </a:r>
          </a:p>
          <a:p>
            <a:pPr>
              <a:lnSpc>
                <a:spcPct val="120000"/>
              </a:lnSpc>
            </a:pPr>
            <a:r>
              <a:rPr lang="en-US" dirty="0"/>
              <a:t>Streamline cheque lodgment process</a:t>
            </a:r>
          </a:p>
          <a:p>
            <a:pPr marL="0" indent="0">
              <a:lnSpc>
                <a:spcPct val="120000"/>
              </a:lnSpc>
              <a:buNone/>
            </a:pPr>
            <a:endParaRPr lang="en-US" dirty="0"/>
          </a:p>
          <a:p>
            <a:pPr marL="0" indent="0">
              <a:buNone/>
            </a:pPr>
            <a:endParaRPr lang="en-IN" dirty="0"/>
          </a:p>
        </p:txBody>
      </p:sp>
    </p:spTree>
    <p:extLst>
      <p:ext uri="{BB962C8B-B14F-4D97-AF65-F5344CB8AC3E}">
        <p14:creationId xmlns:p14="http://schemas.microsoft.com/office/powerpoint/2010/main" val="23710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normAutofit/>
          </a:bodyPr>
          <a:lstStyle/>
          <a:p>
            <a:r>
              <a:rPr lang="en-US" dirty="0" smtClean="0"/>
              <a:t>Reduce </a:t>
            </a:r>
            <a:r>
              <a:rPr lang="en-US" dirty="0"/>
              <a:t>the </a:t>
            </a:r>
            <a:r>
              <a:rPr lang="en-US" dirty="0" smtClean="0"/>
              <a:t>error rates</a:t>
            </a:r>
          </a:p>
          <a:p>
            <a:r>
              <a:rPr lang="en-US" dirty="0" smtClean="0"/>
              <a:t>Implementation of CTS reporting application</a:t>
            </a:r>
          </a:p>
          <a:p>
            <a:r>
              <a:rPr lang="en-US" dirty="0" smtClean="0"/>
              <a:t>Centralized tracker for cheque collection</a:t>
            </a:r>
          </a:p>
          <a:p>
            <a:r>
              <a:rPr lang="en-US" dirty="0" smtClean="0"/>
              <a:t>Allocate the budget</a:t>
            </a:r>
          </a:p>
          <a:p>
            <a:r>
              <a:rPr lang="en-US" dirty="0" smtClean="0"/>
              <a:t>Identify risks and challenges</a:t>
            </a:r>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951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lstStyle/>
          <a:p>
            <a:r>
              <a:rPr lang="en-US" dirty="0" smtClean="0"/>
              <a:t>Identify the resources</a:t>
            </a:r>
          </a:p>
          <a:p>
            <a:r>
              <a:rPr lang="en-US" dirty="0" smtClean="0"/>
              <a:t>Build high performance team</a:t>
            </a:r>
          </a:p>
          <a:p>
            <a:r>
              <a:rPr lang="en-US" dirty="0" smtClean="0"/>
              <a:t>Improve technical and analytical skills</a:t>
            </a:r>
          </a:p>
          <a:p>
            <a:r>
              <a:rPr lang="en-US" dirty="0" smtClean="0"/>
              <a:t>Improve productivity with cross functional team</a:t>
            </a:r>
          </a:p>
          <a:p>
            <a:r>
              <a:rPr lang="en-US" dirty="0" smtClean="0"/>
              <a:t>Create a performance focused culture</a:t>
            </a:r>
          </a:p>
          <a:p>
            <a:endParaRPr lang="en-IN" dirty="0"/>
          </a:p>
        </p:txBody>
      </p:sp>
    </p:spTree>
    <p:extLst>
      <p:ext uri="{BB962C8B-B14F-4D97-AF65-F5344CB8AC3E}">
        <p14:creationId xmlns:p14="http://schemas.microsoft.com/office/powerpoint/2010/main" val="6761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Success Criteria</a:t>
            </a:r>
            <a:endParaRPr lang="en-IN" dirty="0">
              <a:solidFill>
                <a:schemeClr val="bg2"/>
              </a:solidFill>
            </a:endParaRPr>
          </a:p>
        </p:txBody>
      </p:sp>
      <p:sp>
        <p:nvSpPr>
          <p:cNvPr id="3" name="Content Placeholder 2"/>
          <p:cNvSpPr>
            <a:spLocks noGrp="1"/>
          </p:cNvSpPr>
          <p:nvPr>
            <p:ph idx="1"/>
          </p:nvPr>
        </p:nvSpPr>
        <p:spPr/>
        <p:txBody>
          <a:bodyPr>
            <a:normAutofit fontScale="85000" lnSpcReduction="10000"/>
          </a:bodyPr>
          <a:lstStyle/>
          <a:p>
            <a:r>
              <a:rPr lang="en-US" sz="2600" dirty="0" smtClean="0"/>
              <a:t>Meeting the user requirements</a:t>
            </a:r>
          </a:p>
          <a:p>
            <a:r>
              <a:rPr lang="en-US" sz="2600" dirty="0" smtClean="0"/>
              <a:t>Cheque collection reporting to be done via CTS Support Application only</a:t>
            </a:r>
          </a:p>
          <a:p>
            <a:r>
              <a:rPr lang="en-US" sz="2600" dirty="0" smtClean="0"/>
              <a:t>Minimal mail exchanges for cheque reporting's</a:t>
            </a:r>
          </a:p>
          <a:p>
            <a:r>
              <a:rPr lang="en-US" sz="2600" dirty="0" smtClean="0"/>
              <a:t>Reduction in errors</a:t>
            </a:r>
          </a:p>
          <a:p>
            <a:r>
              <a:rPr lang="en-US" sz="2600" dirty="0" smtClean="0"/>
              <a:t>Minimal time taken for identification of cheque lodgment differences, if any </a:t>
            </a:r>
          </a:p>
          <a:p>
            <a:r>
              <a:rPr lang="en-US" sz="2600" dirty="0" smtClean="0"/>
              <a:t>Successful Implementation of </a:t>
            </a:r>
            <a:r>
              <a:rPr lang="en-US" sz="2600" dirty="0"/>
              <a:t>CTS </a:t>
            </a:r>
            <a:r>
              <a:rPr lang="en-US" sz="2600" dirty="0" smtClean="0"/>
              <a:t>Support </a:t>
            </a:r>
            <a:r>
              <a:rPr lang="en-US" sz="2600" dirty="0"/>
              <a:t>Application </a:t>
            </a:r>
            <a:endParaRPr lang="en-US" sz="2600" dirty="0" smtClean="0"/>
          </a:p>
          <a:p>
            <a:r>
              <a:rPr lang="en-US" sz="2600" dirty="0" smtClean="0"/>
              <a:t>Project to be completed within given timeframe</a:t>
            </a:r>
          </a:p>
          <a:p>
            <a:r>
              <a:rPr lang="en-US" sz="2600" dirty="0" smtClean="0"/>
              <a:t>Project to be completed within budget</a:t>
            </a:r>
          </a:p>
          <a:p>
            <a:endParaRPr lang="en-IN" sz="2600" dirty="0"/>
          </a:p>
        </p:txBody>
      </p:sp>
    </p:spTree>
    <p:extLst>
      <p:ext uri="{BB962C8B-B14F-4D97-AF65-F5344CB8AC3E}">
        <p14:creationId xmlns:p14="http://schemas.microsoft.com/office/powerpoint/2010/main" val="25219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323</TotalTime>
  <Words>1213</Words>
  <Application>Microsoft Office PowerPoint</Application>
  <PresentationFormat>Widescreen</PresentationFormat>
  <Paragraphs>129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Wingdings</vt:lpstr>
      <vt:lpstr>Educational subjects 16x9</vt:lpstr>
      <vt:lpstr>CTS Support</vt:lpstr>
      <vt:lpstr>Situation                                                                                       </vt:lpstr>
      <vt:lpstr>Problem</vt:lpstr>
      <vt:lpstr>Opportunity</vt:lpstr>
      <vt:lpstr>Goals</vt:lpstr>
      <vt:lpstr>Project Objectives</vt:lpstr>
      <vt:lpstr>Project Objectives</vt:lpstr>
      <vt:lpstr>Project Objectives</vt:lpstr>
      <vt:lpstr>Success Criteria</vt:lpstr>
      <vt:lpstr> Success Criteria</vt:lpstr>
      <vt:lpstr>Methods  / Approach</vt:lpstr>
      <vt:lpstr>Methods  / Approach</vt:lpstr>
      <vt:lpstr>Methods  / Approach</vt:lpstr>
      <vt:lpstr>Methods  / Approach</vt:lpstr>
      <vt:lpstr>Methods  / Approach</vt:lpstr>
      <vt:lpstr>Resources</vt:lpstr>
      <vt:lpstr>Resources</vt:lpstr>
      <vt:lpstr>Risks</vt:lpstr>
      <vt:lpstr>Dependencies</vt:lpstr>
      <vt:lpstr>Executive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Salesforce – Term Deposit</dc:title>
  <dc:creator>Owner</dc:creator>
  <cp:lastModifiedBy>Owner</cp:lastModifiedBy>
  <cp:revision>80</cp:revision>
  <dcterms:created xsi:type="dcterms:W3CDTF">2024-12-24T00:27:48Z</dcterms:created>
  <dcterms:modified xsi:type="dcterms:W3CDTF">2025-01-10T00:45:07Z</dcterms:modified>
</cp:coreProperties>
</file>