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0" r:id="rId6"/>
    <p:sldId id="272" r:id="rId7"/>
    <p:sldId id="261" r:id="rId8"/>
    <p:sldId id="267" r:id="rId9"/>
    <p:sldId id="266" r:id="rId10"/>
    <p:sldId id="265" r:id="rId11"/>
    <p:sldId id="264" r:id="rId12"/>
    <p:sldId id="263" r:id="rId13"/>
    <p:sldId id="259" r:id="rId14"/>
    <p:sldId id="268" r:id="rId15"/>
    <p:sldId id="269"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292667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9DB84-54C4-4846-9980-D5273960B707}" type="datetimeFigureOut">
              <a:rPr lang="en-IN" smtClean="0"/>
              <a:t>05-03-2025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3922483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143302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915012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560446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333494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1166435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1453176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2039877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387912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05-03-2025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10348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F9DB84-54C4-4846-9980-D5273960B707}" type="datetimeFigureOut">
              <a:rPr lang="en-IN" smtClean="0"/>
              <a:t>05-03-2025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1629657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F9DB84-54C4-4846-9980-D5273960B707}" type="datetimeFigureOut">
              <a:rPr lang="en-IN" smtClean="0"/>
              <a:t>05-03-2025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74812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F9DB84-54C4-4846-9980-D5273960B707}" type="datetimeFigureOut">
              <a:rPr lang="en-IN" smtClean="0"/>
              <a:t>05-03-2025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526176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9DB84-54C4-4846-9980-D5273960B707}" type="datetimeFigureOut">
              <a:rPr lang="en-IN" smtClean="0"/>
              <a:t>05-03-2025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141936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9DB84-54C4-4846-9980-D5273960B707}" type="datetimeFigureOut">
              <a:rPr lang="en-IN" smtClean="0"/>
              <a:t>05-03-2025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4518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9DB84-54C4-4846-9980-D5273960B707}" type="datetimeFigureOut">
              <a:rPr lang="en-IN" smtClean="0"/>
              <a:t>05-03-2025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226581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DF9DB84-54C4-4846-9980-D5273960B707}" type="datetimeFigureOut">
              <a:rPr lang="en-IN" smtClean="0"/>
              <a:t>05-03-2025</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4408E09-A5A0-4518-96F3-036FE393225D}" type="slidenum">
              <a:rPr lang="en-IN" smtClean="0"/>
              <a:t>‹#›</a:t>
            </a:fld>
            <a:endParaRPr lang="en-IN"/>
          </a:p>
        </p:txBody>
      </p:sp>
    </p:spTree>
    <p:extLst>
      <p:ext uri="{BB962C8B-B14F-4D97-AF65-F5344CB8AC3E}">
        <p14:creationId xmlns:p14="http://schemas.microsoft.com/office/powerpoint/2010/main" val="2771139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6036" y="489527"/>
            <a:ext cx="9578109" cy="1234594"/>
          </a:xfrm>
        </p:spPr>
        <p:txBody>
          <a:bodyPr>
            <a:normAutofit fontScale="90000"/>
          </a:bodyPr>
          <a:lstStyle/>
          <a:p>
            <a:pPr algn="l"/>
            <a:r>
              <a:rPr lang="en-IN" sz="5400" dirty="0">
                <a:latin typeface="Arial" panose="020B0604020202020204" pitchFamily="34" charset="0"/>
                <a:cs typeface="Arial" panose="020B0604020202020204" pitchFamily="34" charset="0"/>
              </a:rPr>
              <a:t>Project </a:t>
            </a:r>
            <a:r>
              <a:rPr lang="en-IN" sz="5400" dirty="0" smtClean="0">
                <a:latin typeface="Arial" panose="020B0604020202020204" pitchFamily="34" charset="0"/>
                <a:cs typeface="Arial" panose="020B0604020202020204" pitchFamily="34" charset="0"/>
              </a:rPr>
              <a:t>Title – </a:t>
            </a:r>
            <a:r>
              <a:rPr lang="en-IN" sz="5400" dirty="0">
                <a:latin typeface="Arial" panose="020B0604020202020204" pitchFamily="34" charset="0"/>
                <a:cs typeface="Arial" panose="020B0604020202020204" pitchFamily="34" charset="0"/>
              </a:rPr>
              <a:t>Logistics Automation</a:t>
            </a:r>
            <a:endParaRPr lang="en-IN" sz="5400" dirty="0">
              <a:latin typeface="Arial" panose="020B0604020202020204" pitchFamily="34" charset="0"/>
              <a:cs typeface="Arial" panose="020B0604020202020204" pitchFamily="34" charset="0"/>
            </a:endParaRPr>
          </a:p>
        </p:txBody>
      </p:sp>
      <p:sp>
        <p:nvSpPr>
          <p:cNvPr id="4" name="Title 1"/>
          <p:cNvSpPr txBox="1">
            <a:spLocks/>
          </p:cNvSpPr>
          <p:nvPr/>
        </p:nvSpPr>
        <p:spPr>
          <a:xfrm>
            <a:off x="2277238" y="1879599"/>
            <a:ext cx="8574622" cy="1234594"/>
          </a:xfrm>
          <a:prstGeom prst="rect">
            <a:avLst/>
          </a:prstGeom>
          <a:effectLst/>
        </p:spPr>
        <p:txBody>
          <a:bodyPr vert="horz" lIns="91440" tIns="45720" rIns="91440" bIns="45720" rtlCol="0" anchor="b">
            <a:normAutofit fontScale="925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IN" sz="5400" dirty="0">
                <a:latin typeface="Arial" panose="020B0604020202020204" pitchFamily="34" charset="0"/>
                <a:cs typeface="Arial" panose="020B0604020202020204" pitchFamily="34" charset="0"/>
              </a:rPr>
              <a:t>Prepared </a:t>
            </a:r>
            <a:r>
              <a:rPr lang="en-IN" sz="5400" dirty="0" smtClean="0">
                <a:latin typeface="Arial" panose="020B0604020202020204" pitchFamily="34" charset="0"/>
                <a:cs typeface="Arial" panose="020B0604020202020204" pitchFamily="34" charset="0"/>
              </a:rPr>
              <a:t>By – Rohit Sarnaik</a:t>
            </a:r>
            <a:endParaRPr lang="en-IN" sz="5400" dirty="0">
              <a:latin typeface="Arial" panose="020B0604020202020204" pitchFamily="34" charset="0"/>
              <a:cs typeface="Arial" panose="020B0604020202020204" pitchFamily="34" charset="0"/>
            </a:endParaRPr>
          </a:p>
        </p:txBody>
      </p:sp>
      <p:sp>
        <p:nvSpPr>
          <p:cNvPr id="6" name="Title 1"/>
          <p:cNvSpPr txBox="1">
            <a:spLocks/>
          </p:cNvSpPr>
          <p:nvPr/>
        </p:nvSpPr>
        <p:spPr>
          <a:xfrm>
            <a:off x="2207965" y="3269671"/>
            <a:ext cx="8574622" cy="1234594"/>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IN" sz="5400" dirty="0" smtClean="0">
                <a:latin typeface="Arial" panose="020B0604020202020204" pitchFamily="34" charset="0"/>
                <a:cs typeface="Arial" panose="020B0604020202020204" pitchFamily="34" charset="0"/>
              </a:rPr>
              <a:t>Date – </a:t>
            </a:r>
            <a:r>
              <a:rPr lang="en-IN" sz="5400" dirty="0" smtClean="0">
                <a:latin typeface="Arial" panose="020B0604020202020204" pitchFamily="34" charset="0"/>
                <a:cs typeface="Arial" panose="020B0604020202020204" pitchFamily="34" charset="0"/>
              </a:rPr>
              <a:t>05</a:t>
            </a:r>
            <a:r>
              <a:rPr lang="en-IN" sz="5400" dirty="0" smtClean="0">
                <a:latin typeface="Arial" panose="020B0604020202020204" pitchFamily="34" charset="0"/>
                <a:cs typeface="Arial" panose="020B0604020202020204" pitchFamily="34" charset="0"/>
              </a:rPr>
              <a:t>/03/2025</a:t>
            </a:r>
            <a:endParaRPr lang="en-IN"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47292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04800"/>
            <a:ext cx="10018713" cy="942109"/>
          </a:xfrm>
        </p:spPr>
        <p:txBody>
          <a:bodyPr/>
          <a:lstStyle/>
          <a:p>
            <a:r>
              <a:rPr lang="en-IN" dirty="0" smtClean="0">
                <a:latin typeface="Arial" panose="020B0604020202020204" pitchFamily="34" charset="0"/>
                <a:cs typeface="Arial" panose="020B0604020202020204" pitchFamily="34" charset="0"/>
              </a:rPr>
              <a:t>Resources - People</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2309091"/>
            <a:ext cx="10018713" cy="4313382"/>
          </a:xfrm>
        </p:spPr>
        <p:txBody>
          <a:bodyPr>
            <a:normAutofit fontScale="92500" lnSpcReduction="10000"/>
          </a:bodyPr>
          <a:lstStyle/>
          <a:p>
            <a:r>
              <a:rPr lang="en-IN" dirty="0">
                <a:latin typeface="Arial" panose="020B0604020202020204" pitchFamily="34" charset="0"/>
                <a:cs typeface="Arial" panose="020B0604020202020204" pitchFamily="34" charset="0"/>
              </a:rPr>
              <a:t>Total Estimated Team </a:t>
            </a:r>
            <a:r>
              <a:rPr lang="en-IN" dirty="0" smtClean="0">
                <a:latin typeface="Arial" panose="020B0604020202020204" pitchFamily="34" charset="0"/>
                <a:cs typeface="Arial" panose="020B0604020202020204" pitchFamily="34" charset="0"/>
              </a:rPr>
              <a:t>Size – 10 -15 people</a:t>
            </a:r>
          </a:p>
          <a:p>
            <a:r>
              <a:rPr lang="en-IN" dirty="0">
                <a:latin typeface="Arial" panose="020B0604020202020204" pitchFamily="34" charset="0"/>
                <a:cs typeface="Arial" panose="020B0604020202020204" pitchFamily="34" charset="0"/>
              </a:rPr>
              <a:t>Project Management </a:t>
            </a:r>
            <a:r>
              <a:rPr lang="en-IN" dirty="0" smtClean="0">
                <a:latin typeface="Arial" panose="020B0604020202020204" pitchFamily="34" charset="0"/>
                <a:cs typeface="Arial" panose="020B0604020202020204" pitchFamily="34" charset="0"/>
              </a:rPr>
              <a:t>Team </a:t>
            </a:r>
          </a:p>
          <a:p>
            <a:r>
              <a:rPr lang="en-IN" dirty="0" smtClean="0">
                <a:latin typeface="Arial" panose="020B0604020202020204" pitchFamily="34" charset="0"/>
                <a:cs typeface="Arial" panose="020B0604020202020204" pitchFamily="34" charset="0"/>
              </a:rPr>
              <a:t>Development Team</a:t>
            </a:r>
          </a:p>
          <a:p>
            <a:r>
              <a:rPr lang="en-IN" dirty="0" smtClean="0">
                <a:latin typeface="Arial" panose="020B0604020202020204" pitchFamily="34" charset="0"/>
                <a:cs typeface="Arial" panose="020B0604020202020204" pitchFamily="34" charset="0"/>
              </a:rPr>
              <a:t>Database Administrator</a:t>
            </a:r>
          </a:p>
          <a:p>
            <a:r>
              <a:rPr lang="en-US" dirty="0" smtClean="0">
                <a:latin typeface="Arial" panose="020B0604020202020204" pitchFamily="34" charset="0"/>
                <a:cs typeface="Arial" panose="020B0604020202020204" pitchFamily="34" charset="0"/>
              </a:rPr>
              <a:t>Quality </a:t>
            </a:r>
            <a:r>
              <a:rPr lang="en-US" dirty="0">
                <a:latin typeface="Arial" panose="020B0604020202020204" pitchFamily="34" charset="0"/>
                <a:cs typeface="Arial" panose="020B0604020202020204" pitchFamily="34" charset="0"/>
              </a:rPr>
              <a:t>Assurance (QA) &amp; Testing </a:t>
            </a:r>
            <a:r>
              <a:rPr lang="en-US" dirty="0" smtClean="0">
                <a:latin typeface="Arial" panose="020B0604020202020204" pitchFamily="34" charset="0"/>
                <a:cs typeface="Arial" panose="020B0604020202020204" pitchFamily="34" charset="0"/>
              </a:rPr>
              <a:t>Team</a:t>
            </a:r>
          </a:p>
          <a:p>
            <a:r>
              <a:rPr lang="en-US" dirty="0" smtClean="0">
                <a:latin typeface="Arial" panose="020B0604020202020204" pitchFamily="34" charset="0"/>
                <a:cs typeface="Arial" panose="020B0604020202020204" pitchFamily="34" charset="0"/>
              </a:rPr>
              <a:t>UI/UX </a:t>
            </a:r>
            <a:r>
              <a:rPr lang="en-US" dirty="0">
                <a:latin typeface="Arial" panose="020B0604020202020204" pitchFamily="34" charset="0"/>
                <a:cs typeface="Arial" panose="020B0604020202020204" pitchFamily="34" charset="0"/>
              </a:rPr>
              <a:t>Design </a:t>
            </a:r>
            <a:r>
              <a:rPr lang="en-US" dirty="0" smtClean="0">
                <a:latin typeface="Arial" panose="020B0604020202020204" pitchFamily="34" charset="0"/>
                <a:cs typeface="Arial" panose="020B0604020202020204" pitchFamily="34" charset="0"/>
              </a:rPr>
              <a:t>Team</a:t>
            </a:r>
          </a:p>
          <a:p>
            <a:r>
              <a:rPr lang="en-US" dirty="0" smtClean="0">
                <a:latin typeface="Arial" panose="020B0604020202020204" pitchFamily="34" charset="0"/>
                <a:cs typeface="Arial" panose="020B0604020202020204" pitchFamily="34" charset="0"/>
              </a:rPr>
              <a:t>Deployment </a:t>
            </a:r>
            <a:r>
              <a:rPr lang="en-US" dirty="0">
                <a:latin typeface="Arial" panose="020B0604020202020204" pitchFamily="34" charset="0"/>
                <a:cs typeface="Arial" panose="020B0604020202020204" pitchFamily="34" charset="0"/>
              </a:rPr>
              <a:t>&amp; Support </a:t>
            </a:r>
            <a:r>
              <a:rPr lang="en-US" dirty="0" smtClean="0">
                <a:latin typeface="Arial" panose="020B0604020202020204" pitchFamily="34" charset="0"/>
                <a:cs typeface="Arial" panose="020B0604020202020204" pitchFamily="34" charset="0"/>
              </a:rPr>
              <a:t>Team</a:t>
            </a:r>
          </a:p>
          <a:p>
            <a:r>
              <a:rPr lang="en-US" dirty="0" smtClean="0">
                <a:latin typeface="Arial" panose="020B0604020202020204" pitchFamily="34" charset="0"/>
                <a:cs typeface="Arial" panose="020B0604020202020204" pitchFamily="34" charset="0"/>
              </a:rPr>
              <a:t>Subject </a:t>
            </a:r>
            <a:r>
              <a:rPr lang="en-US" dirty="0">
                <a:latin typeface="Arial" panose="020B0604020202020204" pitchFamily="34" charset="0"/>
                <a:cs typeface="Arial" panose="020B0604020202020204" pitchFamily="34" charset="0"/>
              </a:rPr>
              <a:t>Matter Experts (</a:t>
            </a:r>
            <a:r>
              <a:rPr lang="en-US" dirty="0" smtClean="0">
                <a:latin typeface="Arial" panose="020B0604020202020204" pitchFamily="34" charset="0"/>
                <a:cs typeface="Arial" panose="020B0604020202020204" pitchFamily="34" charset="0"/>
              </a:rPr>
              <a:t>SMEs)</a:t>
            </a:r>
          </a:p>
          <a:p>
            <a:r>
              <a:rPr lang="en-IN" dirty="0" smtClean="0">
                <a:latin typeface="Arial" panose="020B0604020202020204" pitchFamily="34" charset="0"/>
                <a:cs typeface="Arial" panose="020B0604020202020204" pitchFamily="34" charset="0"/>
              </a:rPr>
              <a:t>External </a:t>
            </a:r>
            <a:r>
              <a:rPr lang="en-IN" dirty="0">
                <a:latin typeface="Arial" panose="020B0604020202020204" pitchFamily="34" charset="0"/>
                <a:cs typeface="Arial" panose="020B0604020202020204" pitchFamily="34" charset="0"/>
              </a:rPr>
              <a:t>Consultants (If Required)</a:t>
            </a:r>
            <a:endParaRPr lang="en-US" dirty="0">
              <a:latin typeface="Arial" panose="020B0604020202020204" pitchFamily="34" charset="0"/>
              <a:cs typeface="Arial" panose="020B0604020202020204" pitchFamily="34" charset="0"/>
            </a:endParaRPr>
          </a:p>
          <a:p>
            <a:pPr marL="457200" lvl="1" indent="0">
              <a:buNone/>
            </a:pPr>
            <a:endParaRPr lang="en-IN" dirty="0"/>
          </a:p>
          <a:p>
            <a:endParaRPr lang="en-IN" dirty="0" smtClean="0"/>
          </a:p>
          <a:p>
            <a:endParaRPr lang="en-IN" dirty="0"/>
          </a:p>
        </p:txBody>
      </p:sp>
    </p:spTree>
    <p:extLst>
      <p:ext uri="{BB962C8B-B14F-4D97-AF65-F5344CB8AC3E}">
        <p14:creationId xmlns:p14="http://schemas.microsoft.com/office/powerpoint/2010/main" val="2647163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473365"/>
            <a:ext cx="10018713" cy="579582"/>
          </a:xfrm>
        </p:spPr>
        <p:txBody>
          <a:bodyPr>
            <a:normAutofit fontScale="90000"/>
          </a:bodyPr>
          <a:lstStyle/>
          <a:p>
            <a:r>
              <a:rPr lang="en-IN" dirty="0">
                <a:latin typeface="Arial" panose="020B0604020202020204" pitchFamily="34" charset="0"/>
                <a:cs typeface="Arial" panose="020B0604020202020204" pitchFamily="34" charset="0"/>
              </a:rPr>
              <a:t>Resources - </a:t>
            </a:r>
            <a:r>
              <a:rPr lang="en-IN" dirty="0" smtClean="0">
                <a:latin typeface="Arial" panose="020B0604020202020204" pitchFamily="34" charset="0"/>
                <a:cs typeface="Arial" panose="020B0604020202020204" pitchFamily="34" charset="0"/>
              </a:rPr>
              <a:t>Time</a:t>
            </a:r>
            <a:endParaRPr lang="en-IN"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0298887"/>
              </p:ext>
            </p:extLst>
          </p:nvPr>
        </p:nvGraphicFramePr>
        <p:xfrm>
          <a:off x="1484313" y="1930397"/>
          <a:ext cx="10018713" cy="4878629"/>
        </p:xfrm>
        <a:graphic>
          <a:graphicData uri="http://schemas.openxmlformats.org/drawingml/2006/table">
            <a:tbl>
              <a:tblPr firstRow="1" bandRow="1">
                <a:tableStyleId>{5C22544A-7EE6-4342-B048-85BDC9FD1C3A}</a:tableStyleId>
              </a:tblPr>
              <a:tblGrid>
                <a:gridCol w="3595687"/>
                <a:gridCol w="1579418"/>
                <a:gridCol w="4843608"/>
              </a:tblGrid>
              <a:tr h="440134">
                <a:tc>
                  <a:txBody>
                    <a:bodyPr/>
                    <a:lstStyle/>
                    <a:p>
                      <a:r>
                        <a:rPr lang="en-IN" dirty="0" smtClean="0">
                          <a:latin typeface="Arial" panose="020B0604020202020204" pitchFamily="34" charset="0"/>
                          <a:cs typeface="Arial" panose="020B0604020202020204" pitchFamily="34" charset="0"/>
                        </a:rPr>
                        <a:t>Phase</a:t>
                      </a:r>
                      <a:endParaRPr lang="en-IN" dirty="0">
                        <a:latin typeface="Arial" panose="020B0604020202020204" pitchFamily="34" charset="0"/>
                        <a:cs typeface="Arial" panose="020B0604020202020204" pitchFamily="34" charset="0"/>
                      </a:endParaRPr>
                    </a:p>
                  </a:txBody>
                  <a:tcPr>
                    <a:solidFill>
                      <a:schemeClr val="accent1"/>
                    </a:solidFill>
                  </a:tcPr>
                </a:tc>
                <a:tc>
                  <a:txBody>
                    <a:bodyPr/>
                    <a:lstStyle/>
                    <a:p>
                      <a:r>
                        <a:rPr lang="en-IN" dirty="0" smtClean="0">
                          <a:latin typeface="Arial" panose="020B0604020202020204" pitchFamily="34" charset="0"/>
                          <a:cs typeface="Arial" panose="020B0604020202020204" pitchFamily="34" charset="0"/>
                        </a:rPr>
                        <a:t>Duration</a:t>
                      </a:r>
                      <a:endParaRPr lang="en-IN" dirty="0">
                        <a:latin typeface="Arial" panose="020B0604020202020204" pitchFamily="34" charset="0"/>
                        <a:cs typeface="Arial" panose="020B0604020202020204" pitchFamily="34" charset="0"/>
                      </a:endParaRPr>
                    </a:p>
                  </a:txBody>
                  <a:tcPr/>
                </a:tc>
                <a:tc>
                  <a:txBody>
                    <a:bodyPr/>
                    <a:lstStyle/>
                    <a:p>
                      <a:r>
                        <a:rPr lang="en-IN" dirty="0" smtClean="0">
                          <a:latin typeface="Arial" panose="020B0604020202020204" pitchFamily="34" charset="0"/>
                          <a:cs typeface="Arial" panose="020B0604020202020204" pitchFamily="34" charset="0"/>
                        </a:rPr>
                        <a:t>Task</a:t>
                      </a:r>
                      <a:endParaRPr lang="en-IN" dirty="0">
                        <a:latin typeface="Arial" panose="020B0604020202020204" pitchFamily="34" charset="0"/>
                        <a:cs typeface="Arial" panose="020B0604020202020204" pitchFamily="34" charset="0"/>
                      </a:endParaRPr>
                    </a:p>
                  </a:txBody>
                  <a:tcPr/>
                </a:tc>
              </a:tr>
              <a:tr h="759683">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Phase 1: Planning &amp; Requirement Gathering</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2–3 </a:t>
                      </a:r>
                      <a:r>
                        <a:rPr lang="en-IN" sz="1800" kern="1200" dirty="0" smtClean="0">
                          <a:solidFill>
                            <a:schemeClr val="dk1"/>
                          </a:solidFill>
                          <a:latin typeface="Arial" panose="020B0604020202020204" pitchFamily="34" charset="0"/>
                          <a:ea typeface="+mn-ea"/>
                          <a:cs typeface="Arial" panose="020B0604020202020204" pitchFamily="34" charset="0"/>
                        </a:rPr>
                        <a:t>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Identify challenges, define objectives, create backlog, assign teams.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759683">
                <a:tc>
                  <a:txBody>
                    <a:bodyPr/>
                    <a:lstStyle/>
                    <a:p>
                      <a:r>
                        <a:rPr lang="en-IN" dirty="0" smtClean="0">
                          <a:latin typeface="Arial" panose="020B0604020202020204" pitchFamily="34" charset="0"/>
                          <a:cs typeface="Arial" panose="020B0604020202020204" pitchFamily="34" charset="0"/>
                        </a:rPr>
                        <a:t>Phase 2: System &amp; Process Analysis</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2–3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Conduct gap analysis, collect data, analyze inefficiencies.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759683">
                <a:tc>
                  <a:txBody>
                    <a:bodyPr/>
                    <a:lstStyle/>
                    <a:p>
                      <a:r>
                        <a:rPr lang="en-IN" dirty="0" smtClean="0">
                          <a:latin typeface="Arial" panose="020B0604020202020204" pitchFamily="34" charset="0"/>
                          <a:cs typeface="Arial" panose="020B0604020202020204" pitchFamily="34" charset="0"/>
                        </a:rPr>
                        <a:t>Phase 3: Implementation &amp; Development</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8-12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AI-based demand forecasting, inventory tracking, logistics optimization.</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759683">
                <a:tc>
                  <a:txBody>
                    <a:bodyPr/>
                    <a:lstStyle/>
                    <a:p>
                      <a:r>
                        <a:rPr lang="en-IN" dirty="0" smtClean="0">
                          <a:latin typeface="Arial" panose="020B0604020202020204" pitchFamily="34" charset="0"/>
                          <a:cs typeface="Arial" panose="020B0604020202020204" pitchFamily="34" charset="0"/>
                        </a:rPr>
                        <a:t>Phase 4: Testing &amp; Iteration</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4-6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UAT, A/B testing, continuous improvements, sprint reviews.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759683">
                <a:tc>
                  <a:txBody>
                    <a:bodyPr/>
                    <a:lstStyle/>
                    <a:p>
                      <a:r>
                        <a:rPr lang="en-IN" dirty="0" smtClean="0">
                          <a:latin typeface="Arial" panose="020B0604020202020204" pitchFamily="34" charset="0"/>
                          <a:cs typeface="Arial" panose="020B0604020202020204" pitchFamily="34" charset="0"/>
                        </a:rPr>
                        <a:t>Phase 5: Deployment &amp; Monitoring</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4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Deploy solutions, monitor KPIs, gather feedback. </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440134">
                <a:tc>
                  <a:txBody>
                    <a:bodyPr/>
                    <a:lstStyle/>
                    <a:p>
                      <a:r>
                        <a:rPr lang="en-IN" dirty="0" smtClean="0">
                          <a:latin typeface="Arial" panose="020B0604020202020204" pitchFamily="34" charset="0"/>
                          <a:cs typeface="Arial" panose="020B0604020202020204" pitchFamily="34" charset="0"/>
                        </a:rPr>
                        <a:t>Phase 6: Continuous Improvement &amp; Scaling</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4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Optimize processes, scale to other areas, finalize reports.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bl>
          </a:graphicData>
        </a:graphic>
      </p:graphicFrame>
      <p:sp>
        <p:nvSpPr>
          <p:cNvPr id="5" name="Title 1"/>
          <p:cNvSpPr txBox="1">
            <a:spLocks/>
          </p:cNvSpPr>
          <p:nvPr/>
        </p:nvSpPr>
        <p:spPr>
          <a:xfrm>
            <a:off x="1484311" y="685800"/>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dirty="0">
                <a:latin typeface="Arial" panose="020B0604020202020204" pitchFamily="34" charset="0"/>
                <a:cs typeface="Arial" panose="020B0604020202020204" pitchFamily="34" charset="0"/>
              </a:rPr>
              <a:t>The total project duration is estimated to be </a:t>
            </a:r>
            <a:r>
              <a:rPr lang="en-US" sz="2000" b="1" dirty="0">
                <a:latin typeface="Arial" panose="020B0604020202020204" pitchFamily="34" charset="0"/>
                <a:cs typeface="Arial" panose="020B0604020202020204" pitchFamily="34" charset="0"/>
              </a:rPr>
              <a:t>6 to 9 months</a:t>
            </a:r>
            <a:r>
              <a:rPr lang="en-US" sz="2000" dirty="0">
                <a:latin typeface="Arial" panose="020B0604020202020204" pitchFamily="34" charset="0"/>
                <a:cs typeface="Arial" panose="020B0604020202020204" pitchFamily="34" charset="0"/>
              </a:rPr>
              <a:t>, depending on the complexity and scale of implementation.</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7565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Arial" panose="020B0604020202020204" pitchFamily="34" charset="0"/>
                <a:cs typeface="Arial" panose="020B0604020202020204" pitchFamily="34" charset="0"/>
              </a:rPr>
              <a:t>Resources - </a:t>
            </a:r>
            <a:r>
              <a:rPr lang="en-IN" dirty="0" smtClean="0">
                <a:latin typeface="Arial" panose="020B0604020202020204" pitchFamily="34" charset="0"/>
                <a:cs typeface="Arial" panose="020B0604020202020204" pitchFamily="34" charset="0"/>
              </a:rPr>
              <a:t>Budget</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2438399"/>
            <a:ext cx="10018713" cy="3352801"/>
          </a:xfrm>
        </p:spPr>
        <p:txBody>
          <a:bodyPr/>
          <a:lstStyle/>
          <a:p>
            <a:pPr marL="0" indent="0">
              <a:buNone/>
            </a:pPr>
            <a:r>
              <a:rPr lang="en-US" dirty="0">
                <a:latin typeface="Arial" panose="020B0604020202020204" pitchFamily="34" charset="0"/>
                <a:cs typeface="Arial" panose="020B0604020202020204" pitchFamily="34" charset="0"/>
              </a:rPr>
              <a:t>The budget for the </a:t>
            </a:r>
            <a:r>
              <a:rPr lang="en-IN" dirty="0">
                <a:latin typeface="Arial" panose="020B0604020202020204" pitchFamily="34" charset="0"/>
                <a:cs typeface="Arial" panose="020B0604020202020204" pitchFamily="34" charset="0"/>
              </a:rPr>
              <a:t>Logistics </a:t>
            </a:r>
            <a:r>
              <a:rPr lang="en-IN" dirty="0">
                <a:latin typeface="Arial" panose="020B0604020202020204" pitchFamily="34" charset="0"/>
                <a:cs typeface="Arial" panose="020B0604020202020204" pitchFamily="34" charset="0"/>
              </a:rPr>
              <a:t>Automation </a:t>
            </a:r>
            <a:r>
              <a:rPr lang="en-US" dirty="0" smtClean="0">
                <a:latin typeface="Arial" panose="020B0604020202020204" pitchFamily="34" charset="0"/>
                <a:cs typeface="Arial" panose="020B0604020202020204" pitchFamily="34" charset="0"/>
              </a:rPr>
              <a:t>project </a:t>
            </a:r>
            <a:r>
              <a:rPr lang="en-US" dirty="0">
                <a:latin typeface="Arial" panose="020B0604020202020204" pitchFamily="34" charset="0"/>
                <a:cs typeface="Arial" panose="020B0604020202020204" pitchFamily="34" charset="0"/>
              </a:rPr>
              <a:t>depends on factors such as team size, technology stack, hosting infrastructure, and maintenance costs. Below is a detailed budget breakdown, considering a mid-scale implementation over a 9-month timeline with ongoing support</a:t>
            </a:r>
            <a:r>
              <a:rPr lang="en-US" dirty="0" smtClean="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Estimated Total Budget: </a:t>
            </a:r>
            <a:r>
              <a:rPr lang="en-US" dirty="0" err="1" smtClean="0">
                <a:latin typeface="Arial" panose="020B0604020202020204" pitchFamily="34" charset="0"/>
                <a:cs typeface="Arial" panose="020B0604020202020204" pitchFamily="34" charset="0"/>
              </a:rPr>
              <a:t>Rs</a:t>
            </a:r>
            <a:r>
              <a:rPr lang="en-US" dirty="0" smtClean="0">
                <a:latin typeface="Arial" panose="020B0604020202020204" pitchFamily="34" charset="0"/>
                <a:cs typeface="Arial" panose="020B0604020202020204" pitchFamily="34" charset="0"/>
              </a:rPr>
              <a:t> 30,00,000 </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Rs</a:t>
            </a:r>
            <a:r>
              <a:rPr lang="en-US" dirty="0" smtClean="0">
                <a:latin typeface="Arial" panose="020B0604020202020204" pitchFamily="34" charset="0"/>
                <a:cs typeface="Arial" panose="020B0604020202020204" pitchFamily="34" charset="0"/>
              </a:rPr>
              <a:t> 60,00,000</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4406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362528"/>
            <a:ext cx="10018713" cy="671946"/>
          </a:xfrm>
        </p:spPr>
        <p:txBody>
          <a:bodyPr>
            <a:normAutofit fontScale="90000"/>
          </a:bodyPr>
          <a:lstStyle/>
          <a:p>
            <a:r>
              <a:rPr lang="en-IN" dirty="0">
                <a:latin typeface="Arial" panose="020B0604020202020204" pitchFamily="34" charset="0"/>
                <a:cs typeface="Arial" panose="020B0604020202020204" pitchFamily="34" charset="0"/>
              </a:rPr>
              <a:t>Resources - </a:t>
            </a:r>
            <a:r>
              <a:rPr lang="en-IN" dirty="0" smtClean="0">
                <a:latin typeface="Arial" panose="020B0604020202020204" pitchFamily="34" charset="0"/>
                <a:cs typeface="Arial" panose="020B0604020202020204" pitchFamily="34" charset="0"/>
              </a:rPr>
              <a:t>Other</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2161308"/>
            <a:ext cx="10018713" cy="3629891"/>
          </a:xfrm>
        </p:spPr>
        <p:txBody>
          <a:bodyPr/>
          <a:lstStyle/>
          <a:p>
            <a:r>
              <a:rPr lang="en-IN" dirty="0">
                <a:latin typeface="Arial" panose="020B0604020202020204" pitchFamily="34" charset="0"/>
                <a:cs typeface="Arial" panose="020B0604020202020204" pitchFamily="34" charset="0"/>
              </a:rPr>
              <a:t>Hardware &amp; IT Infrastructure - </a:t>
            </a:r>
            <a:r>
              <a:rPr lang="en-IN" dirty="0" smtClean="0">
                <a:latin typeface="Arial" panose="020B0604020202020204" pitchFamily="34" charset="0"/>
                <a:cs typeface="Arial" panose="020B0604020202020204" pitchFamily="34" charset="0"/>
              </a:rPr>
              <a:t>40,000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90,000</a:t>
            </a:r>
          </a:p>
          <a:p>
            <a:r>
              <a:rPr lang="en-IN" dirty="0">
                <a:latin typeface="Arial" panose="020B0604020202020204" pitchFamily="34" charset="0"/>
                <a:cs typeface="Arial" panose="020B0604020202020204" pitchFamily="34" charset="0"/>
              </a:rPr>
              <a:t>Software &amp; Tools - </a:t>
            </a:r>
            <a:r>
              <a:rPr lang="en-IN" dirty="0" smtClean="0">
                <a:latin typeface="Arial" panose="020B0604020202020204" pitchFamily="34" charset="0"/>
                <a:cs typeface="Arial" panose="020B0604020202020204" pitchFamily="34" charset="0"/>
              </a:rPr>
              <a:t>25,000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80,000</a:t>
            </a:r>
          </a:p>
          <a:p>
            <a:r>
              <a:rPr lang="en-IN" dirty="0">
                <a:latin typeface="Arial" panose="020B0604020202020204" pitchFamily="34" charset="0"/>
                <a:cs typeface="Arial" panose="020B0604020202020204" pitchFamily="34" charset="0"/>
              </a:rPr>
              <a:t>Logistics &amp; Operational Resources - </a:t>
            </a:r>
            <a:r>
              <a:rPr lang="en-IN" dirty="0" smtClean="0">
                <a:latin typeface="Arial" panose="020B0604020202020204" pitchFamily="34" charset="0"/>
                <a:cs typeface="Arial" panose="020B0604020202020204" pitchFamily="34" charset="0"/>
              </a:rPr>
              <a:t>55,000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135,000</a:t>
            </a:r>
          </a:p>
          <a:p>
            <a:r>
              <a:rPr lang="en-IN" dirty="0">
                <a:latin typeface="Arial" panose="020B0604020202020204" pitchFamily="34" charset="0"/>
                <a:cs typeface="Arial" panose="020B0604020202020204" pitchFamily="34" charset="0"/>
              </a:rPr>
              <a:t>Government &amp; Legal Compliance Resources - </a:t>
            </a:r>
            <a:r>
              <a:rPr lang="en-IN" dirty="0" smtClean="0">
                <a:latin typeface="Arial" panose="020B0604020202020204" pitchFamily="34" charset="0"/>
                <a:cs typeface="Arial" panose="020B0604020202020204" pitchFamily="34" charset="0"/>
              </a:rPr>
              <a:t>15,000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40,000</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TOTAL OTHER RESOURCES BUDGET - </a:t>
            </a:r>
            <a:r>
              <a:rPr lang="en-IN" dirty="0" smtClean="0">
                <a:latin typeface="Arial" panose="020B0604020202020204" pitchFamily="34" charset="0"/>
                <a:cs typeface="Arial" panose="020B0604020202020204" pitchFamily="34" charset="0"/>
              </a:rPr>
              <a:t>135,000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345,000</a:t>
            </a:r>
          </a:p>
          <a:p>
            <a:endParaRPr lang="en-IN" dirty="0"/>
          </a:p>
        </p:txBody>
      </p:sp>
      <p:sp>
        <p:nvSpPr>
          <p:cNvPr id="4" name="Title 1"/>
          <p:cNvSpPr txBox="1">
            <a:spLocks/>
          </p:cNvSpPr>
          <p:nvPr/>
        </p:nvSpPr>
        <p:spPr>
          <a:xfrm>
            <a:off x="1484311" y="685800"/>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dirty="0">
                <a:latin typeface="Arial" panose="020B0604020202020204" pitchFamily="34" charset="0"/>
                <a:cs typeface="Arial" panose="020B0604020202020204" pitchFamily="34" charset="0"/>
              </a:rPr>
              <a:t>Apart from people, time, and budget, the project will require additional physical, technological, and operational resources to ensure successful execution and deployment. Below is a breakdown of other required </a:t>
            </a:r>
            <a:r>
              <a:rPr lang="en-US" sz="2000" dirty="0" smtClean="0">
                <a:latin typeface="Arial" panose="020B0604020202020204" pitchFamily="34" charset="0"/>
                <a:cs typeface="Arial" panose="020B0604020202020204" pitchFamily="34" charset="0"/>
              </a:rPr>
              <a:t>resources</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7389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239" y="203201"/>
            <a:ext cx="10018713" cy="1006764"/>
          </a:xfrm>
        </p:spPr>
        <p:txBody>
          <a:bodyPr/>
          <a:lstStyle/>
          <a:p>
            <a:r>
              <a:rPr lang="en-IN" dirty="0">
                <a:latin typeface="Arial" panose="020B0604020202020204" pitchFamily="34" charset="0"/>
                <a:cs typeface="Arial" panose="020B0604020202020204" pitchFamily="34" charset="0"/>
              </a:rPr>
              <a:t>Risks</a:t>
            </a:r>
          </a:p>
        </p:txBody>
      </p:sp>
      <p:sp>
        <p:nvSpPr>
          <p:cNvPr id="3" name="Content Placeholder 2"/>
          <p:cNvSpPr>
            <a:spLocks noGrp="1"/>
          </p:cNvSpPr>
          <p:nvPr>
            <p:ph idx="1"/>
          </p:nvPr>
        </p:nvSpPr>
        <p:spPr>
          <a:xfrm>
            <a:off x="1364239" y="1209965"/>
            <a:ext cx="10018713" cy="5551053"/>
          </a:xfrm>
        </p:spPr>
        <p:txBody>
          <a:bodyPr>
            <a:normAutofit fontScale="77500" lnSpcReduction="20000"/>
          </a:bodyPr>
          <a:lstStyle/>
          <a:p>
            <a:r>
              <a:rPr lang="en-IN" b="1" dirty="0">
                <a:latin typeface="Arial" panose="020B0604020202020204" pitchFamily="34" charset="0"/>
                <a:cs typeface="Arial" panose="020B0604020202020204" pitchFamily="34" charset="0"/>
              </a:rPr>
              <a:t>Technical </a:t>
            </a:r>
            <a:r>
              <a:rPr lang="en-IN" b="1" dirty="0" smtClean="0">
                <a:latin typeface="Arial" panose="020B0604020202020204" pitchFamily="34" charset="0"/>
                <a:cs typeface="Arial" panose="020B0604020202020204" pitchFamily="34" charset="0"/>
              </a:rPr>
              <a:t>Risks</a:t>
            </a:r>
          </a:p>
          <a:p>
            <a:pPr lvl="1"/>
            <a:r>
              <a:rPr lang="en-IN" dirty="0">
                <a:latin typeface="Arial" panose="020B0604020202020204" pitchFamily="34" charset="0"/>
                <a:cs typeface="Arial" panose="020B0604020202020204" pitchFamily="34" charset="0"/>
              </a:rPr>
              <a:t>Data Security &amp; Cyber </a:t>
            </a:r>
            <a:r>
              <a:rPr lang="en-IN" dirty="0" smtClean="0">
                <a:latin typeface="Arial" panose="020B0604020202020204" pitchFamily="34" charset="0"/>
                <a:cs typeface="Arial" panose="020B0604020202020204" pitchFamily="34" charset="0"/>
              </a:rPr>
              <a:t>Threats</a:t>
            </a:r>
          </a:p>
          <a:p>
            <a:pPr lvl="1"/>
            <a:r>
              <a:rPr lang="en-IN" dirty="0">
                <a:latin typeface="Arial" panose="020B0604020202020204" pitchFamily="34" charset="0"/>
                <a:cs typeface="Arial" panose="020B0604020202020204" pitchFamily="34" charset="0"/>
              </a:rPr>
              <a:t>Data Loss or </a:t>
            </a:r>
            <a:r>
              <a:rPr lang="en-IN" dirty="0" smtClean="0">
                <a:latin typeface="Arial" panose="020B0604020202020204" pitchFamily="34" charset="0"/>
                <a:cs typeface="Arial" panose="020B0604020202020204" pitchFamily="34" charset="0"/>
              </a:rPr>
              <a:t>Corruption</a:t>
            </a:r>
          </a:p>
          <a:p>
            <a:pPr lvl="1"/>
            <a:r>
              <a:rPr lang="en-IN" dirty="0">
                <a:latin typeface="Arial" panose="020B0604020202020204" pitchFamily="34" charset="0"/>
                <a:cs typeface="Arial" panose="020B0604020202020204" pitchFamily="34" charset="0"/>
              </a:rPr>
              <a:t>System Performance Issues</a:t>
            </a:r>
            <a:endParaRPr lang="en-IN" dirty="0" smtClean="0">
              <a:latin typeface="Arial" panose="020B0604020202020204" pitchFamily="34" charset="0"/>
              <a:cs typeface="Arial" panose="020B0604020202020204" pitchFamily="34" charset="0"/>
            </a:endParaRPr>
          </a:p>
          <a:p>
            <a:r>
              <a:rPr lang="en-IN" b="1" dirty="0">
                <a:latin typeface="Arial" panose="020B0604020202020204" pitchFamily="34" charset="0"/>
                <a:cs typeface="Arial" panose="020B0604020202020204" pitchFamily="34" charset="0"/>
              </a:rPr>
              <a:t>Business &amp; Operational </a:t>
            </a:r>
            <a:r>
              <a:rPr lang="en-IN" b="1" dirty="0" smtClean="0">
                <a:latin typeface="Arial" panose="020B0604020202020204" pitchFamily="34" charset="0"/>
                <a:cs typeface="Arial" panose="020B0604020202020204" pitchFamily="34" charset="0"/>
              </a:rPr>
              <a:t>Risks</a:t>
            </a:r>
          </a:p>
          <a:p>
            <a:pPr lvl="1"/>
            <a:r>
              <a:rPr lang="en-IN" sz="2100" dirty="0">
                <a:latin typeface="Arial" panose="020B0604020202020204" pitchFamily="34" charset="0"/>
                <a:cs typeface="Arial" panose="020B0604020202020204" pitchFamily="34" charset="0"/>
              </a:rPr>
              <a:t>Supplier </a:t>
            </a:r>
            <a:r>
              <a:rPr lang="en-IN" sz="2100" dirty="0">
                <a:latin typeface="Arial" panose="020B0604020202020204" pitchFamily="34" charset="0"/>
                <a:cs typeface="Arial" panose="020B0604020202020204" pitchFamily="34" charset="0"/>
              </a:rPr>
              <a:t>Disruptions</a:t>
            </a:r>
          </a:p>
          <a:p>
            <a:pPr lvl="1"/>
            <a:r>
              <a:rPr lang="en-IN" sz="2100" dirty="0">
                <a:latin typeface="Arial" panose="020B0604020202020204" pitchFamily="34" charset="0"/>
                <a:cs typeface="Arial" panose="020B0604020202020204" pitchFamily="34" charset="0"/>
              </a:rPr>
              <a:t>Regulatory Compliance Issues</a:t>
            </a:r>
            <a:endParaRPr lang="en-IN" sz="2100" dirty="0">
              <a:latin typeface="Arial" panose="020B0604020202020204" pitchFamily="34" charset="0"/>
              <a:cs typeface="Arial" panose="020B0604020202020204" pitchFamily="34" charset="0"/>
            </a:endParaRPr>
          </a:p>
          <a:p>
            <a:pPr lvl="1"/>
            <a:r>
              <a:rPr lang="en-IN" sz="2100" dirty="0">
                <a:latin typeface="Arial" panose="020B0604020202020204" pitchFamily="34" charset="0"/>
                <a:cs typeface="Arial" panose="020B0604020202020204" pitchFamily="34" charset="0"/>
              </a:rPr>
              <a:t>Adoption </a:t>
            </a:r>
            <a:r>
              <a:rPr lang="en-IN" sz="2100" dirty="0">
                <a:latin typeface="Arial" panose="020B0604020202020204" pitchFamily="34" charset="0"/>
                <a:cs typeface="Arial" panose="020B0604020202020204" pitchFamily="34" charset="0"/>
              </a:rPr>
              <a:t>Resistance</a:t>
            </a:r>
          </a:p>
          <a:p>
            <a:r>
              <a:rPr lang="en-IN" b="1" dirty="0" smtClean="0">
                <a:latin typeface="Arial" panose="020B0604020202020204" pitchFamily="34" charset="0"/>
                <a:cs typeface="Arial" panose="020B0604020202020204" pitchFamily="34" charset="0"/>
              </a:rPr>
              <a:t>Financial Risks</a:t>
            </a:r>
          </a:p>
          <a:p>
            <a:pPr lvl="1"/>
            <a:r>
              <a:rPr lang="en-IN" dirty="0" smtClean="0">
                <a:latin typeface="Arial" panose="020B0604020202020204" pitchFamily="34" charset="0"/>
                <a:cs typeface="Arial" panose="020B0604020202020204" pitchFamily="34" charset="0"/>
              </a:rPr>
              <a:t>Project </a:t>
            </a:r>
            <a:r>
              <a:rPr lang="en-IN" dirty="0">
                <a:latin typeface="Arial" panose="020B0604020202020204" pitchFamily="34" charset="0"/>
                <a:cs typeface="Arial" panose="020B0604020202020204" pitchFamily="34" charset="0"/>
              </a:rPr>
              <a:t>Budget </a:t>
            </a:r>
            <a:r>
              <a:rPr lang="en-IN" dirty="0" smtClean="0">
                <a:latin typeface="Arial" panose="020B0604020202020204" pitchFamily="34" charset="0"/>
                <a:cs typeface="Arial" panose="020B0604020202020204" pitchFamily="34" charset="0"/>
              </a:rPr>
              <a:t>Overruns</a:t>
            </a:r>
          </a:p>
          <a:p>
            <a:pPr lvl="1"/>
            <a:r>
              <a:rPr lang="en-IN" dirty="0">
                <a:latin typeface="Arial" panose="020B0604020202020204" pitchFamily="34" charset="0"/>
                <a:cs typeface="Arial" panose="020B0604020202020204" pitchFamily="34" charset="0"/>
              </a:rPr>
              <a:t>Funding </a:t>
            </a:r>
            <a:r>
              <a:rPr lang="en-IN" dirty="0" smtClean="0">
                <a:latin typeface="Arial" panose="020B0604020202020204" pitchFamily="34" charset="0"/>
                <a:cs typeface="Arial" panose="020B0604020202020204" pitchFamily="34" charset="0"/>
              </a:rPr>
              <a:t>Shortages</a:t>
            </a:r>
          </a:p>
          <a:p>
            <a:pPr lvl="1"/>
            <a:r>
              <a:rPr lang="en-IN" dirty="0">
                <a:latin typeface="Arial" panose="020B0604020202020204" pitchFamily="34" charset="0"/>
                <a:cs typeface="Arial" panose="020B0604020202020204" pitchFamily="34" charset="0"/>
              </a:rPr>
              <a:t>Payment Gateway Failures</a:t>
            </a:r>
            <a:endParaRPr lang="en-IN" dirty="0" smtClean="0">
              <a:latin typeface="Arial" panose="020B0604020202020204" pitchFamily="34" charset="0"/>
              <a:cs typeface="Arial" panose="020B0604020202020204" pitchFamily="34" charset="0"/>
            </a:endParaRPr>
          </a:p>
          <a:p>
            <a:r>
              <a:rPr lang="en-IN" b="1" dirty="0">
                <a:latin typeface="Arial" panose="020B0604020202020204" pitchFamily="34" charset="0"/>
                <a:cs typeface="Arial" panose="020B0604020202020204" pitchFamily="34" charset="0"/>
              </a:rPr>
              <a:t>External &amp; Environmental </a:t>
            </a:r>
            <a:r>
              <a:rPr lang="en-IN" b="1" dirty="0" smtClean="0">
                <a:latin typeface="Arial" panose="020B0604020202020204" pitchFamily="34" charset="0"/>
                <a:cs typeface="Arial" panose="020B0604020202020204" pitchFamily="34" charset="0"/>
              </a:rPr>
              <a:t>Risks</a:t>
            </a:r>
          </a:p>
          <a:p>
            <a:pPr lvl="1"/>
            <a:r>
              <a:rPr lang="en-IN" sz="2100" dirty="0">
                <a:latin typeface="Arial" panose="020B0604020202020204" pitchFamily="34" charset="0"/>
                <a:cs typeface="Arial" panose="020B0604020202020204" pitchFamily="34" charset="0"/>
              </a:rPr>
              <a:t>Economic </a:t>
            </a:r>
            <a:r>
              <a:rPr lang="en-IN" sz="2100" dirty="0">
                <a:latin typeface="Arial" panose="020B0604020202020204" pitchFamily="34" charset="0"/>
                <a:cs typeface="Arial" panose="020B0604020202020204" pitchFamily="34" charset="0"/>
              </a:rPr>
              <a:t>Fluctuations</a:t>
            </a:r>
          </a:p>
          <a:p>
            <a:pPr lvl="1"/>
            <a:r>
              <a:rPr lang="en-IN" sz="2100" dirty="0">
                <a:latin typeface="Arial" panose="020B0604020202020204" pitchFamily="34" charset="0"/>
                <a:cs typeface="Arial" panose="020B0604020202020204" pitchFamily="34" charset="0"/>
              </a:rPr>
              <a:t>Pandemics/Natural</a:t>
            </a:r>
          </a:p>
          <a:p>
            <a:pPr lvl="1"/>
            <a:r>
              <a:rPr lang="en-IN" sz="2100" dirty="0">
                <a:latin typeface="Arial" panose="020B0604020202020204" pitchFamily="34" charset="0"/>
                <a:cs typeface="Arial" panose="020B0604020202020204" pitchFamily="34" charset="0"/>
              </a:rPr>
              <a:t>Geopolitical Instability</a:t>
            </a:r>
            <a:endParaRPr lang="en-IN" sz="2100"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2277080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408710"/>
            <a:ext cx="10018713" cy="736600"/>
          </a:xfrm>
        </p:spPr>
        <p:txBody>
          <a:bodyPr/>
          <a:lstStyle/>
          <a:p>
            <a:r>
              <a:rPr lang="en-IN" dirty="0">
                <a:latin typeface="Arial" panose="020B0604020202020204" pitchFamily="34" charset="0"/>
                <a:cs typeface="Arial" panose="020B0604020202020204" pitchFamily="34" charset="0"/>
              </a:rPr>
              <a:t>Dependencies</a:t>
            </a:r>
          </a:p>
        </p:txBody>
      </p:sp>
      <p:sp>
        <p:nvSpPr>
          <p:cNvPr id="3" name="Content Placeholder 2"/>
          <p:cNvSpPr>
            <a:spLocks noGrp="1"/>
          </p:cNvSpPr>
          <p:nvPr>
            <p:ph idx="1"/>
          </p:nvPr>
        </p:nvSpPr>
        <p:spPr>
          <a:xfrm>
            <a:off x="1484310" y="1145310"/>
            <a:ext cx="10018713" cy="5569525"/>
          </a:xfrm>
        </p:spPr>
        <p:txBody>
          <a:bodyPr>
            <a:normAutofit fontScale="55000" lnSpcReduction="20000"/>
          </a:bodyPr>
          <a:lstStyle/>
          <a:p>
            <a:r>
              <a:rPr lang="en-IN" b="1" dirty="0">
                <a:latin typeface="Arial" panose="020B0604020202020204" pitchFamily="34" charset="0"/>
                <a:cs typeface="Arial" panose="020B0604020202020204" pitchFamily="34" charset="0"/>
              </a:rPr>
              <a:t>Technology </a:t>
            </a:r>
            <a:r>
              <a:rPr lang="en-IN" b="1" dirty="0">
                <a:latin typeface="Arial" panose="020B0604020202020204" pitchFamily="34" charset="0"/>
                <a:cs typeface="Arial" panose="020B0604020202020204" pitchFamily="34" charset="0"/>
              </a:rPr>
              <a:t>Dependencies</a:t>
            </a:r>
          </a:p>
          <a:p>
            <a:pPr lvl="1"/>
            <a:r>
              <a:rPr lang="en-IN" dirty="0">
                <a:latin typeface="Arial" panose="020B0604020202020204" pitchFamily="34" charset="0"/>
                <a:cs typeface="Arial" panose="020B0604020202020204" pitchFamily="34" charset="0"/>
              </a:rPr>
              <a:t>AI/ML </a:t>
            </a:r>
            <a:r>
              <a:rPr lang="en-IN" dirty="0">
                <a:latin typeface="Arial" panose="020B0604020202020204" pitchFamily="34" charset="0"/>
                <a:cs typeface="Arial" panose="020B0604020202020204" pitchFamily="34" charset="0"/>
              </a:rPr>
              <a:t>for Demand </a:t>
            </a:r>
            <a:r>
              <a:rPr lang="en-IN" dirty="0">
                <a:latin typeface="Arial" panose="020B0604020202020204" pitchFamily="34" charset="0"/>
                <a:cs typeface="Arial" panose="020B0604020202020204" pitchFamily="34" charset="0"/>
              </a:rPr>
              <a:t>Forecasting</a:t>
            </a:r>
          </a:p>
          <a:p>
            <a:pPr lvl="1"/>
            <a:r>
              <a:rPr lang="en-IN" dirty="0">
                <a:latin typeface="Arial" panose="020B0604020202020204" pitchFamily="34" charset="0"/>
                <a:cs typeface="Arial" panose="020B0604020202020204" pitchFamily="34" charset="0"/>
              </a:rPr>
              <a:t>ERP/WMS/TMS </a:t>
            </a:r>
            <a:r>
              <a:rPr lang="en-IN" dirty="0">
                <a:latin typeface="Arial" panose="020B0604020202020204" pitchFamily="34" charset="0"/>
                <a:cs typeface="Arial" panose="020B0604020202020204" pitchFamily="34" charset="0"/>
              </a:rPr>
              <a:t>Integration</a:t>
            </a:r>
          </a:p>
          <a:p>
            <a:pPr lvl="1"/>
            <a:r>
              <a:rPr lang="en-IN" dirty="0" err="1">
                <a:latin typeface="Arial" panose="020B0604020202020204" pitchFamily="34" charset="0"/>
                <a:cs typeface="Arial" panose="020B0604020202020204" pitchFamily="34" charset="0"/>
              </a:rPr>
              <a:t>IoT</a:t>
            </a:r>
            <a:r>
              <a:rPr lang="en-IN" dirty="0">
                <a:latin typeface="Arial" panose="020B0604020202020204" pitchFamily="34" charset="0"/>
                <a:cs typeface="Arial" panose="020B0604020202020204" pitchFamily="34" charset="0"/>
              </a:rPr>
              <a:t> &amp; RFID </a:t>
            </a:r>
            <a:r>
              <a:rPr lang="en-IN" dirty="0">
                <a:latin typeface="Arial" panose="020B0604020202020204" pitchFamily="34" charset="0"/>
                <a:cs typeface="Arial" panose="020B0604020202020204" pitchFamily="34" charset="0"/>
              </a:rPr>
              <a:t>Tracking</a:t>
            </a:r>
          </a:p>
          <a:p>
            <a:pPr lvl="1"/>
            <a:r>
              <a:rPr lang="en-IN" dirty="0">
                <a:latin typeface="Arial" panose="020B0604020202020204" pitchFamily="34" charset="0"/>
                <a:cs typeface="Arial" panose="020B0604020202020204" pitchFamily="34" charset="0"/>
              </a:rPr>
              <a:t>Cloud Infrastructure</a:t>
            </a:r>
            <a:endParaRPr lang="en-IN" dirty="0">
              <a:latin typeface="Arial" panose="020B0604020202020204" pitchFamily="34" charset="0"/>
              <a:cs typeface="Arial" panose="020B0604020202020204" pitchFamily="34" charset="0"/>
            </a:endParaRPr>
          </a:p>
          <a:p>
            <a:r>
              <a:rPr lang="en-IN" b="1" dirty="0">
                <a:latin typeface="Arial" panose="020B0604020202020204" pitchFamily="34" charset="0"/>
                <a:cs typeface="Arial" panose="020B0604020202020204" pitchFamily="34" charset="0"/>
              </a:rPr>
              <a:t>Business &amp; Stakeholder </a:t>
            </a:r>
            <a:r>
              <a:rPr lang="en-IN" b="1" dirty="0">
                <a:latin typeface="Arial" panose="020B0604020202020204" pitchFamily="34" charset="0"/>
                <a:cs typeface="Arial" panose="020B0604020202020204" pitchFamily="34" charset="0"/>
              </a:rPr>
              <a:t>Dependencies</a:t>
            </a:r>
          </a:p>
          <a:p>
            <a:pPr lvl="1"/>
            <a:r>
              <a:rPr lang="en-IN" dirty="0">
                <a:latin typeface="Arial" panose="020B0604020202020204" pitchFamily="34" charset="0"/>
                <a:cs typeface="Arial" panose="020B0604020202020204" pitchFamily="34" charset="0"/>
              </a:rPr>
              <a:t>Stakeholder </a:t>
            </a:r>
            <a:r>
              <a:rPr lang="en-IN" dirty="0">
                <a:latin typeface="Arial" panose="020B0604020202020204" pitchFamily="34" charset="0"/>
                <a:cs typeface="Arial" panose="020B0604020202020204" pitchFamily="34" charset="0"/>
              </a:rPr>
              <a:t>Engagement</a:t>
            </a:r>
          </a:p>
          <a:p>
            <a:pPr lvl="1"/>
            <a:r>
              <a:rPr lang="en-IN" dirty="0">
                <a:latin typeface="Arial" panose="020B0604020202020204" pitchFamily="34" charset="0"/>
                <a:cs typeface="Arial" panose="020B0604020202020204" pitchFamily="34" charset="0"/>
              </a:rPr>
              <a:t>Supplier &amp; Vendor </a:t>
            </a:r>
            <a:r>
              <a:rPr lang="en-IN" dirty="0">
                <a:latin typeface="Arial" panose="020B0604020202020204" pitchFamily="34" charset="0"/>
                <a:cs typeface="Arial" panose="020B0604020202020204" pitchFamily="34" charset="0"/>
              </a:rPr>
              <a:t>Cooperation</a:t>
            </a:r>
          </a:p>
          <a:p>
            <a:pPr lvl="1"/>
            <a:r>
              <a:rPr lang="en-IN" dirty="0">
                <a:latin typeface="Arial" panose="020B0604020202020204" pitchFamily="34" charset="0"/>
                <a:cs typeface="Arial" panose="020B0604020202020204" pitchFamily="34" charset="0"/>
              </a:rPr>
              <a:t>Regulatory </a:t>
            </a:r>
            <a:r>
              <a:rPr lang="en-IN" dirty="0">
                <a:latin typeface="Arial" panose="020B0604020202020204" pitchFamily="34" charset="0"/>
                <a:cs typeface="Arial" panose="020B0604020202020204" pitchFamily="34" charset="0"/>
              </a:rPr>
              <a:t>Compliance</a:t>
            </a:r>
          </a:p>
          <a:p>
            <a:pPr lvl="1"/>
            <a:r>
              <a:rPr lang="en-IN" dirty="0">
                <a:latin typeface="Arial" panose="020B0604020202020204" pitchFamily="34" charset="0"/>
                <a:cs typeface="Arial" panose="020B0604020202020204" pitchFamily="34" charset="0"/>
              </a:rPr>
              <a:t>Change Management &amp; Training</a:t>
            </a:r>
            <a:endParaRPr lang="en-IN" dirty="0">
              <a:latin typeface="Arial" panose="020B0604020202020204" pitchFamily="34" charset="0"/>
              <a:cs typeface="Arial" panose="020B0604020202020204" pitchFamily="34" charset="0"/>
            </a:endParaRPr>
          </a:p>
          <a:p>
            <a:r>
              <a:rPr lang="en-IN" b="1" dirty="0" smtClean="0">
                <a:latin typeface="Arial" panose="020B0604020202020204" pitchFamily="34" charset="0"/>
                <a:cs typeface="Arial" panose="020B0604020202020204" pitchFamily="34" charset="0"/>
              </a:rPr>
              <a:t>External </a:t>
            </a:r>
            <a:r>
              <a:rPr lang="en-IN" b="1" dirty="0" smtClean="0">
                <a:latin typeface="Arial" panose="020B0604020202020204" pitchFamily="34" charset="0"/>
                <a:cs typeface="Arial" panose="020B0604020202020204" pitchFamily="34" charset="0"/>
              </a:rPr>
              <a:t>Dependencies</a:t>
            </a:r>
          </a:p>
          <a:p>
            <a:pPr lvl="1"/>
            <a:r>
              <a:rPr lang="en-IN" dirty="0">
                <a:latin typeface="Arial" panose="020B0604020202020204" pitchFamily="34" charset="0"/>
                <a:cs typeface="Arial" panose="020B0604020202020204" pitchFamily="34" charset="0"/>
              </a:rPr>
              <a:t>Market </a:t>
            </a:r>
            <a:r>
              <a:rPr lang="en-IN" dirty="0">
                <a:latin typeface="Arial" panose="020B0604020202020204" pitchFamily="34" charset="0"/>
                <a:cs typeface="Arial" panose="020B0604020202020204" pitchFamily="34" charset="0"/>
              </a:rPr>
              <a:t>&amp; Economic </a:t>
            </a:r>
            <a:r>
              <a:rPr lang="en-IN" dirty="0">
                <a:latin typeface="Arial" panose="020B0604020202020204" pitchFamily="34" charset="0"/>
                <a:cs typeface="Arial" panose="020B0604020202020204" pitchFamily="34" charset="0"/>
              </a:rPr>
              <a:t>Conditions</a:t>
            </a:r>
          </a:p>
          <a:p>
            <a:pPr lvl="1"/>
            <a:r>
              <a:rPr lang="en-IN" dirty="0">
                <a:latin typeface="Arial" panose="020B0604020202020204" pitchFamily="34" charset="0"/>
                <a:cs typeface="Arial" panose="020B0604020202020204" pitchFamily="34" charset="0"/>
              </a:rPr>
              <a:t>Third-Party Logistics (3PL</a:t>
            </a:r>
            <a:r>
              <a:rPr lang="en-IN" dirty="0">
                <a:latin typeface="Arial" panose="020B0604020202020204" pitchFamily="34" charset="0"/>
                <a:cs typeface="Arial" panose="020B0604020202020204" pitchFamily="34" charset="0"/>
              </a:rPr>
              <a:t>)</a:t>
            </a:r>
          </a:p>
          <a:p>
            <a:pPr lvl="1"/>
            <a:r>
              <a:rPr lang="en-IN" dirty="0">
                <a:latin typeface="Arial" panose="020B0604020202020204" pitchFamily="34" charset="0"/>
                <a:cs typeface="Arial" panose="020B0604020202020204" pitchFamily="34" charset="0"/>
              </a:rPr>
              <a:t>Data Availability &amp; Accuracy</a:t>
            </a:r>
            <a:endParaRPr lang="en-IN" dirty="0">
              <a:latin typeface="Arial" panose="020B0604020202020204" pitchFamily="34" charset="0"/>
              <a:cs typeface="Arial" panose="020B0604020202020204" pitchFamily="34" charset="0"/>
            </a:endParaRPr>
          </a:p>
          <a:p>
            <a:r>
              <a:rPr lang="en-IN" b="1" dirty="0" smtClean="0">
                <a:latin typeface="Arial" panose="020B0604020202020204" pitchFamily="34" charset="0"/>
                <a:cs typeface="Arial" panose="020B0604020202020204" pitchFamily="34" charset="0"/>
              </a:rPr>
              <a:t>Financial </a:t>
            </a:r>
            <a:r>
              <a:rPr lang="en-IN" b="1" dirty="0" smtClean="0">
                <a:latin typeface="Arial" panose="020B0604020202020204" pitchFamily="34" charset="0"/>
                <a:cs typeface="Arial" panose="020B0604020202020204" pitchFamily="34" charset="0"/>
              </a:rPr>
              <a:t>Dependencies</a:t>
            </a:r>
          </a:p>
          <a:p>
            <a:pPr lvl="1"/>
            <a:r>
              <a:rPr lang="en-IN" dirty="0">
                <a:latin typeface="Arial" panose="020B0604020202020204" pitchFamily="34" charset="0"/>
                <a:cs typeface="Arial" panose="020B0604020202020204" pitchFamily="34" charset="0"/>
              </a:rPr>
              <a:t>Budget </a:t>
            </a:r>
            <a:r>
              <a:rPr lang="en-IN" dirty="0" smtClean="0">
                <a:latin typeface="Arial" panose="020B0604020202020204" pitchFamily="34" charset="0"/>
                <a:cs typeface="Arial" panose="020B0604020202020204" pitchFamily="34" charset="0"/>
              </a:rPr>
              <a:t>Allocation</a:t>
            </a:r>
          </a:p>
          <a:p>
            <a:pPr lvl="1"/>
            <a:r>
              <a:rPr lang="en-IN" dirty="0">
                <a:latin typeface="Arial" panose="020B0604020202020204" pitchFamily="34" charset="0"/>
                <a:cs typeface="Arial" panose="020B0604020202020204" pitchFamily="34" charset="0"/>
              </a:rPr>
              <a:t>Revenue Generation</a:t>
            </a:r>
            <a:endParaRPr lang="en-IN" dirty="0" smtClean="0">
              <a:latin typeface="Arial" panose="020B0604020202020204" pitchFamily="34" charset="0"/>
              <a:cs typeface="Arial" panose="020B0604020202020204" pitchFamily="34" charset="0"/>
            </a:endParaRPr>
          </a:p>
          <a:p>
            <a:r>
              <a:rPr lang="en-IN" b="1" dirty="0">
                <a:latin typeface="Arial" panose="020B0604020202020204" pitchFamily="34" charset="0"/>
                <a:cs typeface="Arial" panose="020B0604020202020204" pitchFamily="34" charset="0"/>
              </a:rPr>
              <a:t>Timeline </a:t>
            </a:r>
            <a:r>
              <a:rPr lang="en-IN" b="1" dirty="0" smtClean="0">
                <a:latin typeface="Arial" panose="020B0604020202020204" pitchFamily="34" charset="0"/>
                <a:cs typeface="Arial" panose="020B0604020202020204" pitchFamily="34" charset="0"/>
              </a:rPr>
              <a:t>Dependencies</a:t>
            </a:r>
          </a:p>
          <a:p>
            <a:pPr lvl="1"/>
            <a:r>
              <a:rPr lang="en-IN" dirty="0">
                <a:latin typeface="Arial" panose="020B0604020202020204" pitchFamily="34" charset="0"/>
                <a:cs typeface="Arial" panose="020B0604020202020204" pitchFamily="34" charset="0"/>
              </a:rPr>
              <a:t>Delivery of Software </a:t>
            </a:r>
            <a:r>
              <a:rPr lang="en-IN" dirty="0" smtClean="0">
                <a:latin typeface="Arial" panose="020B0604020202020204" pitchFamily="34" charset="0"/>
                <a:cs typeface="Arial" panose="020B0604020202020204" pitchFamily="34" charset="0"/>
              </a:rPr>
              <a:t>Components</a:t>
            </a:r>
          </a:p>
          <a:p>
            <a:pPr lvl="1"/>
            <a:r>
              <a:rPr lang="en-IN" dirty="0">
                <a:latin typeface="Arial" panose="020B0604020202020204" pitchFamily="34" charset="0"/>
                <a:cs typeface="Arial" panose="020B0604020202020204" pitchFamily="34" charset="0"/>
              </a:rPr>
              <a:t>User Training and </a:t>
            </a:r>
            <a:r>
              <a:rPr lang="en-IN" dirty="0" smtClean="0">
                <a:latin typeface="Arial" panose="020B0604020202020204" pitchFamily="34" charset="0"/>
                <a:cs typeface="Arial" panose="020B0604020202020204" pitchFamily="34" charset="0"/>
              </a:rPr>
              <a:t>On boarding</a:t>
            </a:r>
          </a:p>
          <a:p>
            <a:pPr lvl="1"/>
            <a:r>
              <a:rPr lang="en-IN" dirty="0">
                <a:latin typeface="Arial" panose="020B0604020202020204" pitchFamily="34" charset="0"/>
                <a:cs typeface="Arial" panose="020B0604020202020204" pitchFamily="34" charset="0"/>
              </a:rPr>
              <a:t>Market Launch</a:t>
            </a:r>
          </a:p>
        </p:txBody>
      </p:sp>
    </p:spTree>
    <p:extLst>
      <p:ext uri="{BB962C8B-B14F-4D97-AF65-F5344CB8AC3E}">
        <p14:creationId xmlns:p14="http://schemas.microsoft.com/office/powerpoint/2010/main" val="2983149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7965" y="489527"/>
            <a:ext cx="8574622" cy="1234594"/>
          </a:xfrm>
        </p:spPr>
        <p:txBody>
          <a:bodyPr>
            <a:noAutofit/>
          </a:bodyPr>
          <a:lstStyle/>
          <a:p>
            <a:pPr algn="l"/>
            <a:r>
              <a:rPr lang="en-US" sz="3200" dirty="0">
                <a:latin typeface="Arial" panose="020B0604020202020204" pitchFamily="34" charset="0"/>
                <a:cs typeface="Arial" panose="020B0604020202020204" pitchFamily="34" charset="0"/>
              </a:rPr>
              <a:t>To Be Completed by Appropriate Manager</a:t>
            </a:r>
            <a:endParaRPr lang="en-IN" sz="3200" dirty="0">
              <a:latin typeface="Arial" panose="020B0604020202020204" pitchFamily="34" charset="0"/>
              <a:cs typeface="Arial" panose="020B0604020202020204" pitchFamily="34" charset="0"/>
            </a:endParaRPr>
          </a:p>
        </p:txBody>
      </p:sp>
      <p:sp>
        <p:nvSpPr>
          <p:cNvPr id="4" name="Title 1"/>
          <p:cNvSpPr txBox="1">
            <a:spLocks/>
          </p:cNvSpPr>
          <p:nvPr/>
        </p:nvSpPr>
        <p:spPr>
          <a:xfrm>
            <a:off x="2277238" y="1879599"/>
            <a:ext cx="8574622" cy="1234594"/>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IN" sz="3200" dirty="0">
                <a:latin typeface="Arial" panose="020B0604020202020204" pitchFamily="34" charset="0"/>
                <a:cs typeface="Arial" panose="020B0604020202020204" pitchFamily="34" charset="0"/>
              </a:rPr>
              <a:t>Project </a:t>
            </a:r>
            <a:r>
              <a:rPr lang="en-IN" sz="3200" dirty="0" smtClean="0">
                <a:latin typeface="Arial" panose="020B0604020202020204" pitchFamily="34" charset="0"/>
                <a:cs typeface="Arial" panose="020B0604020202020204" pitchFamily="34" charset="0"/>
              </a:rPr>
              <a:t>Sponsor - </a:t>
            </a:r>
            <a:r>
              <a:rPr lang="en-IN" sz="3200" dirty="0"/>
              <a:t>Logistics Automation</a:t>
            </a:r>
            <a:endParaRPr lang="en-IN" sz="3200" dirty="0">
              <a:latin typeface="Arial" panose="020B0604020202020204" pitchFamily="34" charset="0"/>
              <a:cs typeface="Arial" panose="020B0604020202020204" pitchFamily="34" charset="0"/>
            </a:endParaRPr>
          </a:p>
        </p:txBody>
      </p:sp>
      <p:sp>
        <p:nvSpPr>
          <p:cNvPr id="6" name="Title 1"/>
          <p:cNvSpPr txBox="1">
            <a:spLocks/>
          </p:cNvSpPr>
          <p:nvPr/>
        </p:nvSpPr>
        <p:spPr>
          <a:xfrm>
            <a:off x="2207965" y="3269671"/>
            <a:ext cx="8574622" cy="1234594"/>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IN" sz="3200" dirty="0">
                <a:latin typeface="Arial" panose="020B0604020202020204" pitchFamily="34" charset="0"/>
                <a:cs typeface="Arial" panose="020B0604020202020204" pitchFamily="34" charset="0"/>
              </a:rPr>
              <a:t>Project </a:t>
            </a:r>
            <a:r>
              <a:rPr lang="en-IN" sz="3200" dirty="0" smtClean="0">
                <a:latin typeface="Arial" panose="020B0604020202020204" pitchFamily="34" charset="0"/>
                <a:cs typeface="Arial" panose="020B0604020202020204" pitchFamily="34" charset="0"/>
              </a:rPr>
              <a:t>Manager - </a:t>
            </a:r>
            <a:r>
              <a:rPr lang="en-IN" sz="3200" dirty="0"/>
              <a:t>Jane Smith</a:t>
            </a:r>
            <a:endParaRPr lang="en-IN"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5250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5400" dirty="0">
                <a:latin typeface="Arial" panose="020B0604020202020204" pitchFamily="34" charset="0"/>
                <a:cs typeface="Arial" panose="020B0604020202020204" pitchFamily="34" charset="0"/>
              </a:rPr>
              <a:t>Situation</a:t>
            </a:r>
          </a:p>
        </p:txBody>
      </p:sp>
      <p:sp>
        <p:nvSpPr>
          <p:cNvPr id="3" name="Content Placeholder 2"/>
          <p:cNvSpPr>
            <a:spLocks noGrp="1"/>
          </p:cNvSpPr>
          <p:nvPr>
            <p:ph idx="1"/>
          </p:nvPr>
        </p:nvSpPr>
        <p:spPr/>
        <p:txBody>
          <a:bodyPr>
            <a:normAutofit/>
          </a:bodyPr>
          <a:lstStyle/>
          <a:p>
            <a:pPr marL="0" indent="0">
              <a:buNone/>
            </a:pPr>
            <a:r>
              <a:rPr lang="en-US" sz="3200" dirty="0"/>
              <a:t>A retail company is struggling with frequent </a:t>
            </a:r>
            <a:r>
              <a:rPr lang="en-US" sz="3200" dirty="0" smtClean="0"/>
              <a:t>stock outs </a:t>
            </a:r>
            <a:r>
              <a:rPr lang="en-US" sz="3200" dirty="0"/>
              <a:t>and overstocking in its warehouses due to inaccurate demand forecasting. This leads to lost sales, high storage costs, and poor customer satisfaction. Additionally, unpredictable supplier delays and inefficient logistics further disrupt the supply chain.</a:t>
            </a:r>
            <a:endParaRPr lang="en-IN" sz="3200" dirty="0"/>
          </a:p>
        </p:txBody>
      </p:sp>
    </p:spTree>
    <p:extLst>
      <p:ext uri="{BB962C8B-B14F-4D97-AF65-F5344CB8AC3E}">
        <p14:creationId xmlns:p14="http://schemas.microsoft.com/office/powerpoint/2010/main" val="1014983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rial" panose="020B0604020202020204" pitchFamily="34" charset="0"/>
                <a:cs typeface="Arial" panose="020B0604020202020204" pitchFamily="34" charset="0"/>
              </a:rPr>
              <a:t>Problem</a:t>
            </a:r>
            <a:endParaRPr lang="en-IN" dirty="0">
              <a:latin typeface="Arial" panose="020B0604020202020204" pitchFamily="34" charset="0"/>
              <a:cs typeface="Arial" panose="020B0604020202020204" pitchFamily="34" charset="0"/>
            </a:endParaRPr>
          </a:p>
        </p:txBody>
      </p:sp>
      <p:sp>
        <p:nvSpPr>
          <p:cNvPr id="7" name="Content Placeholder 2"/>
          <p:cNvSpPr>
            <a:spLocks noGrp="1"/>
          </p:cNvSpPr>
          <p:nvPr>
            <p:ph idx="1"/>
          </p:nvPr>
        </p:nvSpPr>
        <p:spPr>
          <a:xfrm>
            <a:off x="1484310" y="2666999"/>
            <a:ext cx="10018713" cy="3124201"/>
          </a:xfrm>
        </p:spPr>
        <p:txBody>
          <a:bodyPr>
            <a:noAutofit/>
          </a:bodyPr>
          <a:lstStyle/>
          <a:p>
            <a:r>
              <a:rPr lang="en-US" sz="2200" b="1" dirty="0" smtClean="0"/>
              <a:t>Demand </a:t>
            </a:r>
            <a:r>
              <a:rPr lang="en-US" sz="2200" b="1" dirty="0"/>
              <a:t>Forecasting Errors</a:t>
            </a:r>
            <a:r>
              <a:rPr lang="en-US" sz="2200" dirty="0"/>
              <a:t> – Inaccurate predictions lead to </a:t>
            </a:r>
            <a:r>
              <a:rPr lang="en-US" sz="2200" dirty="0" smtClean="0"/>
              <a:t>stock outs </a:t>
            </a:r>
            <a:r>
              <a:rPr lang="en-US" sz="2200" dirty="0"/>
              <a:t>or overstocking, increasing costs and reducing customer satisfaction.</a:t>
            </a:r>
          </a:p>
          <a:p>
            <a:r>
              <a:rPr lang="en-US" sz="2200" b="1" dirty="0"/>
              <a:t>Supply Chain Disruptions</a:t>
            </a:r>
            <a:r>
              <a:rPr lang="en-US" sz="2200" dirty="0"/>
              <a:t> – Natural disasters, political instability, pandemics, or supplier failures can halt operations and delay shipments.</a:t>
            </a:r>
          </a:p>
          <a:p>
            <a:r>
              <a:rPr lang="en-US" sz="2200" b="1" dirty="0"/>
              <a:t>High Logistics Costs</a:t>
            </a:r>
            <a:r>
              <a:rPr lang="en-US" sz="2200" dirty="0"/>
              <a:t> – Rising fuel prices, inefficient route planning, and last-mile delivery challenges increase transportation expenses.</a:t>
            </a:r>
          </a:p>
          <a:p>
            <a:r>
              <a:rPr lang="en-US" sz="2200" b="1" dirty="0"/>
              <a:t>Lack of Visibility &amp; Tracking</a:t>
            </a:r>
            <a:r>
              <a:rPr lang="en-US" sz="2200" dirty="0"/>
              <a:t> – Limited real-time monitoring of inventory, shipments, and supplier performance leads to inefficiencies.</a:t>
            </a:r>
          </a:p>
          <a:p>
            <a:r>
              <a:rPr lang="en-US" sz="2200" b="1" dirty="0"/>
              <a:t>Regulatory &amp; Compliance Issues</a:t>
            </a:r>
            <a:r>
              <a:rPr lang="en-US" sz="2200" dirty="0"/>
              <a:t> – Constantly changing trade regulations, tariffs, and environmental laws make global supply chain management complex.</a:t>
            </a:r>
          </a:p>
        </p:txBody>
      </p:sp>
    </p:spTree>
    <p:extLst>
      <p:ext uri="{BB962C8B-B14F-4D97-AF65-F5344CB8AC3E}">
        <p14:creationId xmlns:p14="http://schemas.microsoft.com/office/powerpoint/2010/main" val="320100407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78345"/>
          </a:xfrm>
        </p:spPr>
        <p:txBody>
          <a:bodyPr/>
          <a:lstStyle/>
          <a:p>
            <a:r>
              <a:rPr lang="en-IN" dirty="0">
                <a:latin typeface="Arial" panose="020B0604020202020204" pitchFamily="34" charset="0"/>
                <a:cs typeface="Arial" panose="020B0604020202020204" pitchFamily="34" charset="0"/>
              </a:rPr>
              <a:t>Opportunity</a:t>
            </a:r>
          </a:p>
        </p:txBody>
      </p:sp>
      <p:sp>
        <p:nvSpPr>
          <p:cNvPr id="3" name="Content Placeholder 2"/>
          <p:cNvSpPr>
            <a:spLocks noGrp="1"/>
          </p:cNvSpPr>
          <p:nvPr>
            <p:ph idx="1"/>
          </p:nvPr>
        </p:nvSpPr>
        <p:spPr>
          <a:xfrm>
            <a:off x="1484310" y="2438399"/>
            <a:ext cx="10018713" cy="3315856"/>
          </a:xfrm>
        </p:spPr>
        <p:txBody>
          <a:bodyPr>
            <a:noAutofit/>
          </a:bodyPr>
          <a:lstStyle/>
          <a:p>
            <a:r>
              <a:rPr lang="en-US" sz="2200" b="1" dirty="0"/>
              <a:t>Cost Reduction</a:t>
            </a:r>
            <a:r>
              <a:rPr lang="en-US" sz="2200" dirty="0"/>
              <a:t> – Optimizing inventory and logistics can lower storage and transportation </a:t>
            </a:r>
            <a:r>
              <a:rPr lang="en-US" sz="2200" dirty="0" smtClean="0"/>
              <a:t>costs</a:t>
            </a:r>
          </a:p>
          <a:p>
            <a:r>
              <a:rPr lang="en-US" sz="2200" b="1" dirty="0"/>
              <a:t>Improved Efficiency</a:t>
            </a:r>
            <a:r>
              <a:rPr lang="en-US" sz="2200" dirty="0"/>
              <a:t> – Automating demand forecasting and supplier management can streamline operations</a:t>
            </a:r>
            <a:r>
              <a:rPr lang="en-US" sz="2200" dirty="0" smtClean="0"/>
              <a:t>.</a:t>
            </a:r>
          </a:p>
          <a:p>
            <a:r>
              <a:rPr lang="en-US" sz="2200" b="1" dirty="0"/>
              <a:t>Better Customer Satisfaction</a:t>
            </a:r>
            <a:r>
              <a:rPr lang="en-US" sz="2200" dirty="0"/>
              <a:t> – Reduced </a:t>
            </a:r>
            <a:r>
              <a:rPr lang="en-US" sz="2200" dirty="0" err="1"/>
              <a:t>stockouts</a:t>
            </a:r>
            <a:r>
              <a:rPr lang="en-US" sz="2200" dirty="0"/>
              <a:t> and faster deliveries improve customer experience and loyalty</a:t>
            </a:r>
            <a:r>
              <a:rPr lang="en-US" sz="2200" dirty="0" smtClean="0"/>
              <a:t>.</a:t>
            </a:r>
          </a:p>
          <a:p>
            <a:r>
              <a:rPr lang="en-US" sz="2200" b="1" dirty="0"/>
              <a:t>Enhanced Supply Chain Resilience</a:t>
            </a:r>
            <a:r>
              <a:rPr lang="en-US" sz="2200" dirty="0"/>
              <a:t> – Identifying risks and diversifying suppliers can minimize disruptions</a:t>
            </a:r>
            <a:r>
              <a:rPr lang="en-US" sz="2200" dirty="0" smtClean="0"/>
              <a:t>.</a:t>
            </a:r>
          </a:p>
          <a:p>
            <a:r>
              <a:rPr lang="en-US" sz="2200" b="1" dirty="0"/>
              <a:t>Sustainability &amp; Compliance</a:t>
            </a:r>
            <a:r>
              <a:rPr lang="en-US" sz="2200" dirty="0"/>
              <a:t> – Implementing eco-friendly practices can reduce waste and ensure regulatory compliance</a:t>
            </a:r>
            <a:r>
              <a:rPr lang="en-US" sz="2200" dirty="0" smtClean="0"/>
              <a:t>.</a:t>
            </a:r>
          </a:p>
          <a:p>
            <a:r>
              <a:rPr lang="en-US" sz="2200" b="1" dirty="0"/>
              <a:t>Competitive Advantage</a:t>
            </a:r>
            <a:r>
              <a:rPr lang="en-US" sz="2200" dirty="0"/>
              <a:t> – Companies with a well-optimized supply chain can outperform competitors in speed and cost-effectiveness.</a:t>
            </a:r>
            <a:endParaRPr lang="en-US" sz="2200" dirty="0" smtClean="0"/>
          </a:p>
        </p:txBody>
      </p:sp>
    </p:spTree>
    <p:extLst>
      <p:ext uri="{BB962C8B-B14F-4D97-AF65-F5344CB8AC3E}">
        <p14:creationId xmlns:p14="http://schemas.microsoft.com/office/powerpoint/2010/main" val="381301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Arial" panose="020B0604020202020204" pitchFamily="34" charset="0"/>
                <a:cs typeface="Arial" panose="020B0604020202020204" pitchFamily="34" charset="0"/>
              </a:rPr>
              <a:t>Purpose</a:t>
            </a:r>
            <a:r>
              <a:rPr lang="en-IN" dirty="0"/>
              <a:t> </a:t>
            </a:r>
            <a:r>
              <a:rPr lang="en-IN" dirty="0" smtClean="0"/>
              <a:t>Statement</a:t>
            </a:r>
            <a:endParaRPr lang="en-IN" dirty="0"/>
          </a:p>
        </p:txBody>
      </p:sp>
      <p:sp>
        <p:nvSpPr>
          <p:cNvPr id="3" name="Content Placeholder 2"/>
          <p:cNvSpPr>
            <a:spLocks noGrp="1"/>
          </p:cNvSpPr>
          <p:nvPr>
            <p:ph idx="1"/>
          </p:nvPr>
        </p:nvSpPr>
        <p:spPr/>
        <p:txBody>
          <a:bodyPr>
            <a:normAutofit/>
          </a:bodyPr>
          <a:lstStyle/>
          <a:p>
            <a:r>
              <a:rPr lang="en-US" sz="2000" dirty="0" smtClean="0"/>
              <a:t>The </a:t>
            </a:r>
            <a:r>
              <a:rPr lang="en-US" sz="2000" dirty="0"/>
              <a:t>purpose of this project is to enhance supply chain efficiency by implementing data-driven strategies to optimize inventory management, reduce lead times, and improve demand forecasting. This project aims to minimize disruptions, lower operational costs, and enhance customer satisfaction by integrating advanced technologies like AI, </a:t>
            </a:r>
            <a:r>
              <a:rPr lang="en-US" sz="2000" dirty="0" err="1"/>
              <a:t>IoT</a:t>
            </a:r>
            <a:r>
              <a:rPr lang="en-US" sz="2000" dirty="0"/>
              <a:t>, and real-time tracking. </a:t>
            </a:r>
            <a:endParaRPr lang="en-US" sz="2000" dirty="0" smtClean="0"/>
          </a:p>
          <a:p>
            <a:r>
              <a:rPr lang="en-US" sz="2000" dirty="0" smtClean="0"/>
              <a:t>Additionally</a:t>
            </a:r>
            <a:r>
              <a:rPr lang="en-US" sz="2000" dirty="0"/>
              <a:t>, it will focus on sustainability and regulatory compliance to ensure a resilient and future-proof supply chain </a:t>
            </a:r>
            <a:r>
              <a:rPr lang="en-US" sz="2000" dirty="0" smtClean="0"/>
              <a:t>system.</a:t>
            </a:r>
            <a:endParaRPr lang="en-IN" sz="2000" dirty="0"/>
          </a:p>
        </p:txBody>
      </p:sp>
    </p:spTree>
    <p:extLst>
      <p:ext uri="{BB962C8B-B14F-4D97-AF65-F5344CB8AC3E}">
        <p14:creationId xmlns:p14="http://schemas.microsoft.com/office/powerpoint/2010/main" val="132684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98055"/>
          </a:xfrm>
        </p:spPr>
        <p:txBody>
          <a:bodyPr>
            <a:normAutofit fontScale="90000"/>
          </a:bodyPr>
          <a:lstStyle/>
          <a:p>
            <a:r>
              <a:rPr lang="en-IN" dirty="0" smtClean="0"/>
              <a:t>Goals</a:t>
            </a:r>
            <a:endParaRPr lang="en-IN" dirty="0"/>
          </a:p>
        </p:txBody>
      </p:sp>
      <p:sp>
        <p:nvSpPr>
          <p:cNvPr id="3" name="Content Placeholder 2"/>
          <p:cNvSpPr>
            <a:spLocks noGrp="1"/>
          </p:cNvSpPr>
          <p:nvPr>
            <p:ph idx="1"/>
          </p:nvPr>
        </p:nvSpPr>
        <p:spPr>
          <a:xfrm>
            <a:off x="1484310" y="1440873"/>
            <a:ext cx="10018713" cy="5153891"/>
          </a:xfrm>
        </p:spPr>
        <p:txBody>
          <a:bodyPr>
            <a:normAutofit/>
          </a:bodyPr>
          <a:lstStyle/>
          <a:p>
            <a:r>
              <a:rPr lang="en-US" sz="2200" b="1" dirty="0"/>
              <a:t>Optimize Inventory Management</a:t>
            </a:r>
            <a:r>
              <a:rPr lang="en-US" sz="2200" dirty="0"/>
              <a:t> – Reduce overstocking and </a:t>
            </a:r>
            <a:r>
              <a:rPr lang="en-US" sz="2200" dirty="0" smtClean="0"/>
              <a:t>stock outs </a:t>
            </a:r>
            <a:r>
              <a:rPr lang="en-US" sz="2200" dirty="0"/>
              <a:t>through data-driven demand forecasting</a:t>
            </a:r>
            <a:r>
              <a:rPr lang="en-US" sz="2200" dirty="0" smtClean="0"/>
              <a:t>.</a:t>
            </a:r>
          </a:p>
          <a:p>
            <a:r>
              <a:rPr lang="en-US" sz="2200" b="1" dirty="0"/>
              <a:t>Enhance Supply Chain Visibility</a:t>
            </a:r>
            <a:r>
              <a:rPr lang="en-US" sz="2200" dirty="0"/>
              <a:t> – Implement real-time tracking and monitoring of shipments, inventory, and supplier performance</a:t>
            </a:r>
            <a:r>
              <a:rPr lang="en-US" sz="2200" dirty="0" smtClean="0"/>
              <a:t>.</a:t>
            </a:r>
          </a:p>
          <a:p>
            <a:r>
              <a:rPr lang="en-US" sz="2200" b="1" dirty="0"/>
              <a:t>Improve Logistics Efficiency</a:t>
            </a:r>
            <a:r>
              <a:rPr lang="en-US" sz="2200" dirty="0"/>
              <a:t> – Minimize transportation costs and delivery delays through better route planning and automation</a:t>
            </a:r>
            <a:r>
              <a:rPr lang="en-US" sz="2200" dirty="0" smtClean="0"/>
              <a:t>.</a:t>
            </a:r>
          </a:p>
          <a:p>
            <a:r>
              <a:rPr lang="en-US" sz="2200" b="1" dirty="0"/>
              <a:t>Increase Customer Satisfaction</a:t>
            </a:r>
            <a:r>
              <a:rPr lang="en-US" sz="2200" dirty="0"/>
              <a:t> – Ensure product availability, faster deliveries, and better service levels</a:t>
            </a:r>
            <a:r>
              <a:rPr lang="en-US" sz="2200" dirty="0" smtClean="0"/>
              <a:t>.</a:t>
            </a:r>
          </a:p>
          <a:p>
            <a:r>
              <a:rPr lang="en-US" sz="2200" b="1" dirty="0"/>
              <a:t>Reduce Operational Costs</a:t>
            </a:r>
            <a:r>
              <a:rPr lang="en-US" sz="2200" dirty="0"/>
              <a:t> – Streamline processes to lower warehousing, procurement, and transportation expenses</a:t>
            </a:r>
            <a:r>
              <a:rPr lang="en-US" sz="2200" dirty="0" smtClean="0"/>
              <a:t>.</a:t>
            </a:r>
          </a:p>
          <a:p>
            <a:r>
              <a:rPr lang="en-US" sz="2200" b="1" dirty="0"/>
              <a:t>Leverage Technology &amp; Automation</a:t>
            </a:r>
            <a:r>
              <a:rPr lang="en-US" sz="2200" dirty="0"/>
              <a:t> – Utilize AI, </a:t>
            </a:r>
            <a:r>
              <a:rPr lang="en-US" sz="2200" dirty="0" err="1"/>
              <a:t>IoT</a:t>
            </a:r>
            <a:r>
              <a:rPr lang="en-US" sz="2200" dirty="0"/>
              <a:t>, and </a:t>
            </a:r>
            <a:r>
              <a:rPr lang="en-US" sz="2200" dirty="0" err="1"/>
              <a:t>blockchain</a:t>
            </a:r>
            <a:r>
              <a:rPr lang="en-US" sz="2200" dirty="0"/>
              <a:t> for smarter decision-making and improved efficiency.</a:t>
            </a:r>
            <a:endParaRPr lang="en-US" sz="2200" dirty="0" smtClean="0"/>
          </a:p>
          <a:p>
            <a:endParaRPr lang="en-US" dirty="0" smtClean="0"/>
          </a:p>
        </p:txBody>
      </p:sp>
    </p:spTree>
    <p:extLst>
      <p:ext uri="{BB962C8B-B14F-4D97-AF65-F5344CB8AC3E}">
        <p14:creationId xmlns:p14="http://schemas.microsoft.com/office/powerpoint/2010/main" val="800659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Arial" panose="020B0604020202020204" pitchFamily="34" charset="0"/>
                <a:cs typeface="Arial" panose="020B0604020202020204" pitchFamily="34" charset="0"/>
              </a:rPr>
              <a:t>Project</a:t>
            </a:r>
            <a:r>
              <a:rPr lang="en-IN" dirty="0"/>
              <a:t> Objectives</a:t>
            </a:r>
          </a:p>
        </p:txBody>
      </p:sp>
      <p:sp>
        <p:nvSpPr>
          <p:cNvPr id="3" name="Content Placeholder 2"/>
          <p:cNvSpPr>
            <a:spLocks noGrp="1"/>
          </p:cNvSpPr>
          <p:nvPr>
            <p:ph idx="1"/>
          </p:nvPr>
        </p:nvSpPr>
        <p:spPr>
          <a:xfrm>
            <a:off x="1484310" y="2189019"/>
            <a:ext cx="10018713" cy="3602182"/>
          </a:xfrm>
        </p:spPr>
        <p:txBody>
          <a:bodyPr>
            <a:normAutofit/>
          </a:bodyPr>
          <a:lstStyle/>
          <a:p>
            <a:r>
              <a:rPr lang="en-IN" sz="2200" dirty="0"/>
              <a:t>Improve Demand Forecasting </a:t>
            </a:r>
            <a:r>
              <a:rPr lang="en-IN" sz="2200" dirty="0" smtClean="0"/>
              <a:t>Accuracy</a:t>
            </a:r>
          </a:p>
          <a:p>
            <a:r>
              <a:rPr lang="en-IN" sz="2200" dirty="0"/>
              <a:t>Enhance Inventory Optimization </a:t>
            </a:r>
            <a:endParaRPr lang="en-IN" sz="2200" dirty="0"/>
          </a:p>
          <a:p>
            <a:r>
              <a:rPr lang="en-IN" sz="2200" dirty="0"/>
              <a:t>Increase Supply Chain </a:t>
            </a:r>
            <a:r>
              <a:rPr lang="en-IN" sz="2200" dirty="0" smtClean="0"/>
              <a:t>Transparency</a:t>
            </a:r>
          </a:p>
          <a:p>
            <a:r>
              <a:rPr lang="en-IN" sz="2200" dirty="0"/>
              <a:t>Lower Transportation </a:t>
            </a:r>
            <a:r>
              <a:rPr lang="en-IN" sz="2200" dirty="0" smtClean="0"/>
              <a:t>Costs</a:t>
            </a:r>
          </a:p>
          <a:p>
            <a:r>
              <a:rPr lang="en-IN" sz="2200" dirty="0"/>
              <a:t>Strengthen Supplier </a:t>
            </a:r>
            <a:r>
              <a:rPr lang="en-IN" sz="2200" dirty="0" smtClean="0"/>
              <a:t>Collaboration</a:t>
            </a:r>
          </a:p>
          <a:p>
            <a:r>
              <a:rPr lang="en-IN" sz="2200" dirty="0"/>
              <a:t>Increase Customer </a:t>
            </a:r>
            <a:r>
              <a:rPr lang="en-IN" sz="2200" dirty="0" smtClean="0"/>
              <a:t>Satisfaction</a:t>
            </a:r>
          </a:p>
          <a:p>
            <a:r>
              <a:rPr lang="en-IN" sz="2200" dirty="0"/>
              <a:t>Ensure Regulatory </a:t>
            </a:r>
            <a:r>
              <a:rPr lang="en-IN" sz="2200" dirty="0" smtClean="0"/>
              <a:t>Compliance</a:t>
            </a:r>
          </a:p>
          <a:p>
            <a:endParaRPr lang="en-IN" sz="2000" dirty="0" smtClean="0"/>
          </a:p>
        </p:txBody>
      </p:sp>
    </p:spTree>
    <p:extLst>
      <p:ext uri="{BB962C8B-B14F-4D97-AF65-F5344CB8AC3E}">
        <p14:creationId xmlns:p14="http://schemas.microsoft.com/office/powerpoint/2010/main" val="550573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65909"/>
          </a:xfrm>
        </p:spPr>
        <p:txBody>
          <a:bodyPr/>
          <a:lstStyle/>
          <a:p>
            <a:r>
              <a:rPr lang="en-IN" dirty="0"/>
              <a:t>Success Criteria</a:t>
            </a:r>
          </a:p>
        </p:txBody>
      </p:sp>
      <p:sp>
        <p:nvSpPr>
          <p:cNvPr id="3" name="Content Placeholder 2"/>
          <p:cNvSpPr>
            <a:spLocks noGrp="1"/>
          </p:cNvSpPr>
          <p:nvPr>
            <p:ph idx="1"/>
          </p:nvPr>
        </p:nvSpPr>
        <p:spPr>
          <a:xfrm>
            <a:off x="1484310" y="1828799"/>
            <a:ext cx="10018713" cy="4137891"/>
          </a:xfrm>
        </p:spPr>
        <p:txBody>
          <a:bodyPr>
            <a:noAutofit/>
          </a:bodyPr>
          <a:lstStyle/>
          <a:p>
            <a:r>
              <a:rPr lang="en-IN" dirty="0"/>
              <a:t>Improved Forecast </a:t>
            </a:r>
            <a:r>
              <a:rPr lang="en-IN" dirty="0" smtClean="0"/>
              <a:t>Accuracy</a:t>
            </a:r>
          </a:p>
          <a:p>
            <a:r>
              <a:rPr lang="en-IN" dirty="0"/>
              <a:t>Inventory </a:t>
            </a:r>
            <a:r>
              <a:rPr lang="en-IN" dirty="0" smtClean="0"/>
              <a:t>Optimization</a:t>
            </a:r>
          </a:p>
          <a:p>
            <a:r>
              <a:rPr lang="en-IN" dirty="0"/>
              <a:t>Enhanced Supply Chain </a:t>
            </a:r>
            <a:r>
              <a:rPr lang="en-IN" dirty="0" smtClean="0"/>
              <a:t>Visibility</a:t>
            </a:r>
          </a:p>
          <a:p>
            <a:r>
              <a:rPr lang="en-IN" dirty="0"/>
              <a:t>Lower Transportation </a:t>
            </a:r>
            <a:r>
              <a:rPr lang="en-IN" dirty="0" smtClean="0"/>
              <a:t>Costs</a:t>
            </a:r>
          </a:p>
          <a:p>
            <a:r>
              <a:rPr lang="en-IN" dirty="0"/>
              <a:t>Increased Customer </a:t>
            </a:r>
            <a:r>
              <a:rPr lang="en-IN" dirty="0" smtClean="0"/>
              <a:t>Satisfaction</a:t>
            </a:r>
          </a:p>
          <a:p>
            <a:r>
              <a:rPr lang="en-IN" dirty="0"/>
              <a:t>Cost </a:t>
            </a:r>
            <a:r>
              <a:rPr lang="en-IN" dirty="0" smtClean="0"/>
              <a:t>Reduction</a:t>
            </a:r>
          </a:p>
          <a:p>
            <a:r>
              <a:rPr lang="en-IN" dirty="0"/>
              <a:t>Regulatory </a:t>
            </a:r>
            <a:r>
              <a:rPr lang="en-IN" dirty="0" smtClean="0"/>
              <a:t>Compliance</a:t>
            </a:r>
          </a:p>
          <a:p>
            <a:r>
              <a:rPr lang="en-IN" dirty="0"/>
              <a:t>Sustainability Impact </a:t>
            </a:r>
            <a:endParaRPr lang="en-IN" dirty="0"/>
          </a:p>
          <a:p>
            <a:endParaRPr lang="en-IN" dirty="0"/>
          </a:p>
        </p:txBody>
      </p:sp>
    </p:spTree>
    <p:extLst>
      <p:ext uri="{BB962C8B-B14F-4D97-AF65-F5344CB8AC3E}">
        <p14:creationId xmlns:p14="http://schemas.microsoft.com/office/powerpoint/2010/main" val="4125753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22927"/>
          </a:xfrm>
        </p:spPr>
        <p:txBody>
          <a:bodyPr/>
          <a:lstStyle/>
          <a:p>
            <a:r>
              <a:rPr lang="en-IN" dirty="0">
                <a:latin typeface="Arial" panose="020B0604020202020204" pitchFamily="34" charset="0"/>
                <a:cs typeface="Arial" panose="020B0604020202020204" pitchFamily="34" charset="0"/>
              </a:rPr>
              <a:t>Methods/Approach</a:t>
            </a:r>
          </a:p>
        </p:txBody>
      </p:sp>
      <p:sp>
        <p:nvSpPr>
          <p:cNvPr id="3" name="Content Placeholder 2"/>
          <p:cNvSpPr>
            <a:spLocks noGrp="1"/>
          </p:cNvSpPr>
          <p:nvPr>
            <p:ph idx="1"/>
          </p:nvPr>
        </p:nvSpPr>
        <p:spPr>
          <a:xfrm>
            <a:off x="1484310" y="1597891"/>
            <a:ext cx="10018713" cy="4193309"/>
          </a:xfrm>
        </p:spPr>
        <p:txBody>
          <a:bodyPr>
            <a:normAutofit/>
          </a:bodyPr>
          <a:lstStyle/>
          <a:p>
            <a:r>
              <a:rPr lang="en-US" sz="2000" dirty="0" smtClean="0"/>
              <a:t>Agile </a:t>
            </a:r>
            <a:r>
              <a:rPr lang="en-US" sz="2000" dirty="0"/>
              <a:t>Framework: Scrum </a:t>
            </a:r>
            <a:r>
              <a:rPr lang="en-US" sz="2000" dirty="0" smtClean="0"/>
              <a:t>Approach</a:t>
            </a:r>
          </a:p>
          <a:p>
            <a:r>
              <a:rPr lang="en-IN" sz="2000" dirty="0" smtClean="0"/>
              <a:t>Key </a:t>
            </a:r>
            <a:r>
              <a:rPr lang="en-IN" sz="2000" dirty="0"/>
              <a:t>Phases &amp; </a:t>
            </a:r>
            <a:r>
              <a:rPr lang="en-IN" sz="2000" dirty="0" smtClean="0"/>
              <a:t>Methods</a:t>
            </a:r>
          </a:p>
          <a:p>
            <a:pPr lvl="1"/>
            <a:r>
              <a:rPr lang="en-US" dirty="0"/>
              <a:t>Phase 1: Requirement Gathering &amp; </a:t>
            </a:r>
            <a:r>
              <a:rPr lang="en-US" dirty="0"/>
              <a:t>Planning</a:t>
            </a:r>
          </a:p>
          <a:p>
            <a:pPr lvl="1"/>
            <a:r>
              <a:rPr lang="en-IN" dirty="0"/>
              <a:t>Phase 2: System &amp; Process </a:t>
            </a:r>
            <a:r>
              <a:rPr lang="en-IN" dirty="0"/>
              <a:t>Analysis</a:t>
            </a:r>
          </a:p>
          <a:p>
            <a:pPr lvl="1"/>
            <a:r>
              <a:rPr lang="en-IN" dirty="0"/>
              <a:t>Phase 3: Implementation &amp; Iterative </a:t>
            </a:r>
            <a:r>
              <a:rPr lang="en-IN" dirty="0"/>
              <a:t>Development</a:t>
            </a:r>
          </a:p>
          <a:p>
            <a:pPr lvl="1"/>
            <a:r>
              <a:rPr lang="en-US" dirty="0"/>
              <a:t>Phase 4: Testing &amp; Continuous </a:t>
            </a:r>
            <a:r>
              <a:rPr lang="en-US" dirty="0"/>
              <a:t>Integration</a:t>
            </a:r>
          </a:p>
          <a:p>
            <a:pPr lvl="1"/>
            <a:r>
              <a:rPr lang="en-IN" dirty="0"/>
              <a:t>Phase 5: Deployment &amp; </a:t>
            </a:r>
            <a:r>
              <a:rPr lang="en-IN" dirty="0"/>
              <a:t>Monitoring</a:t>
            </a:r>
          </a:p>
          <a:p>
            <a:pPr lvl="1"/>
            <a:r>
              <a:rPr lang="en-IN" dirty="0"/>
              <a:t>Phase 6: Continuous Improvement &amp; Scaling</a:t>
            </a:r>
            <a:endParaRPr lang="en-IN" dirty="0"/>
          </a:p>
        </p:txBody>
      </p:sp>
    </p:spTree>
    <p:extLst>
      <p:ext uri="{BB962C8B-B14F-4D97-AF65-F5344CB8AC3E}">
        <p14:creationId xmlns:p14="http://schemas.microsoft.com/office/powerpoint/2010/main" val="34942313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Override1.xml><?xml version="1.0" encoding="utf-8"?>
<a:themeOverride xmlns:a="http://schemas.openxmlformats.org/drawingml/2006/main">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themeOverride>
</file>

<file path=docProps/app.xml><?xml version="1.0" encoding="utf-8"?>
<Properties xmlns="http://schemas.openxmlformats.org/officeDocument/2006/extended-properties" xmlns:vt="http://schemas.openxmlformats.org/officeDocument/2006/docPropsVTypes">
  <Template/>
  <TotalTime>1884</TotalTime>
  <Words>986</Words>
  <Application>Microsoft Office PowerPoint</Application>
  <PresentationFormat>Widescreen</PresentationFormat>
  <Paragraphs>141</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Corbel</vt:lpstr>
      <vt:lpstr>Parallax</vt:lpstr>
      <vt:lpstr>Project Title – Logistics Automation</vt:lpstr>
      <vt:lpstr>Situation</vt:lpstr>
      <vt:lpstr>Problem</vt:lpstr>
      <vt:lpstr>Opportunity</vt:lpstr>
      <vt:lpstr>Purpose Statement</vt:lpstr>
      <vt:lpstr>Goals</vt:lpstr>
      <vt:lpstr>Project Objectives</vt:lpstr>
      <vt:lpstr>Success Criteria</vt:lpstr>
      <vt:lpstr>Methods/Approach</vt:lpstr>
      <vt:lpstr>Resources - People</vt:lpstr>
      <vt:lpstr>Resources - Time</vt:lpstr>
      <vt:lpstr>Resources - Budget</vt:lpstr>
      <vt:lpstr>Resources - Other</vt:lpstr>
      <vt:lpstr>Risks</vt:lpstr>
      <vt:lpstr>Dependencies</vt:lpstr>
      <vt:lpstr>To Be Completed by Appropriate Manager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Urban Crops</dc:title>
  <dc:creator>Microsoft account</dc:creator>
  <cp:lastModifiedBy>Microsoft account</cp:lastModifiedBy>
  <cp:revision>18</cp:revision>
  <dcterms:created xsi:type="dcterms:W3CDTF">2025-02-18T10:05:39Z</dcterms:created>
  <dcterms:modified xsi:type="dcterms:W3CDTF">2025-03-06T12:39:13Z</dcterms:modified>
</cp:coreProperties>
</file>