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67" r:id="rId14"/>
    <p:sldId id="268" r:id="rId15"/>
    <p:sldId id="273" r:id="rId16"/>
    <p:sldId id="272" r:id="rId17"/>
    <p:sldId id="270" r:id="rId18"/>
    <p:sldId id="271" r:id="rId19"/>
    <p:sldId id="277" r:id="rId20"/>
    <p:sldId id="274" r:id="rId21"/>
    <p:sldId id="275" r:id="rId22"/>
    <p:sldId id="276" r:id="rId23"/>
    <p:sldId id="278" r:id="rId24"/>
    <p:sldId id="279" r:id="rId25"/>
    <p:sldId id="280" r:id="rId26"/>
    <p:sldId id="283" r:id="rId27"/>
    <p:sldId id="281" r:id="rId28"/>
    <p:sldId id="282"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C5C3-ED90-4F81-A2DB-0BDCE13AF0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1D4A67-ABE3-4669-85AC-4B658A3E2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08829-58E9-468C-8E3D-EF0F9DF6841C}"/>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5" name="Footer Placeholder 4">
            <a:extLst>
              <a:ext uri="{FF2B5EF4-FFF2-40B4-BE49-F238E27FC236}">
                <a16:creationId xmlns:a16="http://schemas.microsoft.com/office/drawing/2014/main" id="{8ED99067-7D29-4F7A-8CC4-02E8D8C76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F3DF4-89AE-4308-854F-654B2F018CD6}"/>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230713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5BD9-F28E-4080-B0E9-E92B4BCE0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848833-BBA7-48C7-970C-DECDCBD20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97F1B-0742-401B-896D-7814720BCB6C}"/>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5" name="Footer Placeholder 4">
            <a:extLst>
              <a:ext uri="{FF2B5EF4-FFF2-40B4-BE49-F238E27FC236}">
                <a16:creationId xmlns:a16="http://schemas.microsoft.com/office/drawing/2014/main" id="{C5BD8D00-C95D-4F9C-8D82-50B5F3DF9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E0B1A-2AC2-4FD0-9ED1-0AD6635599CF}"/>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202179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79BB5-0998-4447-874C-6C4A4FCDC0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3BF37A-7BE4-48C5-94A5-1E1CEA5D3D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62A70-E4F6-4B83-B5DC-0242C9B4B7CD}"/>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5" name="Footer Placeholder 4">
            <a:extLst>
              <a:ext uri="{FF2B5EF4-FFF2-40B4-BE49-F238E27FC236}">
                <a16:creationId xmlns:a16="http://schemas.microsoft.com/office/drawing/2014/main" id="{C04F61A2-7EF6-4231-BB5F-5B42C60D8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86383-6DB9-41CF-A4FB-2719546DF61F}"/>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199918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1876-98B8-4FF1-8DED-06E30A96D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83C5F-8FAA-4DC6-A9BD-2E85217E59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7190-29C5-4174-A2B6-415367922A5B}"/>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5" name="Footer Placeholder 4">
            <a:extLst>
              <a:ext uri="{FF2B5EF4-FFF2-40B4-BE49-F238E27FC236}">
                <a16:creationId xmlns:a16="http://schemas.microsoft.com/office/drawing/2014/main" id="{B6766152-F843-4BD6-ACB1-CE589AC89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34C8C-F933-4FE7-96A9-62A9B87A192B}"/>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163823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6111-6CE9-4FFF-9201-BAA9E3008F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19DDF9-3911-480D-8570-6659D91FD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B5EC3-88C1-4C95-90D7-734B01A6D93D}"/>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5" name="Footer Placeholder 4">
            <a:extLst>
              <a:ext uri="{FF2B5EF4-FFF2-40B4-BE49-F238E27FC236}">
                <a16:creationId xmlns:a16="http://schemas.microsoft.com/office/drawing/2014/main" id="{0E2FDEC9-8F2D-44B6-A91B-CF72B8D22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315CD-D99B-4A8C-8CCC-2F7DDAD599E4}"/>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289746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C789-2AE5-48EE-8FCD-713AB424F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CBBFFF-54D5-4166-BE74-FCC3316DE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D5B42-5669-43F3-817B-3867903255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FE71A-0CCA-4258-B0C7-1796A8F4B80B}"/>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6" name="Footer Placeholder 5">
            <a:extLst>
              <a:ext uri="{FF2B5EF4-FFF2-40B4-BE49-F238E27FC236}">
                <a16:creationId xmlns:a16="http://schemas.microsoft.com/office/drawing/2014/main" id="{9AFB3014-493B-46E2-8C90-D40B5C44B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72452-0F62-4D90-AB3C-FCBD7D45CCA5}"/>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102355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8616-0BC1-4729-8A68-865301478F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88E0CE-C1CC-4AB1-9C53-1AE28A1BC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3DF8C6-C64E-4231-A13F-D776346ED4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57EEF-F150-4C97-B255-DD0DEA4E5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68BE9-C7C9-40B3-87B6-78BDA608E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C732F-1ED5-499D-8C37-8651A917F6EA}"/>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8" name="Footer Placeholder 7">
            <a:extLst>
              <a:ext uri="{FF2B5EF4-FFF2-40B4-BE49-F238E27FC236}">
                <a16:creationId xmlns:a16="http://schemas.microsoft.com/office/drawing/2014/main" id="{00398E04-A2DD-4A02-B34A-0301893800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DEE6F5-229F-49F7-A709-5825BAD2081B}"/>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13398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9704-13B3-49FC-A5BD-C6B217FB7E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112355-8FA3-439F-A25E-CAAEA142FB4D}"/>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4" name="Footer Placeholder 3">
            <a:extLst>
              <a:ext uri="{FF2B5EF4-FFF2-40B4-BE49-F238E27FC236}">
                <a16:creationId xmlns:a16="http://schemas.microsoft.com/office/drawing/2014/main" id="{436A8DF7-A1BB-478E-87E9-5DB9FC989D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5CAC5-6F12-4D5E-9596-35EF30C8BA08}"/>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372158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B4D76-B12F-41AE-8333-C06821957C94}"/>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3" name="Footer Placeholder 2">
            <a:extLst>
              <a:ext uri="{FF2B5EF4-FFF2-40B4-BE49-F238E27FC236}">
                <a16:creationId xmlns:a16="http://schemas.microsoft.com/office/drawing/2014/main" id="{7F27150D-BDFD-4E8A-A0C8-3764D0A227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01821-AF4E-4929-9D50-FD5508794630}"/>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319579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3A37-90AF-46D2-9DE6-FC2B6885A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024D09-EAE2-482D-B2BA-4A1E9B799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F7DA92-6B40-4AB2-AC72-E338570BA5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5ECE5-8334-49F8-95EB-91FB1E2A6FA6}"/>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6" name="Footer Placeholder 5">
            <a:extLst>
              <a:ext uri="{FF2B5EF4-FFF2-40B4-BE49-F238E27FC236}">
                <a16:creationId xmlns:a16="http://schemas.microsoft.com/office/drawing/2014/main" id="{D93406BB-AC44-4CFD-B376-43DD92420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9218B-2604-440D-A325-CCCB7EB7314B}"/>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1982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902A-6EE7-4B73-99B3-601F1724DB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FB7703-77FD-4A75-B126-01159A0E1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C20EC-5780-4982-9EAB-C5170CDB4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F36AD-67D3-40A5-A4B5-67E801097867}"/>
              </a:ext>
            </a:extLst>
          </p:cNvPr>
          <p:cNvSpPr>
            <a:spLocks noGrp="1"/>
          </p:cNvSpPr>
          <p:nvPr>
            <p:ph type="dt" sz="half" idx="10"/>
          </p:nvPr>
        </p:nvSpPr>
        <p:spPr/>
        <p:txBody>
          <a:bodyPr/>
          <a:lstStyle/>
          <a:p>
            <a:fld id="{DAA53EC2-8C12-4BD0-8662-53FE36DB0DEF}" type="datetimeFigureOut">
              <a:rPr lang="en-US" smtClean="0"/>
              <a:t>9/30/2019</a:t>
            </a:fld>
            <a:endParaRPr lang="en-US"/>
          </a:p>
        </p:txBody>
      </p:sp>
      <p:sp>
        <p:nvSpPr>
          <p:cNvPr id="6" name="Footer Placeholder 5">
            <a:extLst>
              <a:ext uri="{FF2B5EF4-FFF2-40B4-BE49-F238E27FC236}">
                <a16:creationId xmlns:a16="http://schemas.microsoft.com/office/drawing/2014/main" id="{17D4EEF0-3D34-4DED-B0FC-5780A3CEF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3E2FF-CFF6-41AA-8E4A-47370A786A15}"/>
              </a:ext>
            </a:extLst>
          </p:cNvPr>
          <p:cNvSpPr>
            <a:spLocks noGrp="1"/>
          </p:cNvSpPr>
          <p:nvPr>
            <p:ph type="sldNum" sz="quarter" idx="12"/>
          </p:nvPr>
        </p:nvSpPr>
        <p:spPr/>
        <p:txBody>
          <a:bodyPr/>
          <a:lstStyle/>
          <a:p>
            <a:fld id="{C30D6121-E089-45FB-845E-17C14F2369BF}" type="slidenum">
              <a:rPr lang="en-US" smtClean="0"/>
              <a:t>‹#›</a:t>
            </a:fld>
            <a:endParaRPr lang="en-US"/>
          </a:p>
        </p:txBody>
      </p:sp>
    </p:spTree>
    <p:extLst>
      <p:ext uri="{BB962C8B-B14F-4D97-AF65-F5344CB8AC3E}">
        <p14:creationId xmlns:p14="http://schemas.microsoft.com/office/powerpoint/2010/main" val="148730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A0D473-16DE-4BE8-8A7D-D0FF8339B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63BD5-DC5D-4B79-B22F-B2E4074D9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9F0C3-6A9A-4090-BA6A-02BC33D4F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53EC2-8C12-4BD0-8662-53FE36DB0DEF}" type="datetimeFigureOut">
              <a:rPr lang="en-US" smtClean="0"/>
              <a:t>9/30/2019</a:t>
            </a:fld>
            <a:endParaRPr lang="en-US"/>
          </a:p>
        </p:txBody>
      </p:sp>
      <p:sp>
        <p:nvSpPr>
          <p:cNvPr id="5" name="Footer Placeholder 4">
            <a:extLst>
              <a:ext uri="{FF2B5EF4-FFF2-40B4-BE49-F238E27FC236}">
                <a16:creationId xmlns:a16="http://schemas.microsoft.com/office/drawing/2014/main" id="{68D2ED83-6DF0-437C-9654-D4852418A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B7A9DE-3170-4EC7-B08D-9C8728E22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D6121-E089-45FB-845E-17C14F2369BF}" type="slidenum">
              <a:rPr lang="en-US" smtClean="0"/>
              <a:t>‹#›</a:t>
            </a:fld>
            <a:endParaRPr lang="en-US"/>
          </a:p>
        </p:txBody>
      </p:sp>
    </p:spTree>
    <p:extLst>
      <p:ext uri="{BB962C8B-B14F-4D97-AF65-F5344CB8AC3E}">
        <p14:creationId xmlns:p14="http://schemas.microsoft.com/office/powerpoint/2010/main" val="3183732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3CA041-E3F1-438F-A204-8554446C6E89}"/>
              </a:ext>
            </a:extLst>
          </p:cNvPr>
          <p:cNvSpPr/>
          <p:nvPr/>
        </p:nvSpPr>
        <p:spPr>
          <a:xfrm>
            <a:off x="2345635" y="1982450"/>
            <a:ext cx="7036904" cy="1446550"/>
          </a:xfrm>
          <a:prstGeom prst="rect">
            <a:avLst/>
          </a:prstGeom>
        </p:spPr>
        <p:txBody>
          <a:bodyPr wrap="square">
            <a:spAutoFit/>
          </a:bodyPr>
          <a:lstStyle/>
          <a:p>
            <a:pPr algn="ctr"/>
            <a:r>
              <a:rPr lang="en-US" sz="4400" dirty="0"/>
              <a:t>WAREHOUSE MANAGEMENT SYSTEM</a:t>
            </a:r>
          </a:p>
        </p:txBody>
      </p:sp>
      <p:sp>
        <p:nvSpPr>
          <p:cNvPr id="6" name="Rectangle 5">
            <a:extLst>
              <a:ext uri="{FF2B5EF4-FFF2-40B4-BE49-F238E27FC236}">
                <a16:creationId xmlns:a16="http://schemas.microsoft.com/office/drawing/2014/main" id="{CA0B84E2-B6EC-47D6-96E7-E76EC3200A7B}"/>
              </a:ext>
            </a:extLst>
          </p:cNvPr>
          <p:cNvSpPr/>
          <p:nvPr/>
        </p:nvSpPr>
        <p:spPr>
          <a:xfrm>
            <a:off x="291548" y="5849035"/>
            <a:ext cx="6096000" cy="923330"/>
          </a:xfrm>
          <a:prstGeom prst="rect">
            <a:avLst/>
          </a:prstGeom>
        </p:spPr>
        <p:txBody>
          <a:bodyPr>
            <a:spAutoFit/>
          </a:bodyPr>
          <a:lstStyle/>
          <a:p>
            <a:r>
              <a:rPr lang="en-US" dirty="0"/>
              <a:t>5FTC1214</a:t>
            </a:r>
          </a:p>
          <a:p>
            <a:r>
              <a:rPr lang="en-US" dirty="0"/>
              <a:t>PROJECT MANAGEMENT AND PRODUCT DEVELOPMENT GROUP EEE </a:t>
            </a:r>
          </a:p>
        </p:txBody>
      </p:sp>
    </p:spTree>
    <p:extLst>
      <p:ext uri="{BB962C8B-B14F-4D97-AF65-F5344CB8AC3E}">
        <p14:creationId xmlns:p14="http://schemas.microsoft.com/office/powerpoint/2010/main" val="117337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9D0F-DA46-4223-AAB3-D95F0ACD4A88}"/>
              </a:ext>
            </a:extLst>
          </p:cNvPr>
          <p:cNvSpPr>
            <a:spLocks noGrp="1"/>
          </p:cNvSpPr>
          <p:nvPr>
            <p:ph type="title"/>
          </p:nvPr>
        </p:nvSpPr>
        <p:spPr>
          <a:xfrm>
            <a:off x="0" y="0"/>
            <a:ext cx="10515600" cy="615536"/>
          </a:xfrm>
        </p:spPr>
        <p:txBody>
          <a:bodyPr>
            <a:normAutofit/>
          </a:bodyPr>
          <a:lstStyle/>
          <a:p>
            <a:r>
              <a:rPr lang="en-US" sz="3200" dirty="0">
                <a:latin typeface="Abadi" panose="020B0604020202020204" pitchFamily="34" charset="0"/>
              </a:rPr>
              <a:t>QUALITY STANDARDS TO BE ADHERED</a:t>
            </a:r>
          </a:p>
        </p:txBody>
      </p:sp>
      <p:sp>
        <p:nvSpPr>
          <p:cNvPr id="3" name="Content Placeholder 2">
            <a:extLst>
              <a:ext uri="{FF2B5EF4-FFF2-40B4-BE49-F238E27FC236}">
                <a16:creationId xmlns:a16="http://schemas.microsoft.com/office/drawing/2014/main" id="{60CD3634-82FF-4529-8BC2-542FFE97E9A5}"/>
              </a:ext>
            </a:extLst>
          </p:cNvPr>
          <p:cNvSpPr>
            <a:spLocks noGrp="1"/>
          </p:cNvSpPr>
          <p:nvPr>
            <p:ph idx="1"/>
          </p:nvPr>
        </p:nvSpPr>
        <p:spPr>
          <a:xfrm>
            <a:off x="397565" y="768626"/>
            <a:ext cx="11794435" cy="6089374"/>
          </a:xfrm>
        </p:spPr>
        <p:txBody>
          <a:bodyPr>
            <a:normAutofit/>
          </a:bodyPr>
          <a:lstStyle/>
          <a:p>
            <a:r>
              <a:rPr lang="en-US" dirty="0"/>
              <a:t>ISO 9000:2015 – Sets out criteria for Quality Management System (QMS) based on a number of quality management principles including a strong customer focus, motivation and implication of top management and other factors. (Fundamentals and Vocabulary) </a:t>
            </a:r>
          </a:p>
          <a:p>
            <a:pPr marL="0" indent="0">
              <a:buNone/>
            </a:pPr>
            <a:endParaRPr lang="en-US" dirty="0"/>
          </a:p>
          <a:p>
            <a:pPr marL="0" indent="0">
              <a:buNone/>
            </a:pPr>
            <a:r>
              <a:rPr lang="en-US" dirty="0"/>
              <a:t>• ISO 9004:2018 – Provided guidelines for enhancing an organization’s ability to achieve sustained success. </a:t>
            </a:r>
          </a:p>
          <a:p>
            <a:pPr marL="0" indent="0">
              <a:buNone/>
            </a:pPr>
            <a:endParaRPr lang="en-US" dirty="0"/>
          </a:p>
          <a:p>
            <a:pPr marL="0" indent="0">
              <a:buNone/>
            </a:pPr>
            <a:r>
              <a:rPr lang="en-US" dirty="0"/>
              <a:t>• ISO 9001 – ISO 9001 is defined as the international standard that specifies requirements for a quality management system (QMS). Organizations use the standard to demonstrate the ability to consistently provide products and services that meet customer and regulatory requirements</a:t>
            </a:r>
          </a:p>
          <a:p>
            <a:pPr marL="0" indent="0">
              <a:buNone/>
            </a:pPr>
            <a:r>
              <a:rPr lang="en-US" dirty="0"/>
              <a:t> </a:t>
            </a:r>
          </a:p>
        </p:txBody>
      </p:sp>
    </p:spTree>
    <p:extLst>
      <p:ext uri="{BB962C8B-B14F-4D97-AF65-F5344CB8AC3E}">
        <p14:creationId xmlns:p14="http://schemas.microsoft.com/office/powerpoint/2010/main" val="123833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70A7-3B03-46C9-9F29-F5ACB22A1339}"/>
              </a:ext>
            </a:extLst>
          </p:cNvPr>
          <p:cNvSpPr>
            <a:spLocks noGrp="1"/>
          </p:cNvSpPr>
          <p:nvPr>
            <p:ph type="title"/>
          </p:nvPr>
        </p:nvSpPr>
        <p:spPr>
          <a:xfrm>
            <a:off x="0" y="0"/>
            <a:ext cx="11168270" cy="522771"/>
          </a:xfrm>
        </p:spPr>
        <p:txBody>
          <a:bodyPr>
            <a:normAutofit fontScale="90000"/>
          </a:bodyPr>
          <a:lstStyle/>
          <a:p>
            <a:r>
              <a:rPr lang="en-US" sz="3200" dirty="0">
                <a:latin typeface="Abadi" panose="020B0604020202020204" pitchFamily="34" charset="0"/>
              </a:rPr>
              <a:t>QUALITY STANDARDS TO BE ADHERED</a:t>
            </a:r>
            <a:endParaRPr lang="en-US" sz="3200" dirty="0"/>
          </a:p>
        </p:txBody>
      </p:sp>
      <p:sp>
        <p:nvSpPr>
          <p:cNvPr id="3" name="Content Placeholder 2">
            <a:extLst>
              <a:ext uri="{FF2B5EF4-FFF2-40B4-BE49-F238E27FC236}">
                <a16:creationId xmlns:a16="http://schemas.microsoft.com/office/drawing/2014/main" id="{A14114A0-0768-4EE6-8C95-C93D1FDDF270}"/>
              </a:ext>
            </a:extLst>
          </p:cNvPr>
          <p:cNvSpPr>
            <a:spLocks noGrp="1"/>
          </p:cNvSpPr>
          <p:nvPr>
            <p:ph idx="1"/>
          </p:nvPr>
        </p:nvSpPr>
        <p:spPr>
          <a:xfrm>
            <a:off x="357809" y="808383"/>
            <a:ext cx="11661913" cy="5368580"/>
          </a:xfrm>
        </p:spPr>
        <p:txBody>
          <a:bodyPr/>
          <a:lstStyle/>
          <a:p>
            <a:pPr marL="0" indent="0">
              <a:buNone/>
            </a:pPr>
            <a:r>
              <a:rPr lang="en-US" dirty="0"/>
              <a:t>• ISO 9002 – It is meant for those companies which handle processing or production, provided they did not deal with patenting or new products. </a:t>
            </a:r>
          </a:p>
          <a:p>
            <a:pPr marL="0" indent="0">
              <a:buNone/>
            </a:pPr>
            <a:endParaRPr lang="en-US" dirty="0"/>
          </a:p>
          <a:p>
            <a:pPr marL="0" indent="0">
              <a:buNone/>
            </a:pPr>
            <a:r>
              <a:rPr lang="en-US" dirty="0"/>
              <a:t>• ISO 9004 – Provides guidance for sustaining the success of an organization’s objectives. </a:t>
            </a:r>
          </a:p>
          <a:p>
            <a:pPr marL="0" indent="0">
              <a:buNone/>
            </a:pPr>
            <a:endParaRPr lang="en-US" dirty="0"/>
          </a:p>
          <a:p>
            <a:pPr marL="0" indent="0">
              <a:buNone/>
            </a:pPr>
            <a:r>
              <a:rPr lang="en-US" dirty="0"/>
              <a:t>• ISO 9001:2000 –   Quality Management System    </a:t>
            </a:r>
          </a:p>
          <a:p>
            <a:pPr marL="0" indent="0">
              <a:buNone/>
            </a:pPr>
            <a:r>
              <a:rPr lang="en-US" dirty="0"/>
              <a:t>			  Management Responsibility </a:t>
            </a:r>
          </a:p>
          <a:p>
            <a:endParaRPr lang="en-US" dirty="0"/>
          </a:p>
        </p:txBody>
      </p:sp>
    </p:spTree>
    <p:extLst>
      <p:ext uri="{BB962C8B-B14F-4D97-AF65-F5344CB8AC3E}">
        <p14:creationId xmlns:p14="http://schemas.microsoft.com/office/powerpoint/2010/main" val="328035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331F-B448-420B-BB4B-8725D858845C}"/>
              </a:ext>
            </a:extLst>
          </p:cNvPr>
          <p:cNvSpPr>
            <a:spLocks noGrp="1"/>
          </p:cNvSpPr>
          <p:nvPr>
            <p:ph type="title"/>
          </p:nvPr>
        </p:nvSpPr>
        <p:spPr>
          <a:xfrm>
            <a:off x="0" y="0"/>
            <a:ext cx="10515600" cy="589032"/>
          </a:xfrm>
        </p:spPr>
        <p:txBody>
          <a:bodyPr>
            <a:normAutofit/>
          </a:bodyPr>
          <a:lstStyle/>
          <a:p>
            <a:r>
              <a:rPr lang="en-US" sz="3200" dirty="0"/>
              <a:t>PRODUCT BREAKDOWN STRUCTURE</a:t>
            </a:r>
          </a:p>
        </p:txBody>
      </p:sp>
      <p:pic>
        <p:nvPicPr>
          <p:cNvPr id="5" name="Picture 4">
            <a:extLst>
              <a:ext uri="{FF2B5EF4-FFF2-40B4-BE49-F238E27FC236}">
                <a16:creationId xmlns:a16="http://schemas.microsoft.com/office/drawing/2014/main" id="{3D461F01-1945-4FEF-BE34-C0020B873726}"/>
              </a:ext>
            </a:extLst>
          </p:cNvPr>
          <p:cNvPicPr>
            <a:picLocks noChangeAspect="1"/>
          </p:cNvPicPr>
          <p:nvPr/>
        </p:nvPicPr>
        <p:blipFill rotWithShape="1">
          <a:blip r:embed="rId2"/>
          <a:srcRect l="23044" t="15635" r="22935" b="6452"/>
          <a:stretch/>
        </p:blipFill>
        <p:spPr>
          <a:xfrm>
            <a:off x="0" y="518767"/>
            <a:ext cx="12191999" cy="6339233"/>
          </a:xfrm>
          <a:prstGeom prst="rect">
            <a:avLst/>
          </a:prstGeom>
        </p:spPr>
      </p:pic>
    </p:spTree>
    <p:extLst>
      <p:ext uri="{BB962C8B-B14F-4D97-AF65-F5344CB8AC3E}">
        <p14:creationId xmlns:p14="http://schemas.microsoft.com/office/powerpoint/2010/main" val="245597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63DB-913D-4896-9DE4-365A047338BD}"/>
              </a:ext>
            </a:extLst>
          </p:cNvPr>
          <p:cNvSpPr>
            <a:spLocks noGrp="1"/>
          </p:cNvSpPr>
          <p:nvPr>
            <p:ph type="title"/>
          </p:nvPr>
        </p:nvSpPr>
        <p:spPr>
          <a:xfrm>
            <a:off x="0" y="376236"/>
            <a:ext cx="10515600" cy="304801"/>
          </a:xfrm>
        </p:spPr>
        <p:txBody>
          <a:bodyPr>
            <a:normAutofit fontScale="90000"/>
          </a:bodyPr>
          <a:lstStyle/>
          <a:p>
            <a:r>
              <a:rPr lang="en-US" sz="3200" dirty="0">
                <a:latin typeface="Abadi" panose="020B0604020202020204" pitchFamily="34" charset="0"/>
              </a:rPr>
              <a:t>BUSINESS CASE</a:t>
            </a:r>
            <a:br>
              <a:rPr lang="en-US" sz="3200" dirty="0">
                <a:latin typeface="Abadi" panose="020B0604020202020204" pitchFamily="34" charset="0"/>
              </a:rPr>
            </a:br>
            <a:endParaRPr lang="en-US" sz="3200" dirty="0">
              <a:latin typeface="Abadi" panose="020B0604020202020204" pitchFamily="34" charset="0"/>
            </a:endParaRPr>
          </a:p>
        </p:txBody>
      </p:sp>
      <p:sp>
        <p:nvSpPr>
          <p:cNvPr id="3" name="Content Placeholder 2">
            <a:extLst>
              <a:ext uri="{FF2B5EF4-FFF2-40B4-BE49-F238E27FC236}">
                <a16:creationId xmlns:a16="http://schemas.microsoft.com/office/drawing/2014/main" id="{13ABAC94-9575-45E6-94FF-A321A1797BDE}"/>
              </a:ext>
            </a:extLst>
          </p:cNvPr>
          <p:cNvSpPr>
            <a:spLocks noGrp="1"/>
          </p:cNvSpPr>
          <p:nvPr>
            <p:ph idx="1"/>
          </p:nvPr>
        </p:nvSpPr>
        <p:spPr>
          <a:xfrm>
            <a:off x="318052" y="1078603"/>
            <a:ext cx="11035748" cy="6064320"/>
          </a:xfrm>
        </p:spPr>
        <p:txBody>
          <a:bodyPr>
            <a:normAutofit/>
          </a:bodyPr>
          <a:lstStyle/>
          <a:p>
            <a:pPr marL="0" indent="0">
              <a:buNone/>
            </a:pPr>
            <a:r>
              <a:rPr lang="en-US" b="1" dirty="0">
                <a:highlight>
                  <a:srgbClr val="FFFF00"/>
                </a:highlight>
              </a:rPr>
              <a:t>EXECUTIVE SUMMARY </a:t>
            </a:r>
          </a:p>
          <a:p>
            <a:pPr marL="0" indent="0">
              <a:buNone/>
            </a:pPr>
            <a:r>
              <a:rPr lang="en-US" dirty="0"/>
              <a:t>	A warehouse management system (WMS) is designed to control the movement and storage of materials within an operation and process the associated transactions. This tracking, along with the benefits of task interleaving, cross docking, and automatic data capture, can help consumer products companies improve their inventory management process to remain competitive.</a:t>
            </a:r>
          </a:p>
          <a:p>
            <a:endParaRPr lang="en-US" dirty="0"/>
          </a:p>
          <a:p>
            <a:pPr marL="0" indent="0">
              <a:buNone/>
            </a:pPr>
            <a:r>
              <a:rPr lang="en-US" b="1" dirty="0">
                <a:highlight>
                  <a:srgbClr val="FFFF00"/>
                </a:highlight>
              </a:rPr>
              <a:t>REASON</a:t>
            </a:r>
          </a:p>
          <a:p>
            <a:pPr marL="0" indent="0">
              <a:buNone/>
            </a:pPr>
            <a:r>
              <a:rPr lang="en-US" dirty="0"/>
              <a:t> The main purpose of introducing the Warehouse Management System (WMS) is to give a great support to the daily operations of a warehouse.</a:t>
            </a:r>
          </a:p>
        </p:txBody>
      </p:sp>
    </p:spTree>
    <p:extLst>
      <p:ext uri="{BB962C8B-B14F-4D97-AF65-F5344CB8AC3E}">
        <p14:creationId xmlns:p14="http://schemas.microsoft.com/office/powerpoint/2010/main" val="232817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C993-7946-4251-A191-83C64364A8E3}"/>
              </a:ext>
            </a:extLst>
          </p:cNvPr>
          <p:cNvSpPr>
            <a:spLocks noGrp="1"/>
          </p:cNvSpPr>
          <p:nvPr>
            <p:ph type="title"/>
          </p:nvPr>
        </p:nvSpPr>
        <p:spPr>
          <a:xfrm>
            <a:off x="0" y="211275"/>
            <a:ext cx="10515600" cy="469762"/>
          </a:xfrm>
        </p:spPr>
        <p:txBody>
          <a:bodyPr>
            <a:normAutofit fontScale="90000"/>
          </a:bodyPr>
          <a:lstStyle/>
          <a:p>
            <a:r>
              <a:rPr lang="en-US" sz="3200" dirty="0">
                <a:latin typeface="Abadi" panose="020B0604020202020204" pitchFamily="34" charset="0"/>
              </a:rPr>
              <a:t>BUSINESS CASE</a:t>
            </a:r>
            <a:br>
              <a:rPr lang="en-US" sz="3200" dirty="0">
                <a:latin typeface="Abadi" panose="020B0604020202020204" pitchFamily="34" charset="0"/>
              </a:rPr>
            </a:br>
            <a:endParaRPr lang="en-US" sz="3200" dirty="0">
              <a:latin typeface="Abadi" panose="020B0604020202020204" pitchFamily="34" charset="0"/>
            </a:endParaRPr>
          </a:p>
        </p:txBody>
      </p:sp>
      <p:sp>
        <p:nvSpPr>
          <p:cNvPr id="3" name="Content Placeholder 2">
            <a:extLst>
              <a:ext uri="{FF2B5EF4-FFF2-40B4-BE49-F238E27FC236}">
                <a16:creationId xmlns:a16="http://schemas.microsoft.com/office/drawing/2014/main" id="{C76D1ACC-EF89-419A-9112-5D13877D6194}"/>
              </a:ext>
            </a:extLst>
          </p:cNvPr>
          <p:cNvSpPr>
            <a:spLocks noGrp="1"/>
          </p:cNvSpPr>
          <p:nvPr>
            <p:ph idx="1"/>
          </p:nvPr>
        </p:nvSpPr>
        <p:spPr/>
        <p:txBody>
          <a:bodyPr/>
          <a:lstStyle/>
          <a:p>
            <a:pPr marL="0" indent="0">
              <a:buNone/>
            </a:pPr>
            <a:r>
              <a:rPr lang="en-US" b="1" dirty="0">
                <a:highlight>
                  <a:srgbClr val="FFFF00"/>
                </a:highlight>
              </a:rPr>
              <a:t>BUSINESS OPTION </a:t>
            </a:r>
          </a:p>
          <a:p>
            <a:pPr marL="0" indent="0">
              <a:buNone/>
            </a:pPr>
            <a:r>
              <a:rPr lang="en-US" dirty="0"/>
              <a:t>	large warehouses have been developed which is difficult to manage their processes. Warehouse management systems have been introduced and gain the spotlight in the industry to solve these problems</a:t>
            </a:r>
          </a:p>
          <a:p>
            <a:endParaRPr lang="en-US" dirty="0"/>
          </a:p>
        </p:txBody>
      </p:sp>
    </p:spTree>
    <p:extLst>
      <p:ext uri="{BB962C8B-B14F-4D97-AF65-F5344CB8AC3E}">
        <p14:creationId xmlns:p14="http://schemas.microsoft.com/office/powerpoint/2010/main" val="393112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0942-C880-45C0-B334-A7426B188FB9}"/>
              </a:ext>
            </a:extLst>
          </p:cNvPr>
          <p:cNvSpPr>
            <a:spLocks noGrp="1"/>
          </p:cNvSpPr>
          <p:nvPr>
            <p:ph type="title"/>
          </p:nvPr>
        </p:nvSpPr>
        <p:spPr>
          <a:xfrm>
            <a:off x="109330" y="365125"/>
            <a:ext cx="10515600" cy="315912"/>
          </a:xfrm>
        </p:spPr>
        <p:txBody>
          <a:bodyPr>
            <a:normAutofit fontScale="90000"/>
          </a:bodyPr>
          <a:lstStyle/>
          <a:p>
            <a:r>
              <a:rPr lang="en-US" sz="3200" dirty="0">
                <a:latin typeface="Abadi" panose="020B0604020202020204" pitchFamily="34" charset="0"/>
              </a:rPr>
              <a:t>BUSINESS CASE</a:t>
            </a:r>
            <a:br>
              <a:rPr lang="en-US" sz="3200" dirty="0">
                <a:latin typeface="Abadi" panose="020B0604020202020204" pitchFamily="34" charset="0"/>
              </a:rPr>
            </a:br>
            <a:endParaRPr lang="en-US" sz="3200" dirty="0"/>
          </a:p>
        </p:txBody>
      </p:sp>
      <p:sp>
        <p:nvSpPr>
          <p:cNvPr id="3" name="Content Placeholder 2">
            <a:extLst>
              <a:ext uri="{FF2B5EF4-FFF2-40B4-BE49-F238E27FC236}">
                <a16:creationId xmlns:a16="http://schemas.microsoft.com/office/drawing/2014/main" id="{98A7D331-1792-46D9-849D-B27038B37FEA}"/>
              </a:ext>
            </a:extLst>
          </p:cNvPr>
          <p:cNvSpPr>
            <a:spLocks noGrp="1"/>
          </p:cNvSpPr>
          <p:nvPr>
            <p:ph idx="1"/>
          </p:nvPr>
        </p:nvSpPr>
        <p:spPr>
          <a:xfrm>
            <a:off x="503583" y="937729"/>
            <a:ext cx="11502887" cy="5555146"/>
          </a:xfrm>
        </p:spPr>
        <p:txBody>
          <a:bodyPr>
            <a:normAutofit/>
          </a:bodyPr>
          <a:lstStyle/>
          <a:p>
            <a:pPr marL="0" indent="0">
              <a:buNone/>
            </a:pPr>
            <a:r>
              <a:rPr lang="en-US" b="1" dirty="0">
                <a:highlight>
                  <a:srgbClr val="FFFF00"/>
                </a:highlight>
              </a:rPr>
              <a:t>Expected benefits </a:t>
            </a:r>
          </a:p>
          <a:p>
            <a:pPr marL="0" indent="0">
              <a:lnSpc>
                <a:spcPct val="150000"/>
              </a:lnSpc>
              <a:buNone/>
            </a:pPr>
            <a:r>
              <a:rPr lang="en-US" dirty="0"/>
              <a:t>• High customer relationship when purchasing goods. </a:t>
            </a:r>
          </a:p>
          <a:p>
            <a:pPr marL="0" indent="0">
              <a:lnSpc>
                <a:spcPct val="150000"/>
              </a:lnSpc>
              <a:buNone/>
            </a:pPr>
            <a:r>
              <a:rPr lang="en-US" dirty="0"/>
              <a:t>• Any misplaced goods could be easily identified.</a:t>
            </a:r>
          </a:p>
          <a:p>
            <a:pPr marL="0" indent="0">
              <a:lnSpc>
                <a:spcPct val="150000"/>
              </a:lnSpc>
              <a:buNone/>
            </a:pPr>
            <a:r>
              <a:rPr lang="en-US" dirty="0"/>
              <a:t>• High value of efficiency when purchasing goods. </a:t>
            </a:r>
          </a:p>
          <a:p>
            <a:pPr marL="0" indent="0">
              <a:lnSpc>
                <a:spcPct val="150000"/>
              </a:lnSpc>
              <a:buNone/>
            </a:pPr>
            <a:r>
              <a:rPr lang="en-US" dirty="0"/>
              <a:t>• Classification of good of goods could be orderly saved in a database for easy identification. </a:t>
            </a:r>
          </a:p>
          <a:p>
            <a:endParaRPr lang="en-US" dirty="0"/>
          </a:p>
        </p:txBody>
      </p:sp>
    </p:spTree>
    <p:extLst>
      <p:ext uri="{BB962C8B-B14F-4D97-AF65-F5344CB8AC3E}">
        <p14:creationId xmlns:p14="http://schemas.microsoft.com/office/powerpoint/2010/main" val="264131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0914-A936-4C73-9E13-0A838591B810}"/>
              </a:ext>
            </a:extLst>
          </p:cNvPr>
          <p:cNvSpPr>
            <a:spLocks noGrp="1"/>
          </p:cNvSpPr>
          <p:nvPr>
            <p:ph type="title"/>
          </p:nvPr>
        </p:nvSpPr>
        <p:spPr>
          <a:xfrm>
            <a:off x="0" y="365125"/>
            <a:ext cx="10515600" cy="315912"/>
          </a:xfrm>
        </p:spPr>
        <p:txBody>
          <a:bodyPr>
            <a:normAutofit fontScale="90000"/>
          </a:bodyPr>
          <a:lstStyle/>
          <a:p>
            <a:r>
              <a:rPr lang="en-US" sz="3200" dirty="0">
                <a:latin typeface="Abadi" panose="020B0604020202020204" pitchFamily="34" charset="0"/>
              </a:rPr>
              <a:t>BUSINESS CASE</a:t>
            </a:r>
            <a:br>
              <a:rPr lang="en-US" sz="3200" dirty="0">
                <a:latin typeface="Abadi" panose="020B0604020202020204" pitchFamily="34" charset="0"/>
              </a:rPr>
            </a:br>
            <a:endParaRPr lang="en-US" sz="3200" dirty="0"/>
          </a:p>
        </p:txBody>
      </p:sp>
      <p:sp>
        <p:nvSpPr>
          <p:cNvPr id="3" name="Content Placeholder 2">
            <a:extLst>
              <a:ext uri="{FF2B5EF4-FFF2-40B4-BE49-F238E27FC236}">
                <a16:creationId xmlns:a16="http://schemas.microsoft.com/office/drawing/2014/main" id="{CAFAAF9A-65AD-4712-B8A1-686F668B40F7}"/>
              </a:ext>
            </a:extLst>
          </p:cNvPr>
          <p:cNvSpPr>
            <a:spLocks noGrp="1"/>
          </p:cNvSpPr>
          <p:nvPr>
            <p:ph idx="1"/>
          </p:nvPr>
        </p:nvSpPr>
        <p:spPr>
          <a:xfrm>
            <a:off x="278296" y="834887"/>
            <a:ext cx="11075504" cy="5342076"/>
          </a:xfrm>
        </p:spPr>
        <p:txBody>
          <a:bodyPr/>
          <a:lstStyle/>
          <a:p>
            <a:pPr marL="0" indent="0">
              <a:buNone/>
            </a:pPr>
            <a:r>
              <a:rPr lang="en-US" b="1" dirty="0">
                <a:highlight>
                  <a:srgbClr val="FFFF00"/>
                </a:highlight>
              </a:rPr>
              <a:t>Expected dis benefits </a:t>
            </a:r>
          </a:p>
          <a:p>
            <a:pPr marL="0" indent="0">
              <a:lnSpc>
                <a:spcPct val="150000"/>
              </a:lnSpc>
              <a:buNone/>
            </a:pPr>
            <a:r>
              <a:rPr lang="en-US" dirty="0"/>
              <a:t>• Power source failure begin unable to track goods.</a:t>
            </a:r>
          </a:p>
          <a:p>
            <a:pPr marL="0" indent="0">
              <a:lnSpc>
                <a:spcPct val="150000"/>
              </a:lnSpc>
              <a:buNone/>
            </a:pPr>
            <a:r>
              <a:rPr lang="en-US" dirty="0"/>
              <a:t>• Barcode reader saving insufficient information of the product. </a:t>
            </a:r>
          </a:p>
          <a:p>
            <a:pPr marL="0" indent="0">
              <a:lnSpc>
                <a:spcPct val="150000"/>
              </a:lnSpc>
              <a:buNone/>
            </a:pPr>
            <a:r>
              <a:rPr lang="en-US" dirty="0"/>
              <a:t>• Goods classified disorderly into the database, marking the procedure insufficient.</a:t>
            </a:r>
          </a:p>
          <a:p>
            <a:endParaRPr lang="en-US" dirty="0"/>
          </a:p>
        </p:txBody>
      </p:sp>
    </p:spTree>
    <p:extLst>
      <p:ext uri="{BB962C8B-B14F-4D97-AF65-F5344CB8AC3E}">
        <p14:creationId xmlns:p14="http://schemas.microsoft.com/office/powerpoint/2010/main" val="265935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D655-FC74-43AA-B63F-7B83910B86D8}"/>
              </a:ext>
            </a:extLst>
          </p:cNvPr>
          <p:cNvSpPr>
            <a:spLocks noGrp="1"/>
          </p:cNvSpPr>
          <p:nvPr>
            <p:ph type="title"/>
          </p:nvPr>
        </p:nvSpPr>
        <p:spPr>
          <a:xfrm>
            <a:off x="0" y="365125"/>
            <a:ext cx="10515600" cy="315912"/>
          </a:xfrm>
        </p:spPr>
        <p:txBody>
          <a:bodyPr>
            <a:normAutofit fontScale="90000"/>
          </a:bodyPr>
          <a:lstStyle/>
          <a:p>
            <a:r>
              <a:rPr lang="en-US" sz="3200" dirty="0">
                <a:latin typeface="Abadi" panose="020B0604020202020204" pitchFamily="34" charset="0"/>
              </a:rPr>
              <a:t>BUSINESS CASE</a:t>
            </a:r>
            <a:br>
              <a:rPr lang="en-US" sz="3200" dirty="0">
                <a:latin typeface="Abadi" panose="020B0604020202020204" pitchFamily="34" charset="0"/>
              </a:rPr>
            </a:br>
            <a:endParaRPr lang="en-US" sz="3200" dirty="0"/>
          </a:p>
        </p:txBody>
      </p:sp>
      <p:sp>
        <p:nvSpPr>
          <p:cNvPr id="3" name="Content Placeholder 2">
            <a:extLst>
              <a:ext uri="{FF2B5EF4-FFF2-40B4-BE49-F238E27FC236}">
                <a16:creationId xmlns:a16="http://schemas.microsoft.com/office/drawing/2014/main" id="{E583D32A-8555-4E26-9854-5C433E65AF15}"/>
              </a:ext>
            </a:extLst>
          </p:cNvPr>
          <p:cNvSpPr>
            <a:spLocks noGrp="1"/>
          </p:cNvSpPr>
          <p:nvPr>
            <p:ph idx="1"/>
          </p:nvPr>
        </p:nvSpPr>
        <p:spPr>
          <a:xfrm>
            <a:off x="225287" y="808383"/>
            <a:ext cx="11128513" cy="5368580"/>
          </a:xfrm>
        </p:spPr>
        <p:txBody>
          <a:bodyPr>
            <a:normAutofit/>
          </a:bodyPr>
          <a:lstStyle/>
          <a:p>
            <a:pPr marL="0" indent="0">
              <a:buNone/>
            </a:pPr>
            <a:r>
              <a:rPr lang="en-US" b="1" dirty="0">
                <a:highlight>
                  <a:srgbClr val="FFFF00"/>
                </a:highlight>
              </a:rPr>
              <a:t>TIMESCALE</a:t>
            </a:r>
          </a:p>
          <a:p>
            <a:pPr marL="0" indent="0">
              <a:buNone/>
            </a:pPr>
            <a:r>
              <a:rPr lang="en-US" dirty="0"/>
              <a:t>The time scale for the complete project is given on the Activities and Time schedule, Gantt Chart and Network diagram of the WMS project development.</a:t>
            </a:r>
          </a:p>
          <a:p>
            <a:pPr marL="0" indent="0">
              <a:buNone/>
            </a:pPr>
            <a:endParaRPr lang="en-US" dirty="0"/>
          </a:p>
          <a:p>
            <a:pPr marL="0" indent="0">
              <a:buNone/>
            </a:pPr>
            <a:r>
              <a:rPr lang="en-US" b="1" dirty="0">
                <a:highlight>
                  <a:srgbClr val="FFFF00"/>
                </a:highlight>
              </a:rPr>
              <a:t>COSTS </a:t>
            </a:r>
          </a:p>
          <a:p>
            <a:pPr marL="0" indent="0">
              <a:buNone/>
            </a:pPr>
            <a:r>
              <a:rPr lang="en-US" dirty="0"/>
              <a:t>The cost for the product manufacturing is represented in the is given the “Bill of Quantities”. The fixed cost and variable cost are depending on the scale of the warehouse management system.</a:t>
            </a:r>
          </a:p>
        </p:txBody>
      </p:sp>
    </p:spTree>
    <p:extLst>
      <p:ext uri="{BB962C8B-B14F-4D97-AF65-F5344CB8AC3E}">
        <p14:creationId xmlns:p14="http://schemas.microsoft.com/office/powerpoint/2010/main" val="257709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6BC1-8AA8-4CCF-8C10-A851D6A51620}"/>
              </a:ext>
            </a:extLst>
          </p:cNvPr>
          <p:cNvSpPr>
            <a:spLocks noGrp="1"/>
          </p:cNvSpPr>
          <p:nvPr>
            <p:ph type="title"/>
          </p:nvPr>
        </p:nvSpPr>
        <p:spPr>
          <a:xfrm>
            <a:off x="0" y="365125"/>
            <a:ext cx="10515600" cy="315912"/>
          </a:xfrm>
        </p:spPr>
        <p:txBody>
          <a:bodyPr>
            <a:normAutofit fontScale="90000"/>
          </a:bodyPr>
          <a:lstStyle/>
          <a:p>
            <a:r>
              <a:rPr lang="en-US" sz="3200" dirty="0">
                <a:latin typeface="Abadi" panose="020B0604020202020204" pitchFamily="34" charset="0"/>
              </a:rPr>
              <a:t>BUSINESS CASE</a:t>
            </a:r>
            <a:br>
              <a:rPr lang="en-US" sz="3200" dirty="0">
                <a:latin typeface="Abadi" panose="020B0604020202020204" pitchFamily="34" charset="0"/>
              </a:rPr>
            </a:br>
            <a:endParaRPr lang="en-US" sz="3200" dirty="0"/>
          </a:p>
        </p:txBody>
      </p:sp>
      <p:sp>
        <p:nvSpPr>
          <p:cNvPr id="3" name="Content Placeholder 2">
            <a:extLst>
              <a:ext uri="{FF2B5EF4-FFF2-40B4-BE49-F238E27FC236}">
                <a16:creationId xmlns:a16="http://schemas.microsoft.com/office/drawing/2014/main" id="{583F2C2E-2B49-4295-8257-34B57B08F92F}"/>
              </a:ext>
            </a:extLst>
          </p:cNvPr>
          <p:cNvSpPr>
            <a:spLocks noGrp="1"/>
          </p:cNvSpPr>
          <p:nvPr>
            <p:ph idx="1"/>
          </p:nvPr>
        </p:nvSpPr>
        <p:spPr>
          <a:xfrm>
            <a:off x="334616" y="778703"/>
            <a:ext cx="11420061" cy="5714172"/>
          </a:xfrm>
        </p:spPr>
        <p:txBody>
          <a:bodyPr>
            <a:normAutofit fontScale="92500" lnSpcReduction="20000"/>
          </a:bodyPr>
          <a:lstStyle/>
          <a:p>
            <a:pPr marL="0" indent="0">
              <a:buNone/>
            </a:pPr>
            <a:r>
              <a:rPr lang="en-US" b="1" dirty="0">
                <a:highlight>
                  <a:srgbClr val="FFFF00"/>
                </a:highlight>
              </a:rPr>
              <a:t>RISK ANALYSIS </a:t>
            </a:r>
          </a:p>
          <a:p>
            <a:pPr marL="0" indent="0">
              <a:lnSpc>
                <a:spcPct val="150000"/>
              </a:lnSpc>
              <a:buNone/>
            </a:pPr>
            <a:r>
              <a:rPr lang="en-US" dirty="0"/>
              <a:t>• New and unproven technologies. </a:t>
            </a:r>
          </a:p>
          <a:p>
            <a:pPr marL="0" indent="0">
              <a:lnSpc>
                <a:spcPct val="150000"/>
              </a:lnSpc>
              <a:buNone/>
            </a:pPr>
            <a:r>
              <a:rPr lang="en-US" dirty="0"/>
              <a:t>• User and functional requirements are changing.</a:t>
            </a:r>
          </a:p>
          <a:p>
            <a:pPr marL="0" indent="0">
              <a:lnSpc>
                <a:spcPct val="150000"/>
              </a:lnSpc>
              <a:buNone/>
            </a:pPr>
            <a:r>
              <a:rPr lang="en-US" dirty="0"/>
              <a:t>• Selecting the correct application and system architecture. </a:t>
            </a:r>
          </a:p>
          <a:p>
            <a:pPr marL="0" indent="0">
              <a:lnSpc>
                <a:spcPct val="150000"/>
              </a:lnSpc>
              <a:buNone/>
            </a:pPr>
            <a:r>
              <a:rPr lang="en-US" dirty="0"/>
              <a:t>• Increasing need of high performance. </a:t>
            </a:r>
          </a:p>
          <a:p>
            <a:pPr marL="0" indent="0">
              <a:lnSpc>
                <a:spcPct val="150000"/>
              </a:lnSpc>
              <a:buNone/>
            </a:pPr>
            <a:r>
              <a:rPr lang="en-US" dirty="0"/>
              <a:t>• Organizational Problems. </a:t>
            </a:r>
          </a:p>
          <a:p>
            <a:pPr marL="0" indent="0">
              <a:lnSpc>
                <a:spcPct val="150000"/>
              </a:lnSpc>
              <a:buNone/>
            </a:pPr>
            <a:r>
              <a:rPr lang="en-US" dirty="0"/>
              <a:t>• Need to have a good communication between customer. </a:t>
            </a:r>
          </a:p>
          <a:p>
            <a:pPr marL="0" indent="0">
              <a:lnSpc>
                <a:spcPct val="150000"/>
              </a:lnSpc>
              <a:buNone/>
            </a:pPr>
            <a:r>
              <a:rPr lang="en-US" dirty="0"/>
              <a:t>• Many Warehouse Management Systems are in the market which much more popular.</a:t>
            </a:r>
          </a:p>
          <a:p>
            <a:endParaRPr lang="en-US" dirty="0"/>
          </a:p>
        </p:txBody>
      </p:sp>
    </p:spTree>
    <p:extLst>
      <p:ext uri="{BB962C8B-B14F-4D97-AF65-F5344CB8AC3E}">
        <p14:creationId xmlns:p14="http://schemas.microsoft.com/office/powerpoint/2010/main" val="67267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E8ED-24C4-4C0D-81BE-DA2042B6843F}"/>
              </a:ext>
            </a:extLst>
          </p:cNvPr>
          <p:cNvSpPr>
            <a:spLocks noGrp="1"/>
          </p:cNvSpPr>
          <p:nvPr>
            <p:ph type="title"/>
          </p:nvPr>
        </p:nvSpPr>
        <p:spPr>
          <a:xfrm>
            <a:off x="0" y="0"/>
            <a:ext cx="10515600" cy="549275"/>
          </a:xfrm>
        </p:spPr>
        <p:txBody>
          <a:bodyPr>
            <a:normAutofit/>
          </a:bodyPr>
          <a:lstStyle/>
          <a:p>
            <a:r>
              <a:rPr lang="en-US" sz="3200" dirty="0">
                <a:latin typeface="Abadi" panose="020B0604020202020204" pitchFamily="34" charset="0"/>
              </a:rPr>
              <a:t>ACTIVITIES &amp; TIME SCHEDULE</a:t>
            </a:r>
          </a:p>
        </p:txBody>
      </p:sp>
      <p:pic>
        <p:nvPicPr>
          <p:cNvPr id="4" name="Content Placeholder 3">
            <a:extLst>
              <a:ext uri="{FF2B5EF4-FFF2-40B4-BE49-F238E27FC236}">
                <a16:creationId xmlns:a16="http://schemas.microsoft.com/office/drawing/2014/main" id="{4C192407-4AF3-4377-88FD-8C3ABD602576}"/>
              </a:ext>
            </a:extLst>
          </p:cNvPr>
          <p:cNvPicPr>
            <a:picLocks noGrp="1" noChangeAspect="1"/>
          </p:cNvPicPr>
          <p:nvPr>
            <p:ph idx="1"/>
          </p:nvPr>
        </p:nvPicPr>
        <p:blipFill rotWithShape="1">
          <a:blip r:embed="rId2"/>
          <a:srcRect l="29111" t="14996" r="28939" b="7952"/>
          <a:stretch/>
        </p:blipFill>
        <p:spPr>
          <a:xfrm>
            <a:off x="106017" y="549274"/>
            <a:ext cx="12085983" cy="6308725"/>
          </a:xfrm>
          <a:prstGeom prst="rect">
            <a:avLst/>
          </a:prstGeom>
        </p:spPr>
      </p:pic>
    </p:spTree>
    <p:extLst>
      <p:ext uri="{BB962C8B-B14F-4D97-AF65-F5344CB8AC3E}">
        <p14:creationId xmlns:p14="http://schemas.microsoft.com/office/powerpoint/2010/main" val="113365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036D-5DFE-433B-ACD2-73CB57D9D212}"/>
              </a:ext>
            </a:extLst>
          </p:cNvPr>
          <p:cNvSpPr>
            <a:spLocks noGrp="1"/>
          </p:cNvSpPr>
          <p:nvPr>
            <p:ph type="title"/>
          </p:nvPr>
        </p:nvSpPr>
        <p:spPr>
          <a:xfrm>
            <a:off x="0" y="20568"/>
            <a:ext cx="10515600" cy="1325563"/>
          </a:xfrm>
        </p:spPr>
        <p:txBody>
          <a:bodyPr>
            <a:normAutofit/>
          </a:bodyPr>
          <a:lstStyle/>
          <a:p>
            <a:r>
              <a:rPr lang="en-US" sz="3200" dirty="0">
                <a:latin typeface="Abadi" panose="020B0604020202020204" pitchFamily="34" charset="0"/>
              </a:rPr>
              <a:t>LITERATURE SURVEY</a:t>
            </a:r>
          </a:p>
        </p:txBody>
      </p:sp>
      <p:sp>
        <p:nvSpPr>
          <p:cNvPr id="3" name="Content Placeholder 2">
            <a:extLst>
              <a:ext uri="{FF2B5EF4-FFF2-40B4-BE49-F238E27FC236}">
                <a16:creationId xmlns:a16="http://schemas.microsoft.com/office/drawing/2014/main" id="{D361A494-A956-4AF8-AFF3-0B82D232E2F4}"/>
              </a:ext>
            </a:extLst>
          </p:cNvPr>
          <p:cNvSpPr>
            <a:spLocks noGrp="1"/>
          </p:cNvSpPr>
          <p:nvPr>
            <p:ph idx="1"/>
          </p:nvPr>
        </p:nvSpPr>
        <p:spPr>
          <a:xfrm>
            <a:off x="599660" y="1346131"/>
            <a:ext cx="10515600" cy="4887290"/>
          </a:xfrm>
        </p:spPr>
        <p:txBody>
          <a:bodyPr>
            <a:normAutofit/>
          </a:bodyPr>
          <a:lstStyle/>
          <a:p>
            <a:r>
              <a:rPr lang="en-US" dirty="0"/>
              <a:t>Types of WMS</a:t>
            </a:r>
          </a:p>
          <a:p>
            <a:pPr marL="514350" indent="-514350">
              <a:buAutoNum type="arabicPeriod"/>
            </a:pPr>
            <a:r>
              <a:rPr lang="en-US" dirty="0"/>
              <a:t>Standalone –  A standalone warehouse management system is your typical on premises type system which is deployed on the native hardware and network of the business. These systems are often the lowest long-term cost option, but lack the benefits of a more integrated WMS option. </a:t>
            </a:r>
          </a:p>
          <a:p>
            <a:pPr marL="0" indent="0">
              <a:buNone/>
            </a:pPr>
            <a:endParaRPr lang="en-US" dirty="0"/>
          </a:p>
          <a:p>
            <a:pPr marL="0" indent="0">
              <a:buNone/>
            </a:pPr>
            <a:r>
              <a:rPr lang="en-US" dirty="0"/>
              <a:t>2. ERP Modules –Some ERP vendors, such as IQMS, offer a warehouse management system that is built into their ERP solution. This type of solution provides embedded EDI, accounting, sales orders, MRP and shipping management with no messy non-real time interfaces.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4246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DDCC-C458-431A-AA5E-14862E8C4EE5}"/>
              </a:ext>
            </a:extLst>
          </p:cNvPr>
          <p:cNvSpPr>
            <a:spLocks noGrp="1"/>
          </p:cNvSpPr>
          <p:nvPr>
            <p:ph type="title"/>
          </p:nvPr>
        </p:nvSpPr>
        <p:spPr>
          <a:xfrm>
            <a:off x="0" y="0"/>
            <a:ext cx="10515600" cy="469762"/>
          </a:xfrm>
        </p:spPr>
        <p:txBody>
          <a:bodyPr>
            <a:normAutofit fontScale="90000"/>
          </a:bodyPr>
          <a:lstStyle/>
          <a:p>
            <a:r>
              <a:rPr lang="en-US" sz="3200" dirty="0">
                <a:latin typeface="Abadi" panose="020B0604020202020204" pitchFamily="34" charset="0"/>
              </a:rPr>
              <a:t>GANTT CHART</a:t>
            </a:r>
          </a:p>
        </p:txBody>
      </p:sp>
      <p:pic>
        <p:nvPicPr>
          <p:cNvPr id="4" name="Content Placeholder 3">
            <a:extLst>
              <a:ext uri="{FF2B5EF4-FFF2-40B4-BE49-F238E27FC236}">
                <a16:creationId xmlns:a16="http://schemas.microsoft.com/office/drawing/2014/main" id="{49177FC2-3176-46B6-B9D2-EA0A14517246}"/>
              </a:ext>
            </a:extLst>
          </p:cNvPr>
          <p:cNvPicPr>
            <a:picLocks noGrp="1" noChangeAspect="1"/>
          </p:cNvPicPr>
          <p:nvPr>
            <p:ph idx="1"/>
          </p:nvPr>
        </p:nvPicPr>
        <p:blipFill rotWithShape="1">
          <a:blip r:embed="rId2"/>
          <a:srcRect l="29110" t="15910" r="28768" b="7952"/>
          <a:stretch/>
        </p:blipFill>
        <p:spPr>
          <a:xfrm>
            <a:off x="0" y="469762"/>
            <a:ext cx="12192000" cy="6370203"/>
          </a:xfrm>
          <a:prstGeom prst="rect">
            <a:avLst/>
          </a:prstGeom>
        </p:spPr>
      </p:pic>
    </p:spTree>
    <p:extLst>
      <p:ext uri="{BB962C8B-B14F-4D97-AF65-F5344CB8AC3E}">
        <p14:creationId xmlns:p14="http://schemas.microsoft.com/office/powerpoint/2010/main" val="214938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23AC-92CF-4F7C-A613-10EF09E5D1B4}"/>
              </a:ext>
            </a:extLst>
          </p:cNvPr>
          <p:cNvSpPr>
            <a:spLocks noGrp="1"/>
          </p:cNvSpPr>
          <p:nvPr>
            <p:ph type="title"/>
          </p:nvPr>
        </p:nvSpPr>
        <p:spPr>
          <a:xfrm>
            <a:off x="0" y="0"/>
            <a:ext cx="10515600" cy="483014"/>
          </a:xfrm>
        </p:spPr>
        <p:txBody>
          <a:bodyPr>
            <a:normAutofit fontScale="90000"/>
          </a:bodyPr>
          <a:lstStyle/>
          <a:p>
            <a:r>
              <a:rPr lang="en-US" sz="3200" dirty="0">
                <a:latin typeface="Abadi" panose="020B0604020202020204" pitchFamily="34" charset="0"/>
              </a:rPr>
              <a:t>GANTT CHART</a:t>
            </a:r>
          </a:p>
        </p:txBody>
      </p:sp>
      <p:pic>
        <p:nvPicPr>
          <p:cNvPr id="4" name="Content Placeholder 3">
            <a:extLst>
              <a:ext uri="{FF2B5EF4-FFF2-40B4-BE49-F238E27FC236}">
                <a16:creationId xmlns:a16="http://schemas.microsoft.com/office/drawing/2014/main" id="{F116CC73-84B2-4D4F-9419-7DECFE9101B2}"/>
              </a:ext>
            </a:extLst>
          </p:cNvPr>
          <p:cNvPicPr>
            <a:picLocks noGrp="1" noChangeAspect="1"/>
          </p:cNvPicPr>
          <p:nvPr>
            <p:ph idx="1"/>
          </p:nvPr>
        </p:nvPicPr>
        <p:blipFill rotWithShape="1">
          <a:blip r:embed="rId2"/>
          <a:srcRect l="28768" t="26265" r="28939" b="36580"/>
          <a:stretch/>
        </p:blipFill>
        <p:spPr>
          <a:xfrm>
            <a:off x="132522" y="483015"/>
            <a:ext cx="12059478" cy="6553890"/>
          </a:xfrm>
          <a:prstGeom prst="rect">
            <a:avLst/>
          </a:prstGeom>
        </p:spPr>
      </p:pic>
    </p:spTree>
    <p:extLst>
      <p:ext uri="{BB962C8B-B14F-4D97-AF65-F5344CB8AC3E}">
        <p14:creationId xmlns:p14="http://schemas.microsoft.com/office/powerpoint/2010/main" val="9146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80F9-A4A6-40B5-9012-AA2A3EE4250F}"/>
              </a:ext>
            </a:extLst>
          </p:cNvPr>
          <p:cNvSpPr>
            <a:spLocks noGrp="1"/>
          </p:cNvSpPr>
          <p:nvPr>
            <p:ph type="title"/>
          </p:nvPr>
        </p:nvSpPr>
        <p:spPr>
          <a:xfrm>
            <a:off x="0" y="0"/>
            <a:ext cx="10515600" cy="456510"/>
          </a:xfrm>
        </p:spPr>
        <p:txBody>
          <a:bodyPr>
            <a:normAutofit fontScale="90000"/>
          </a:bodyPr>
          <a:lstStyle/>
          <a:p>
            <a:r>
              <a:rPr lang="en-US" sz="3200" dirty="0">
                <a:latin typeface="Abadi" panose="020B0604020202020204" pitchFamily="34" charset="0"/>
              </a:rPr>
              <a:t>NETWORK DIAGRAM</a:t>
            </a:r>
          </a:p>
        </p:txBody>
      </p:sp>
      <p:pic>
        <p:nvPicPr>
          <p:cNvPr id="4" name="Content Placeholder 3">
            <a:extLst>
              <a:ext uri="{FF2B5EF4-FFF2-40B4-BE49-F238E27FC236}">
                <a16:creationId xmlns:a16="http://schemas.microsoft.com/office/drawing/2014/main" id="{7B8DB0F5-13ED-45CF-ADE4-C20AA87AE3C5}"/>
              </a:ext>
            </a:extLst>
          </p:cNvPr>
          <p:cNvPicPr>
            <a:picLocks noGrp="1" noChangeAspect="1"/>
          </p:cNvPicPr>
          <p:nvPr>
            <p:ph idx="1"/>
          </p:nvPr>
        </p:nvPicPr>
        <p:blipFill rotWithShape="1">
          <a:blip r:embed="rId2"/>
          <a:srcRect l="28768" t="17128" r="28768" b="5820"/>
          <a:stretch/>
        </p:blipFill>
        <p:spPr>
          <a:xfrm>
            <a:off x="0" y="456510"/>
            <a:ext cx="12192000" cy="6401490"/>
          </a:xfrm>
          <a:prstGeom prst="rect">
            <a:avLst/>
          </a:prstGeom>
        </p:spPr>
      </p:pic>
    </p:spTree>
    <p:extLst>
      <p:ext uri="{BB962C8B-B14F-4D97-AF65-F5344CB8AC3E}">
        <p14:creationId xmlns:p14="http://schemas.microsoft.com/office/powerpoint/2010/main" val="367203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B3E6-004B-4DD6-9726-D59F221C7896}"/>
              </a:ext>
            </a:extLst>
          </p:cNvPr>
          <p:cNvSpPr>
            <a:spLocks noGrp="1"/>
          </p:cNvSpPr>
          <p:nvPr>
            <p:ph type="title"/>
          </p:nvPr>
        </p:nvSpPr>
        <p:spPr>
          <a:xfrm>
            <a:off x="0" y="1"/>
            <a:ext cx="10515600" cy="490330"/>
          </a:xfrm>
        </p:spPr>
        <p:txBody>
          <a:bodyPr>
            <a:noAutofit/>
          </a:bodyPr>
          <a:lstStyle/>
          <a:p>
            <a:r>
              <a:rPr lang="en-US" sz="3200" dirty="0">
                <a:latin typeface="Abadi" panose="020B0604020202020204" pitchFamily="34" charset="0"/>
              </a:rPr>
              <a:t>NETWORK DIAGRAM</a:t>
            </a:r>
          </a:p>
        </p:txBody>
      </p:sp>
      <p:pic>
        <p:nvPicPr>
          <p:cNvPr id="4" name="Content Placeholder 3">
            <a:extLst>
              <a:ext uri="{FF2B5EF4-FFF2-40B4-BE49-F238E27FC236}">
                <a16:creationId xmlns:a16="http://schemas.microsoft.com/office/drawing/2014/main" id="{E82C50BF-68D0-4CA9-97E9-041413A2E053}"/>
              </a:ext>
            </a:extLst>
          </p:cNvPr>
          <p:cNvPicPr>
            <a:picLocks noGrp="1" noChangeAspect="1"/>
          </p:cNvPicPr>
          <p:nvPr>
            <p:ph idx="1"/>
          </p:nvPr>
        </p:nvPicPr>
        <p:blipFill rotWithShape="1">
          <a:blip r:embed="rId2"/>
          <a:srcRect l="22945" t="19260" r="23631" b="8561"/>
          <a:stretch/>
        </p:blipFill>
        <p:spPr>
          <a:xfrm>
            <a:off x="198783" y="490330"/>
            <a:ext cx="11900452" cy="6367669"/>
          </a:xfrm>
          <a:prstGeom prst="rect">
            <a:avLst/>
          </a:prstGeom>
        </p:spPr>
      </p:pic>
    </p:spTree>
    <p:extLst>
      <p:ext uri="{BB962C8B-B14F-4D97-AF65-F5344CB8AC3E}">
        <p14:creationId xmlns:p14="http://schemas.microsoft.com/office/powerpoint/2010/main" val="184693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C204-B95E-4DBE-9149-0927650F45C6}"/>
              </a:ext>
            </a:extLst>
          </p:cNvPr>
          <p:cNvSpPr>
            <a:spLocks noGrp="1"/>
          </p:cNvSpPr>
          <p:nvPr>
            <p:ph type="title"/>
          </p:nvPr>
        </p:nvSpPr>
        <p:spPr>
          <a:xfrm>
            <a:off x="0" y="0"/>
            <a:ext cx="10515600" cy="483014"/>
          </a:xfrm>
        </p:spPr>
        <p:txBody>
          <a:bodyPr>
            <a:normAutofit fontScale="90000"/>
          </a:bodyPr>
          <a:lstStyle/>
          <a:p>
            <a:r>
              <a:rPr lang="en-US" sz="3200" dirty="0">
                <a:latin typeface="Abadi" panose="020B0604020202020204" pitchFamily="34" charset="0"/>
              </a:rPr>
              <a:t>BILL OF QUANTITIES</a:t>
            </a:r>
          </a:p>
        </p:txBody>
      </p:sp>
      <p:pic>
        <p:nvPicPr>
          <p:cNvPr id="4" name="Content Placeholder 3">
            <a:extLst>
              <a:ext uri="{FF2B5EF4-FFF2-40B4-BE49-F238E27FC236}">
                <a16:creationId xmlns:a16="http://schemas.microsoft.com/office/drawing/2014/main" id="{B108C59D-B1EA-4290-A4AD-44537D3ADF23}"/>
              </a:ext>
            </a:extLst>
          </p:cNvPr>
          <p:cNvPicPr>
            <a:picLocks noGrp="1" noChangeAspect="1"/>
          </p:cNvPicPr>
          <p:nvPr>
            <p:ph idx="1"/>
          </p:nvPr>
        </p:nvPicPr>
        <p:blipFill rotWithShape="1">
          <a:blip r:embed="rId2"/>
          <a:srcRect l="11473" t="28092" r="15755" b="14957"/>
          <a:stretch/>
        </p:blipFill>
        <p:spPr>
          <a:xfrm>
            <a:off x="287939" y="808381"/>
            <a:ext cx="11771539" cy="5671932"/>
          </a:xfrm>
          <a:prstGeom prst="rect">
            <a:avLst/>
          </a:prstGeom>
        </p:spPr>
      </p:pic>
    </p:spTree>
    <p:extLst>
      <p:ext uri="{BB962C8B-B14F-4D97-AF65-F5344CB8AC3E}">
        <p14:creationId xmlns:p14="http://schemas.microsoft.com/office/powerpoint/2010/main" val="572205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D772-2A60-4D43-B793-00CE9A2F2390}"/>
              </a:ext>
            </a:extLst>
          </p:cNvPr>
          <p:cNvSpPr>
            <a:spLocks noGrp="1"/>
          </p:cNvSpPr>
          <p:nvPr>
            <p:ph type="title"/>
          </p:nvPr>
        </p:nvSpPr>
        <p:spPr>
          <a:xfrm>
            <a:off x="0" y="0"/>
            <a:ext cx="10515600" cy="443258"/>
          </a:xfrm>
        </p:spPr>
        <p:txBody>
          <a:bodyPr>
            <a:normAutofit fontScale="90000"/>
          </a:bodyPr>
          <a:lstStyle/>
          <a:p>
            <a:r>
              <a:rPr lang="en-US" sz="3200" dirty="0">
                <a:latin typeface="Abadi" panose="020B0604020202020204" pitchFamily="34" charset="0"/>
              </a:rPr>
              <a:t>WORK BREAKDOWN STRUCTURE</a:t>
            </a:r>
          </a:p>
        </p:txBody>
      </p:sp>
      <p:pic>
        <p:nvPicPr>
          <p:cNvPr id="4" name="Content Placeholder 3">
            <a:extLst>
              <a:ext uri="{FF2B5EF4-FFF2-40B4-BE49-F238E27FC236}">
                <a16:creationId xmlns:a16="http://schemas.microsoft.com/office/drawing/2014/main" id="{8735F206-383D-4332-8341-36621B97B8C0}"/>
              </a:ext>
            </a:extLst>
          </p:cNvPr>
          <p:cNvPicPr>
            <a:picLocks noGrp="1" noChangeAspect="1"/>
          </p:cNvPicPr>
          <p:nvPr>
            <p:ph idx="1"/>
          </p:nvPr>
        </p:nvPicPr>
        <p:blipFill rotWithShape="1">
          <a:blip r:embed="rId2"/>
          <a:srcRect l="1714" t="17737" r="2912" b="7037"/>
          <a:stretch/>
        </p:blipFill>
        <p:spPr>
          <a:xfrm>
            <a:off x="0" y="443258"/>
            <a:ext cx="12192000" cy="6414742"/>
          </a:xfrm>
          <a:prstGeom prst="rect">
            <a:avLst/>
          </a:prstGeom>
        </p:spPr>
      </p:pic>
    </p:spTree>
    <p:extLst>
      <p:ext uri="{BB962C8B-B14F-4D97-AF65-F5344CB8AC3E}">
        <p14:creationId xmlns:p14="http://schemas.microsoft.com/office/powerpoint/2010/main" val="279495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9EC9-6AF8-4684-A4C0-443F346AB79E}"/>
              </a:ext>
            </a:extLst>
          </p:cNvPr>
          <p:cNvSpPr>
            <a:spLocks noGrp="1"/>
          </p:cNvSpPr>
          <p:nvPr>
            <p:ph type="title"/>
          </p:nvPr>
        </p:nvSpPr>
        <p:spPr>
          <a:xfrm>
            <a:off x="-13252" y="0"/>
            <a:ext cx="10515600" cy="469762"/>
          </a:xfrm>
        </p:spPr>
        <p:txBody>
          <a:bodyPr>
            <a:normAutofit fontScale="90000"/>
          </a:bodyPr>
          <a:lstStyle/>
          <a:p>
            <a:r>
              <a:rPr lang="en-US" sz="3200" dirty="0">
                <a:latin typeface="Abadi" panose="020B0604020202020204" pitchFamily="34" charset="0"/>
              </a:rPr>
              <a:t>RESOURCE DIAGRAMS</a:t>
            </a:r>
          </a:p>
        </p:txBody>
      </p:sp>
      <p:pic>
        <p:nvPicPr>
          <p:cNvPr id="4" name="Content Placeholder 3">
            <a:extLst>
              <a:ext uri="{FF2B5EF4-FFF2-40B4-BE49-F238E27FC236}">
                <a16:creationId xmlns:a16="http://schemas.microsoft.com/office/drawing/2014/main" id="{9F33A9FB-7052-4E2D-B33C-BA42C1BC711A}"/>
              </a:ext>
            </a:extLst>
          </p:cNvPr>
          <p:cNvPicPr>
            <a:picLocks noGrp="1" noChangeAspect="1"/>
          </p:cNvPicPr>
          <p:nvPr>
            <p:ph idx="1"/>
          </p:nvPr>
        </p:nvPicPr>
        <p:blipFill rotWithShape="1">
          <a:blip r:embed="rId2"/>
          <a:srcRect l="21062" t="36847" r="20891" b="16175"/>
          <a:stretch/>
        </p:blipFill>
        <p:spPr>
          <a:xfrm>
            <a:off x="119271" y="469762"/>
            <a:ext cx="11820938" cy="6288847"/>
          </a:xfrm>
          <a:prstGeom prst="rect">
            <a:avLst/>
          </a:prstGeom>
        </p:spPr>
      </p:pic>
    </p:spTree>
    <p:extLst>
      <p:ext uri="{BB962C8B-B14F-4D97-AF65-F5344CB8AC3E}">
        <p14:creationId xmlns:p14="http://schemas.microsoft.com/office/powerpoint/2010/main" val="208285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2CFF-A13C-4DC2-A97C-AF48FE6793D0}"/>
              </a:ext>
            </a:extLst>
          </p:cNvPr>
          <p:cNvSpPr>
            <a:spLocks noGrp="1"/>
          </p:cNvSpPr>
          <p:nvPr>
            <p:ph type="title"/>
          </p:nvPr>
        </p:nvSpPr>
        <p:spPr>
          <a:xfrm>
            <a:off x="0" y="0"/>
            <a:ext cx="10515600" cy="549275"/>
          </a:xfrm>
        </p:spPr>
        <p:txBody>
          <a:bodyPr>
            <a:normAutofit/>
          </a:bodyPr>
          <a:lstStyle/>
          <a:p>
            <a:r>
              <a:rPr lang="en-US" sz="3200" dirty="0">
                <a:latin typeface="Abadi" panose="020B0604020202020204" pitchFamily="34" charset="0"/>
              </a:rPr>
              <a:t>WORK OVERVIEW</a:t>
            </a:r>
          </a:p>
        </p:txBody>
      </p:sp>
      <p:pic>
        <p:nvPicPr>
          <p:cNvPr id="4" name="Content Placeholder 3">
            <a:extLst>
              <a:ext uri="{FF2B5EF4-FFF2-40B4-BE49-F238E27FC236}">
                <a16:creationId xmlns:a16="http://schemas.microsoft.com/office/drawing/2014/main" id="{C0426298-5EC7-4A04-8171-2DE14F06E938}"/>
              </a:ext>
            </a:extLst>
          </p:cNvPr>
          <p:cNvPicPr>
            <a:picLocks noGrp="1" noChangeAspect="1"/>
          </p:cNvPicPr>
          <p:nvPr>
            <p:ph idx="1"/>
          </p:nvPr>
        </p:nvPicPr>
        <p:blipFill rotWithShape="1">
          <a:blip r:embed="rId2"/>
          <a:srcRect l="13528" t="19012" r="17124" b="9418"/>
          <a:stretch/>
        </p:blipFill>
        <p:spPr>
          <a:xfrm>
            <a:off x="92765" y="549275"/>
            <a:ext cx="11926957" cy="6293883"/>
          </a:xfrm>
          <a:prstGeom prst="rect">
            <a:avLst/>
          </a:prstGeom>
        </p:spPr>
      </p:pic>
    </p:spTree>
    <p:extLst>
      <p:ext uri="{BB962C8B-B14F-4D97-AF65-F5344CB8AC3E}">
        <p14:creationId xmlns:p14="http://schemas.microsoft.com/office/powerpoint/2010/main" val="178762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4E9D-EE5B-4567-8DB9-BFC0F1F90362}"/>
              </a:ext>
            </a:extLst>
          </p:cNvPr>
          <p:cNvSpPr>
            <a:spLocks noGrp="1"/>
          </p:cNvSpPr>
          <p:nvPr>
            <p:ph type="title"/>
          </p:nvPr>
        </p:nvSpPr>
        <p:spPr>
          <a:xfrm>
            <a:off x="0" y="0"/>
            <a:ext cx="10515600" cy="456510"/>
          </a:xfrm>
        </p:spPr>
        <p:txBody>
          <a:bodyPr>
            <a:normAutofit fontScale="90000"/>
          </a:bodyPr>
          <a:lstStyle/>
          <a:p>
            <a:r>
              <a:rPr lang="en-US" sz="3200" dirty="0">
                <a:latin typeface="Abadi" panose="020B0604020202020204" pitchFamily="34" charset="0"/>
              </a:rPr>
              <a:t>WORK OVERVIEW</a:t>
            </a:r>
            <a:endParaRPr lang="en-US" sz="3200" dirty="0"/>
          </a:p>
        </p:txBody>
      </p:sp>
      <p:pic>
        <p:nvPicPr>
          <p:cNvPr id="4" name="Content Placeholder 3">
            <a:extLst>
              <a:ext uri="{FF2B5EF4-FFF2-40B4-BE49-F238E27FC236}">
                <a16:creationId xmlns:a16="http://schemas.microsoft.com/office/drawing/2014/main" id="{9FCCF3E5-B9A4-46C6-B19E-A7E6BBE975A7}"/>
              </a:ext>
            </a:extLst>
          </p:cNvPr>
          <p:cNvPicPr>
            <a:picLocks noGrp="1" noChangeAspect="1"/>
          </p:cNvPicPr>
          <p:nvPr>
            <p:ph idx="1"/>
          </p:nvPr>
        </p:nvPicPr>
        <p:blipFill rotWithShape="1">
          <a:blip r:embed="rId2"/>
          <a:srcRect l="17124" t="18650" r="19521" b="10693"/>
          <a:stretch/>
        </p:blipFill>
        <p:spPr>
          <a:xfrm>
            <a:off x="470453" y="456510"/>
            <a:ext cx="10515600" cy="6392499"/>
          </a:xfrm>
          <a:prstGeom prst="rect">
            <a:avLst/>
          </a:prstGeom>
        </p:spPr>
      </p:pic>
    </p:spTree>
    <p:extLst>
      <p:ext uri="{BB962C8B-B14F-4D97-AF65-F5344CB8AC3E}">
        <p14:creationId xmlns:p14="http://schemas.microsoft.com/office/powerpoint/2010/main" val="2134505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2123-893B-404F-93D2-429A1096BE26}"/>
              </a:ext>
            </a:extLst>
          </p:cNvPr>
          <p:cNvSpPr>
            <a:spLocks noGrp="1"/>
          </p:cNvSpPr>
          <p:nvPr>
            <p:ph type="title"/>
          </p:nvPr>
        </p:nvSpPr>
        <p:spPr>
          <a:xfrm>
            <a:off x="0" y="0"/>
            <a:ext cx="10515600" cy="562527"/>
          </a:xfrm>
        </p:spPr>
        <p:txBody>
          <a:bodyPr>
            <a:normAutofit/>
          </a:bodyPr>
          <a:lstStyle/>
          <a:p>
            <a:r>
              <a:rPr lang="en-US" sz="3200" dirty="0">
                <a:latin typeface="Abadi" panose="020B0604020202020204" pitchFamily="34" charset="0"/>
              </a:rPr>
              <a:t>WORK OVERVIEW</a:t>
            </a:r>
            <a:endParaRPr lang="en-US" sz="3200" dirty="0"/>
          </a:p>
        </p:txBody>
      </p:sp>
      <p:pic>
        <p:nvPicPr>
          <p:cNvPr id="4" name="Content Placeholder 3">
            <a:extLst>
              <a:ext uri="{FF2B5EF4-FFF2-40B4-BE49-F238E27FC236}">
                <a16:creationId xmlns:a16="http://schemas.microsoft.com/office/drawing/2014/main" id="{92AFD5E2-A455-4D59-B9E0-2C7E5578FE49}"/>
              </a:ext>
            </a:extLst>
          </p:cNvPr>
          <p:cNvPicPr>
            <a:picLocks noGrp="1" noChangeAspect="1"/>
          </p:cNvPicPr>
          <p:nvPr>
            <p:ph idx="1"/>
          </p:nvPr>
        </p:nvPicPr>
        <p:blipFill rotWithShape="1">
          <a:blip r:embed="rId2"/>
          <a:srcRect l="17124" t="17737" r="19179" b="10083"/>
          <a:stretch/>
        </p:blipFill>
        <p:spPr>
          <a:xfrm>
            <a:off x="119270" y="562526"/>
            <a:ext cx="12072729" cy="6295473"/>
          </a:xfrm>
          <a:prstGeom prst="rect">
            <a:avLst/>
          </a:prstGeom>
        </p:spPr>
      </p:pic>
    </p:spTree>
    <p:extLst>
      <p:ext uri="{BB962C8B-B14F-4D97-AF65-F5344CB8AC3E}">
        <p14:creationId xmlns:p14="http://schemas.microsoft.com/office/powerpoint/2010/main" val="111508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4162-9119-4F2F-8399-374904DE8E0D}"/>
              </a:ext>
            </a:extLst>
          </p:cNvPr>
          <p:cNvSpPr>
            <a:spLocks noGrp="1"/>
          </p:cNvSpPr>
          <p:nvPr>
            <p:ph type="title"/>
          </p:nvPr>
        </p:nvSpPr>
        <p:spPr>
          <a:xfrm>
            <a:off x="0" y="0"/>
            <a:ext cx="10515600" cy="1325563"/>
          </a:xfrm>
        </p:spPr>
        <p:txBody>
          <a:bodyPr>
            <a:normAutofit/>
          </a:bodyPr>
          <a:lstStyle/>
          <a:p>
            <a:r>
              <a:rPr lang="en-US" sz="3200" dirty="0">
                <a:latin typeface="Abadi" panose="020B0604020202020204" pitchFamily="34" charset="0"/>
              </a:rPr>
              <a:t>LITERATURE SURVEY</a:t>
            </a:r>
            <a:endParaRPr lang="en-US" sz="3200" dirty="0"/>
          </a:p>
        </p:txBody>
      </p:sp>
      <p:sp>
        <p:nvSpPr>
          <p:cNvPr id="3" name="Content Placeholder 2">
            <a:extLst>
              <a:ext uri="{FF2B5EF4-FFF2-40B4-BE49-F238E27FC236}">
                <a16:creationId xmlns:a16="http://schemas.microsoft.com/office/drawing/2014/main" id="{0BC45935-2115-4E35-9026-1D8D20FC905A}"/>
              </a:ext>
            </a:extLst>
          </p:cNvPr>
          <p:cNvSpPr>
            <a:spLocks noGrp="1"/>
          </p:cNvSpPr>
          <p:nvPr>
            <p:ph idx="1"/>
          </p:nvPr>
        </p:nvSpPr>
        <p:spPr>
          <a:xfrm>
            <a:off x="440635" y="1253331"/>
            <a:ext cx="10515600" cy="4351338"/>
          </a:xfrm>
        </p:spPr>
        <p:txBody>
          <a:bodyPr/>
          <a:lstStyle/>
          <a:p>
            <a:r>
              <a:rPr lang="en-US" dirty="0"/>
              <a:t>3. Cloud Based – A cloud warehouse management system is a web-based software as a service (SaaS) model utilizing enterprise cloud technology. The benefits of cloud-based WMS software include better flexibility, disaster recovery, scalability, and security. </a:t>
            </a:r>
          </a:p>
          <a:p>
            <a:endParaRPr lang="en-US" dirty="0"/>
          </a:p>
        </p:txBody>
      </p:sp>
    </p:spTree>
    <p:extLst>
      <p:ext uri="{BB962C8B-B14F-4D97-AF65-F5344CB8AC3E}">
        <p14:creationId xmlns:p14="http://schemas.microsoft.com/office/powerpoint/2010/main" val="15544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BE15-EF5B-4DAE-86E7-9DB091D96828}"/>
              </a:ext>
            </a:extLst>
          </p:cNvPr>
          <p:cNvSpPr>
            <a:spLocks noGrp="1"/>
          </p:cNvSpPr>
          <p:nvPr>
            <p:ph type="title"/>
          </p:nvPr>
        </p:nvSpPr>
        <p:spPr>
          <a:xfrm>
            <a:off x="0" y="-1"/>
            <a:ext cx="10515600" cy="503583"/>
          </a:xfrm>
        </p:spPr>
        <p:txBody>
          <a:bodyPr>
            <a:normAutofit fontScale="90000"/>
          </a:bodyPr>
          <a:lstStyle/>
          <a:p>
            <a:r>
              <a:rPr lang="en-US" sz="3200" dirty="0">
                <a:latin typeface="Abadi" panose="020B0604020202020204" pitchFamily="34" charset="0"/>
              </a:rPr>
              <a:t>WORK OVERVIEW</a:t>
            </a:r>
            <a:endParaRPr lang="en-US" sz="3200" dirty="0"/>
          </a:p>
        </p:txBody>
      </p:sp>
      <p:pic>
        <p:nvPicPr>
          <p:cNvPr id="4" name="Content Placeholder 3">
            <a:extLst>
              <a:ext uri="{FF2B5EF4-FFF2-40B4-BE49-F238E27FC236}">
                <a16:creationId xmlns:a16="http://schemas.microsoft.com/office/drawing/2014/main" id="{860653BD-9ACB-4371-8734-E1581511FB9E}"/>
              </a:ext>
            </a:extLst>
          </p:cNvPr>
          <p:cNvPicPr>
            <a:picLocks noGrp="1" noChangeAspect="1"/>
          </p:cNvPicPr>
          <p:nvPr>
            <p:ph idx="1"/>
          </p:nvPr>
        </p:nvPicPr>
        <p:blipFill rotWithShape="1">
          <a:blip r:embed="rId2"/>
          <a:srcRect l="17295" t="24742" r="19179" b="26225"/>
          <a:stretch/>
        </p:blipFill>
        <p:spPr>
          <a:xfrm>
            <a:off x="132521" y="636104"/>
            <a:ext cx="11926957" cy="6221896"/>
          </a:xfrm>
          <a:prstGeom prst="rect">
            <a:avLst/>
          </a:prstGeom>
        </p:spPr>
      </p:pic>
    </p:spTree>
    <p:extLst>
      <p:ext uri="{BB962C8B-B14F-4D97-AF65-F5344CB8AC3E}">
        <p14:creationId xmlns:p14="http://schemas.microsoft.com/office/powerpoint/2010/main" val="250634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056A-B984-4F78-912D-6D27BF5BFD22}"/>
              </a:ext>
            </a:extLst>
          </p:cNvPr>
          <p:cNvSpPr>
            <a:spLocks noGrp="1"/>
          </p:cNvSpPr>
          <p:nvPr>
            <p:ph type="title"/>
          </p:nvPr>
        </p:nvSpPr>
        <p:spPr>
          <a:xfrm>
            <a:off x="0" y="0"/>
            <a:ext cx="10515600" cy="589032"/>
          </a:xfrm>
        </p:spPr>
        <p:txBody>
          <a:bodyPr>
            <a:normAutofit/>
          </a:bodyPr>
          <a:lstStyle/>
          <a:p>
            <a:r>
              <a:rPr lang="en-US" sz="3200" dirty="0">
                <a:latin typeface="Abadi" panose="020B0604020202020204" pitchFamily="34" charset="0"/>
              </a:rPr>
              <a:t>WORK OVERVIEW</a:t>
            </a:r>
            <a:endParaRPr lang="en-US" sz="3200" dirty="0"/>
          </a:p>
        </p:txBody>
      </p:sp>
      <p:pic>
        <p:nvPicPr>
          <p:cNvPr id="4" name="Content Placeholder 3">
            <a:extLst>
              <a:ext uri="{FF2B5EF4-FFF2-40B4-BE49-F238E27FC236}">
                <a16:creationId xmlns:a16="http://schemas.microsoft.com/office/drawing/2014/main" id="{8C9E67C6-538E-4928-A50D-CC0E7C8DB221}"/>
              </a:ext>
            </a:extLst>
          </p:cNvPr>
          <p:cNvPicPr>
            <a:picLocks noGrp="1" noChangeAspect="1"/>
          </p:cNvPicPr>
          <p:nvPr>
            <p:ph idx="1"/>
          </p:nvPr>
        </p:nvPicPr>
        <p:blipFill rotWithShape="1">
          <a:blip r:embed="rId2"/>
          <a:srcRect l="17638" t="17433" r="19521" b="11302"/>
          <a:stretch/>
        </p:blipFill>
        <p:spPr>
          <a:xfrm>
            <a:off x="139148" y="496266"/>
            <a:ext cx="11913703" cy="6268968"/>
          </a:xfrm>
          <a:prstGeom prst="rect">
            <a:avLst/>
          </a:prstGeom>
        </p:spPr>
      </p:pic>
    </p:spTree>
    <p:extLst>
      <p:ext uri="{BB962C8B-B14F-4D97-AF65-F5344CB8AC3E}">
        <p14:creationId xmlns:p14="http://schemas.microsoft.com/office/powerpoint/2010/main" val="2925862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308F-1CF5-447D-8B64-CE798D5B5D43}"/>
              </a:ext>
            </a:extLst>
          </p:cNvPr>
          <p:cNvSpPr>
            <a:spLocks noGrp="1"/>
          </p:cNvSpPr>
          <p:nvPr>
            <p:ph type="title"/>
          </p:nvPr>
        </p:nvSpPr>
        <p:spPr>
          <a:xfrm>
            <a:off x="374374" y="1425299"/>
            <a:ext cx="10515600" cy="1325563"/>
          </a:xfrm>
        </p:spPr>
        <p:txBody>
          <a:bodyPr>
            <a:normAutofit/>
          </a:bodyPr>
          <a:lstStyle/>
          <a:p>
            <a:pPr algn="ctr"/>
            <a:r>
              <a:rPr lang="en-US" sz="4800" dirty="0"/>
              <a:t>THANK YOU </a:t>
            </a:r>
          </a:p>
        </p:txBody>
      </p:sp>
    </p:spTree>
    <p:extLst>
      <p:ext uri="{BB962C8B-B14F-4D97-AF65-F5344CB8AC3E}">
        <p14:creationId xmlns:p14="http://schemas.microsoft.com/office/powerpoint/2010/main" val="384324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BA28-6F91-4372-A3A9-8C1618F5F0AD}"/>
              </a:ext>
            </a:extLst>
          </p:cNvPr>
          <p:cNvSpPr>
            <a:spLocks noGrp="1"/>
          </p:cNvSpPr>
          <p:nvPr>
            <p:ph type="title"/>
          </p:nvPr>
        </p:nvSpPr>
        <p:spPr>
          <a:xfrm>
            <a:off x="337930" y="813731"/>
            <a:ext cx="10515600" cy="816632"/>
          </a:xfrm>
        </p:spPr>
        <p:txBody>
          <a:bodyPr>
            <a:normAutofit/>
          </a:bodyPr>
          <a:lstStyle/>
          <a:p>
            <a:r>
              <a:rPr lang="en-US" sz="2400" b="1" dirty="0">
                <a:latin typeface="Abadi" panose="020B0604020202020204" pitchFamily="34" charset="0"/>
              </a:rPr>
              <a:t>Features of WMS</a:t>
            </a:r>
          </a:p>
        </p:txBody>
      </p:sp>
      <p:sp>
        <p:nvSpPr>
          <p:cNvPr id="3" name="Content Placeholder 2">
            <a:extLst>
              <a:ext uri="{FF2B5EF4-FFF2-40B4-BE49-F238E27FC236}">
                <a16:creationId xmlns:a16="http://schemas.microsoft.com/office/drawing/2014/main" id="{E961DCFA-00E3-4147-B370-5CDCD48E3C0A}"/>
              </a:ext>
            </a:extLst>
          </p:cNvPr>
          <p:cNvSpPr>
            <a:spLocks noGrp="1"/>
          </p:cNvSpPr>
          <p:nvPr>
            <p:ph idx="1"/>
          </p:nvPr>
        </p:nvSpPr>
        <p:spPr>
          <a:xfrm>
            <a:off x="337930" y="1586481"/>
            <a:ext cx="11516139" cy="5271519"/>
          </a:xfrm>
        </p:spPr>
        <p:txBody>
          <a:bodyPr>
            <a:normAutofit lnSpcReduction="10000"/>
          </a:bodyPr>
          <a:lstStyle/>
          <a:p>
            <a:pPr marL="514350" indent="-514350">
              <a:buAutoNum type="arabicPeriod"/>
            </a:pPr>
            <a:r>
              <a:rPr lang="en-US" b="1" dirty="0"/>
              <a:t>Warehouse design</a:t>
            </a:r>
            <a:r>
              <a:rPr lang="en-US" dirty="0"/>
              <a:t>: Includes the design and bin slotting that maximizes the storage space</a:t>
            </a:r>
          </a:p>
          <a:p>
            <a:pPr marL="0" indent="0">
              <a:buNone/>
            </a:pPr>
            <a:endParaRPr lang="en-US" dirty="0"/>
          </a:p>
          <a:p>
            <a:pPr marL="0" indent="0">
              <a:buNone/>
            </a:pPr>
            <a:r>
              <a:rPr lang="en-US" b="1" dirty="0"/>
              <a:t>2</a:t>
            </a:r>
            <a:r>
              <a:rPr lang="en-US" dirty="0"/>
              <a:t>. </a:t>
            </a:r>
            <a:r>
              <a:rPr lang="en-US" b="1" dirty="0"/>
              <a:t>Inventory tracking</a:t>
            </a:r>
            <a:r>
              <a:rPr lang="en-US" dirty="0"/>
              <a:t>: Use of advanced tracking systems, such as RFID,AIDC and barcode scanners to make sure that goods can be found easily when they need to move</a:t>
            </a:r>
          </a:p>
          <a:p>
            <a:pPr marL="0" indent="0">
              <a:buNone/>
            </a:pPr>
            <a:endParaRPr lang="en-US" dirty="0"/>
          </a:p>
          <a:p>
            <a:pPr marL="0" indent="0">
              <a:buNone/>
            </a:pPr>
            <a:r>
              <a:rPr lang="en-US" b="1" dirty="0"/>
              <a:t>3. Receiving and put away</a:t>
            </a:r>
            <a:r>
              <a:rPr lang="en-US" dirty="0"/>
              <a:t>: Allows inventory put away and retrieval, help workers locate goods</a:t>
            </a:r>
          </a:p>
          <a:p>
            <a:pPr marL="0" indent="0">
              <a:buNone/>
            </a:pPr>
            <a:endParaRPr lang="en-US" dirty="0"/>
          </a:p>
          <a:p>
            <a:pPr marL="0" indent="0">
              <a:buNone/>
            </a:pPr>
            <a:r>
              <a:rPr lang="en-US" b="1" dirty="0"/>
              <a:t>4. Picking and packing goods</a:t>
            </a:r>
            <a:r>
              <a:rPr lang="en-US" dirty="0"/>
              <a:t>: Including zone picking, wave picking, and batch picking etc.</a:t>
            </a:r>
          </a:p>
          <a:p>
            <a:endParaRPr lang="en-US" dirty="0"/>
          </a:p>
        </p:txBody>
      </p:sp>
      <p:sp>
        <p:nvSpPr>
          <p:cNvPr id="4" name="Title 1">
            <a:extLst>
              <a:ext uri="{FF2B5EF4-FFF2-40B4-BE49-F238E27FC236}">
                <a16:creationId xmlns:a16="http://schemas.microsoft.com/office/drawing/2014/main" id="{188B3669-6D08-4EAF-9315-A672D44B3FE8}"/>
              </a:ext>
            </a:extLst>
          </p:cNvPr>
          <p:cNvSpPr txBox="1">
            <a:spLocks/>
          </p:cNvSpPr>
          <p:nvPr/>
        </p:nvSpPr>
        <p:spPr>
          <a:xfrm>
            <a:off x="0" y="-185875"/>
            <a:ext cx="10515600" cy="11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badi" panose="020B0604020202020204" pitchFamily="34" charset="0"/>
              </a:rPr>
              <a:t>LITERATURE SURVEY</a:t>
            </a:r>
          </a:p>
        </p:txBody>
      </p:sp>
    </p:spTree>
    <p:extLst>
      <p:ext uri="{BB962C8B-B14F-4D97-AF65-F5344CB8AC3E}">
        <p14:creationId xmlns:p14="http://schemas.microsoft.com/office/powerpoint/2010/main" val="90220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BD11-6E9A-47F5-8B2A-87772694B09B}"/>
              </a:ext>
            </a:extLst>
          </p:cNvPr>
          <p:cNvSpPr>
            <a:spLocks noGrp="1"/>
          </p:cNvSpPr>
          <p:nvPr>
            <p:ph type="title"/>
          </p:nvPr>
        </p:nvSpPr>
        <p:spPr>
          <a:xfrm>
            <a:off x="212035" y="106018"/>
            <a:ext cx="10515600" cy="901148"/>
          </a:xfrm>
        </p:spPr>
        <p:txBody>
          <a:bodyPr>
            <a:normAutofit fontScale="90000"/>
          </a:bodyPr>
          <a:lstStyle/>
          <a:p>
            <a:r>
              <a:rPr lang="en-US" sz="3200" dirty="0">
                <a:latin typeface="Abadi" panose="020B0604020202020204" pitchFamily="34" charset="0"/>
              </a:rPr>
              <a:t>LITERATURE SURVEY</a:t>
            </a:r>
            <a:br>
              <a:rPr lang="en-US" sz="3600" dirty="0">
                <a:latin typeface="Abadi" panose="020B0604020202020204" pitchFamily="34" charset="0"/>
              </a:rPr>
            </a:br>
            <a:endParaRPr lang="en-US" sz="3600" dirty="0"/>
          </a:p>
        </p:txBody>
      </p:sp>
      <p:sp>
        <p:nvSpPr>
          <p:cNvPr id="3" name="Content Placeholder 2">
            <a:extLst>
              <a:ext uri="{FF2B5EF4-FFF2-40B4-BE49-F238E27FC236}">
                <a16:creationId xmlns:a16="http://schemas.microsoft.com/office/drawing/2014/main" id="{9A3DE4CF-9D7F-422C-959A-32C1F3127C8E}"/>
              </a:ext>
            </a:extLst>
          </p:cNvPr>
          <p:cNvSpPr>
            <a:spLocks noGrp="1"/>
          </p:cNvSpPr>
          <p:nvPr>
            <p:ph idx="1"/>
          </p:nvPr>
        </p:nvSpPr>
        <p:spPr>
          <a:xfrm>
            <a:off x="838200" y="1007166"/>
            <a:ext cx="10515600" cy="4943060"/>
          </a:xfrm>
        </p:spPr>
        <p:txBody>
          <a:bodyPr>
            <a:normAutofit fontScale="92500" lnSpcReduction="10000"/>
          </a:bodyPr>
          <a:lstStyle/>
          <a:p>
            <a:pPr marL="0" indent="0">
              <a:buNone/>
            </a:pPr>
            <a:r>
              <a:rPr lang="en-US" b="1" dirty="0"/>
              <a:t>5. Yard and dock management</a:t>
            </a:r>
            <a:r>
              <a:rPr lang="en-US" dirty="0"/>
              <a:t>: Assists truck drivers to find the right loading docks</a:t>
            </a:r>
          </a:p>
          <a:p>
            <a:pPr marL="0" indent="0">
              <a:buNone/>
            </a:pPr>
            <a:endParaRPr lang="en-US" dirty="0"/>
          </a:p>
          <a:p>
            <a:pPr marL="0" indent="0">
              <a:buNone/>
            </a:pPr>
            <a:r>
              <a:rPr lang="en-US" b="1" dirty="0"/>
              <a:t>6. Reporting</a:t>
            </a:r>
            <a:r>
              <a:rPr lang="en-US" dirty="0"/>
              <a:t>: Helps to analyze the performance of warehouse operations and find areas to improve</a:t>
            </a:r>
          </a:p>
          <a:p>
            <a:pPr marL="0" indent="0">
              <a:buNone/>
            </a:pPr>
            <a:endParaRPr lang="en-US" dirty="0"/>
          </a:p>
          <a:p>
            <a:pPr marL="0" indent="0">
              <a:buNone/>
            </a:pPr>
            <a:r>
              <a:rPr lang="en-US" b="1" dirty="0"/>
              <a:t>7. Shipping: </a:t>
            </a:r>
            <a:r>
              <a:rPr lang="en-US" dirty="0"/>
              <a:t>Enables the WMS to send bills-of-lading, generate packing lists and invoices for the shipment and send advance shipment notifications to recipients.</a:t>
            </a:r>
          </a:p>
          <a:p>
            <a:pPr marL="0" indent="0">
              <a:buNone/>
            </a:pPr>
            <a:endParaRPr lang="en-US" dirty="0"/>
          </a:p>
          <a:p>
            <a:pPr marL="0" indent="0">
              <a:buNone/>
            </a:pPr>
            <a:r>
              <a:rPr lang="en-US" b="1" dirty="0"/>
              <a:t>8. Labor management: </a:t>
            </a:r>
            <a:r>
              <a:rPr lang="en-US" dirty="0"/>
              <a:t>Helps to monitor workers' performance by using key performance indicators</a:t>
            </a:r>
          </a:p>
          <a:p>
            <a:endParaRPr lang="en-US" dirty="0"/>
          </a:p>
        </p:txBody>
      </p:sp>
    </p:spTree>
    <p:extLst>
      <p:ext uri="{BB962C8B-B14F-4D97-AF65-F5344CB8AC3E}">
        <p14:creationId xmlns:p14="http://schemas.microsoft.com/office/powerpoint/2010/main" val="215573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2F53-DF02-4E21-A4DC-E40EF36BA93F}"/>
              </a:ext>
            </a:extLst>
          </p:cNvPr>
          <p:cNvSpPr>
            <a:spLocks noGrp="1"/>
          </p:cNvSpPr>
          <p:nvPr>
            <p:ph type="title"/>
          </p:nvPr>
        </p:nvSpPr>
        <p:spPr>
          <a:xfrm>
            <a:off x="200916" y="0"/>
            <a:ext cx="10515600" cy="742122"/>
          </a:xfrm>
        </p:spPr>
        <p:txBody>
          <a:bodyPr>
            <a:normAutofit/>
          </a:bodyPr>
          <a:lstStyle/>
          <a:p>
            <a:r>
              <a:rPr lang="en-US" sz="3200" dirty="0">
                <a:latin typeface="Abadi" panose="020B0604020202020204" pitchFamily="34" charset="0"/>
              </a:rPr>
              <a:t>NEEDS v MATRICS</a:t>
            </a:r>
          </a:p>
        </p:txBody>
      </p:sp>
      <p:pic>
        <p:nvPicPr>
          <p:cNvPr id="4" name="Content Placeholder 3">
            <a:extLst>
              <a:ext uri="{FF2B5EF4-FFF2-40B4-BE49-F238E27FC236}">
                <a16:creationId xmlns:a16="http://schemas.microsoft.com/office/drawing/2014/main" id="{5154574C-9DDC-47C1-832F-532FA16B2BB8}"/>
              </a:ext>
            </a:extLst>
          </p:cNvPr>
          <p:cNvPicPr>
            <a:picLocks noGrp="1" noChangeAspect="1"/>
          </p:cNvPicPr>
          <p:nvPr>
            <p:ph idx="1"/>
          </p:nvPr>
        </p:nvPicPr>
        <p:blipFill rotWithShape="1">
          <a:blip r:embed="rId2"/>
          <a:srcRect l="15932" t="29070" r="21764" b="10346"/>
          <a:stretch/>
        </p:blipFill>
        <p:spPr>
          <a:xfrm>
            <a:off x="0" y="529503"/>
            <a:ext cx="11991084" cy="6328497"/>
          </a:xfrm>
          <a:prstGeom prst="rect">
            <a:avLst/>
          </a:prstGeom>
        </p:spPr>
      </p:pic>
      <p:sp>
        <p:nvSpPr>
          <p:cNvPr id="5" name="Rectangle 4">
            <a:extLst>
              <a:ext uri="{FF2B5EF4-FFF2-40B4-BE49-F238E27FC236}">
                <a16:creationId xmlns:a16="http://schemas.microsoft.com/office/drawing/2014/main" id="{FB973726-0467-4C42-A81F-CD6E6D26C2CE}"/>
              </a:ext>
            </a:extLst>
          </p:cNvPr>
          <p:cNvSpPr/>
          <p:nvPr/>
        </p:nvSpPr>
        <p:spPr>
          <a:xfrm>
            <a:off x="437321" y="742122"/>
            <a:ext cx="3604592" cy="437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37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035A-5E64-4A95-8ECD-2EC0BAF62092}"/>
              </a:ext>
            </a:extLst>
          </p:cNvPr>
          <p:cNvSpPr>
            <a:spLocks noGrp="1"/>
          </p:cNvSpPr>
          <p:nvPr>
            <p:ph type="title"/>
          </p:nvPr>
        </p:nvSpPr>
        <p:spPr>
          <a:xfrm>
            <a:off x="0" y="-98700"/>
            <a:ext cx="10515600" cy="933588"/>
          </a:xfrm>
        </p:spPr>
        <p:txBody>
          <a:bodyPr>
            <a:normAutofit/>
          </a:bodyPr>
          <a:lstStyle/>
          <a:p>
            <a:r>
              <a:rPr lang="en-US" sz="3200" dirty="0">
                <a:latin typeface="Abadi" panose="020B0604020202020204" pitchFamily="34" charset="0"/>
              </a:rPr>
              <a:t>MISSION STATEMENT</a:t>
            </a:r>
          </a:p>
        </p:txBody>
      </p:sp>
      <p:sp>
        <p:nvSpPr>
          <p:cNvPr id="3" name="Content Placeholder 2">
            <a:extLst>
              <a:ext uri="{FF2B5EF4-FFF2-40B4-BE49-F238E27FC236}">
                <a16:creationId xmlns:a16="http://schemas.microsoft.com/office/drawing/2014/main" id="{E8162DD5-F9A6-4AE7-AB91-69ED41A1FEE8}"/>
              </a:ext>
            </a:extLst>
          </p:cNvPr>
          <p:cNvSpPr>
            <a:spLocks noGrp="1"/>
          </p:cNvSpPr>
          <p:nvPr>
            <p:ph idx="1"/>
          </p:nvPr>
        </p:nvSpPr>
        <p:spPr>
          <a:xfrm>
            <a:off x="371061" y="742122"/>
            <a:ext cx="11463130" cy="5950225"/>
          </a:xfrm>
        </p:spPr>
        <p:txBody>
          <a:bodyPr>
            <a:normAutofit/>
          </a:bodyPr>
          <a:lstStyle/>
          <a:p>
            <a:pPr marL="0" indent="0">
              <a:buNone/>
            </a:pPr>
            <a:r>
              <a:rPr lang="en-US" b="1" dirty="0">
                <a:highlight>
                  <a:srgbClr val="FFFF00"/>
                </a:highlight>
              </a:rPr>
              <a:t>Product Description </a:t>
            </a:r>
          </a:p>
          <a:p>
            <a:pPr marL="0" indent="0">
              <a:buNone/>
            </a:pPr>
            <a:r>
              <a:rPr lang="en-US" dirty="0"/>
              <a:t>Warehouse management system for organizations which can prevent theft, non-utilization of stored items while maximizing the warehouse functions to improve business productivity</a:t>
            </a:r>
          </a:p>
          <a:p>
            <a:pPr marL="0" indent="0">
              <a:buNone/>
            </a:pPr>
            <a:endParaRPr lang="en-US" dirty="0"/>
          </a:p>
          <a:p>
            <a:pPr marL="0" indent="0">
              <a:buNone/>
            </a:pPr>
            <a:r>
              <a:rPr lang="en-US" b="1" dirty="0">
                <a:highlight>
                  <a:srgbClr val="FFFF00"/>
                </a:highlight>
              </a:rPr>
              <a:t>Benefit Propositions </a:t>
            </a:r>
          </a:p>
          <a:p>
            <a:pPr>
              <a:buFont typeface="Wingdings" panose="05000000000000000000" pitchFamily="2" charset="2"/>
              <a:buChar char="§"/>
            </a:pPr>
            <a:r>
              <a:rPr lang="en-US" dirty="0"/>
              <a:t>Warehouse design </a:t>
            </a:r>
          </a:p>
          <a:p>
            <a:pPr>
              <a:buFont typeface="Wingdings" panose="05000000000000000000" pitchFamily="2" charset="2"/>
              <a:buChar char="§"/>
            </a:pPr>
            <a:r>
              <a:rPr lang="en-US" dirty="0"/>
              <a:t>Inventory tracking (RFID, Barcode) </a:t>
            </a:r>
          </a:p>
          <a:p>
            <a:pPr>
              <a:buFont typeface="Wingdings" panose="05000000000000000000" pitchFamily="2" charset="2"/>
              <a:buChar char="§"/>
            </a:pPr>
            <a:r>
              <a:rPr lang="en-US" dirty="0"/>
              <a:t>Receiving and put away </a:t>
            </a:r>
          </a:p>
          <a:p>
            <a:pPr>
              <a:buFont typeface="Wingdings" panose="05000000000000000000" pitchFamily="2" charset="2"/>
              <a:buChar char="§"/>
            </a:pPr>
            <a:r>
              <a:rPr lang="en-US" dirty="0"/>
              <a:t>Picking and packing goods </a:t>
            </a:r>
          </a:p>
          <a:p>
            <a:pPr>
              <a:buFont typeface="Wingdings" panose="05000000000000000000" pitchFamily="2" charset="2"/>
              <a:buChar char="§"/>
            </a:pPr>
            <a:r>
              <a:rPr lang="en-US" dirty="0"/>
              <a:t>Labor management </a:t>
            </a:r>
          </a:p>
          <a:p>
            <a:pPr>
              <a:buFont typeface="Wingdings" panose="05000000000000000000" pitchFamily="2" charset="2"/>
              <a:buChar char="§"/>
            </a:pPr>
            <a:r>
              <a:rPr lang="en-US" dirty="0"/>
              <a:t>Reporting</a:t>
            </a:r>
          </a:p>
          <a:p>
            <a:pPr marL="0" indent="0">
              <a:buNone/>
            </a:pPr>
            <a:endParaRPr lang="en-US" dirty="0"/>
          </a:p>
        </p:txBody>
      </p:sp>
    </p:spTree>
    <p:extLst>
      <p:ext uri="{BB962C8B-B14F-4D97-AF65-F5344CB8AC3E}">
        <p14:creationId xmlns:p14="http://schemas.microsoft.com/office/powerpoint/2010/main" val="137396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A297-F5F2-46E7-8F3D-40528C776BA7}"/>
              </a:ext>
            </a:extLst>
          </p:cNvPr>
          <p:cNvSpPr>
            <a:spLocks noGrp="1"/>
          </p:cNvSpPr>
          <p:nvPr>
            <p:ph type="title"/>
          </p:nvPr>
        </p:nvSpPr>
        <p:spPr>
          <a:xfrm>
            <a:off x="0" y="1"/>
            <a:ext cx="10515600" cy="781878"/>
          </a:xfrm>
        </p:spPr>
        <p:txBody>
          <a:bodyPr>
            <a:normAutofit/>
          </a:bodyPr>
          <a:lstStyle/>
          <a:p>
            <a:r>
              <a:rPr lang="en-US" sz="3200" dirty="0">
                <a:latin typeface="Abadi" panose="020B0604020202020204" pitchFamily="34" charset="0"/>
              </a:rPr>
              <a:t>MISSION STATEMENT</a:t>
            </a:r>
            <a:endParaRPr lang="en-US" sz="3200" dirty="0"/>
          </a:p>
        </p:txBody>
      </p:sp>
      <p:sp>
        <p:nvSpPr>
          <p:cNvPr id="3" name="Content Placeholder 2">
            <a:extLst>
              <a:ext uri="{FF2B5EF4-FFF2-40B4-BE49-F238E27FC236}">
                <a16:creationId xmlns:a16="http://schemas.microsoft.com/office/drawing/2014/main" id="{0DD50B36-7672-4CB2-B93A-E730EAA29E58}"/>
              </a:ext>
            </a:extLst>
          </p:cNvPr>
          <p:cNvSpPr>
            <a:spLocks noGrp="1"/>
          </p:cNvSpPr>
          <p:nvPr>
            <p:ph idx="1"/>
          </p:nvPr>
        </p:nvSpPr>
        <p:spPr>
          <a:xfrm>
            <a:off x="410817" y="1020417"/>
            <a:ext cx="11463131" cy="5605670"/>
          </a:xfrm>
        </p:spPr>
        <p:txBody>
          <a:bodyPr>
            <a:normAutofit fontScale="92500" lnSpcReduction="10000"/>
          </a:bodyPr>
          <a:lstStyle/>
          <a:p>
            <a:pPr>
              <a:buFont typeface="Wingdings" panose="05000000000000000000" pitchFamily="2" charset="2"/>
              <a:buChar char="§"/>
            </a:pPr>
            <a:r>
              <a:rPr lang="en-US" dirty="0"/>
              <a:t>To provide excellent solutions for Tracking and Asset/Inventory Management problems by assigning a detailed label containing weight, dimensions, barcode stickers and many others. </a:t>
            </a:r>
          </a:p>
          <a:p>
            <a:pPr>
              <a:buFont typeface="Wingdings" panose="05000000000000000000" pitchFamily="2" charset="2"/>
              <a:buChar char="§"/>
            </a:pPr>
            <a:endParaRPr lang="en-US" dirty="0"/>
          </a:p>
          <a:p>
            <a:pPr>
              <a:buFont typeface="Wingdings" panose="05000000000000000000" pitchFamily="2" charset="2"/>
              <a:buChar char="§"/>
            </a:pPr>
            <a:r>
              <a:rPr lang="en-US" dirty="0"/>
              <a:t>To maintain a safe and secure business/work environment. Innovate the way to achieve sustainability, efficiency, growth and profits. </a:t>
            </a:r>
          </a:p>
          <a:p>
            <a:pPr marL="0" indent="0">
              <a:buNone/>
            </a:pPr>
            <a:endParaRPr lang="en-US" dirty="0"/>
          </a:p>
          <a:p>
            <a:pPr>
              <a:buFont typeface="Wingdings" panose="05000000000000000000" pitchFamily="2" charset="2"/>
              <a:buChar char="§"/>
            </a:pPr>
            <a:r>
              <a:rPr lang="en-US" dirty="0"/>
              <a:t>To help store/organize the products and get them back more efficiently and effectively by assigning individual location number which also contains details about storage type, size and location. </a:t>
            </a:r>
          </a:p>
          <a:p>
            <a:pPr marL="0" indent="0">
              <a:buNone/>
            </a:pPr>
            <a:endParaRPr lang="en-US" dirty="0"/>
          </a:p>
          <a:p>
            <a:pPr>
              <a:buFont typeface="Wingdings" panose="05000000000000000000" pitchFamily="2" charset="2"/>
              <a:buChar char="§"/>
            </a:pPr>
            <a:r>
              <a:rPr lang="en-US" dirty="0"/>
              <a:t> Reduce/minimize theft of stocks by integrating a biometrics-controlled access system and 360° surveillance camera running 24/7. </a:t>
            </a:r>
          </a:p>
          <a:p>
            <a:pPr marL="0" indent="0">
              <a:buNone/>
            </a:pPr>
            <a:r>
              <a:rPr lang="en-US" dirty="0"/>
              <a:t> </a:t>
            </a:r>
          </a:p>
        </p:txBody>
      </p:sp>
    </p:spTree>
    <p:extLst>
      <p:ext uri="{BB962C8B-B14F-4D97-AF65-F5344CB8AC3E}">
        <p14:creationId xmlns:p14="http://schemas.microsoft.com/office/powerpoint/2010/main" val="92154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728B-B165-4ADF-951F-916FCC29B31C}"/>
              </a:ext>
            </a:extLst>
          </p:cNvPr>
          <p:cNvSpPr>
            <a:spLocks noGrp="1"/>
          </p:cNvSpPr>
          <p:nvPr>
            <p:ph type="title"/>
          </p:nvPr>
        </p:nvSpPr>
        <p:spPr>
          <a:xfrm>
            <a:off x="0" y="0"/>
            <a:ext cx="10515600" cy="602284"/>
          </a:xfrm>
        </p:spPr>
        <p:txBody>
          <a:bodyPr>
            <a:normAutofit/>
          </a:bodyPr>
          <a:lstStyle/>
          <a:p>
            <a:r>
              <a:rPr lang="en-US" sz="3200" dirty="0">
                <a:latin typeface="Abadi" panose="020B0604020202020204" pitchFamily="34" charset="0"/>
              </a:rPr>
              <a:t>MISSION STATEMENT</a:t>
            </a:r>
            <a:endParaRPr lang="en-US" sz="3200" dirty="0"/>
          </a:p>
        </p:txBody>
      </p:sp>
      <p:sp>
        <p:nvSpPr>
          <p:cNvPr id="3" name="Content Placeholder 2">
            <a:extLst>
              <a:ext uri="{FF2B5EF4-FFF2-40B4-BE49-F238E27FC236}">
                <a16:creationId xmlns:a16="http://schemas.microsoft.com/office/drawing/2014/main" id="{A64CB71B-5D9C-46F4-851E-C738C244EF5D}"/>
              </a:ext>
            </a:extLst>
          </p:cNvPr>
          <p:cNvSpPr>
            <a:spLocks noGrp="1"/>
          </p:cNvSpPr>
          <p:nvPr>
            <p:ph idx="1"/>
          </p:nvPr>
        </p:nvSpPr>
        <p:spPr>
          <a:xfrm>
            <a:off x="397565" y="887896"/>
            <a:ext cx="11635409" cy="5970104"/>
          </a:xfrm>
        </p:spPr>
        <p:txBody>
          <a:bodyPr>
            <a:normAutofit fontScale="92500" lnSpcReduction="10000"/>
          </a:bodyPr>
          <a:lstStyle/>
          <a:p>
            <a:pPr>
              <a:buFont typeface="Wingdings" panose="05000000000000000000" pitchFamily="2" charset="2"/>
              <a:buChar char="§"/>
            </a:pPr>
            <a:r>
              <a:rPr lang="en-US" dirty="0"/>
              <a:t>Helps to increase productivity by controlling, monitoring and managing the warehouse operations centrally and also by using a hand-held device without needing to pay individual attentions to each operation. </a:t>
            </a:r>
          </a:p>
          <a:p>
            <a:pPr marL="0" indent="0">
              <a:buNone/>
            </a:pPr>
            <a:endParaRPr lang="en-US" dirty="0"/>
          </a:p>
          <a:p>
            <a:pPr>
              <a:buFont typeface="Wingdings" panose="05000000000000000000" pitchFamily="2" charset="2"/>
              <a:buChar char="§"/>
            </a:pPr>
            <a:r>
              <a:rPr lang="en-US" dirty="0"/>
              <a:t>Provides a fully detailed report on each day’s operations/task which consist of almost everything like daily incoming and/or outgoing products, delivery deadlines, storage space utilized and many more. </a:t>
            </a:r>
          </a:p>
          <a:p>
            <a:pPr marL="0" indent="0">
              <a:buNone/>
            </a:pPr>
            <a:endParaRPr lang="en-US" dirty="0"/>
          </a:p>
          <a:p>
            <a:pPr>
              <a:buFont typeface="Wingdings" panose="05000000000000000000" pitchFamily="2" charset="2"/>
              <a:buChar char="§"/>
            </a:pPr>
            <a:r>
              <a:rPr lang="en-US" dirty="0"/>
              <a:t> Provides customized storage spaces based on cargo/product type like frozen or perishable goods, items that requires special handling, inflammable/toxic products and many other types. </a:t>
            </a:r>
          </a:p>
          <a:p>
            <a:pPr marL="0" indent="0">
              <a:buNone/>
            </a:pPr>
            <a:endParaRPr lang="en-US" dirty="0"/>
          </a:p>
          <a:p>
            <a:pPr>
              <a:buFont typeface="Wingdings" panose="05000000000000000000" pitchFamily="2" charset="2"/>
              <a:buChar char="§"/>
            </a:pPr>
            <a:r>
              <a:rPr lang="en-US" dirty="0"/>
              <a:t> Monitor labor/workforce productivity centrally without the need of checking them individually or regular checkups. </a:t>
            </a:r>
          </a:p>
          <a:p>
            <a:pPr marL="0" indent="0">
              <a:buNone/>
            </a:pPr>
            <a:r>
              <a:rPr lang="en-US" dirty="0"/>
              <a:t> </a:t>
            </a:r>
          </a:p>
          <a:p>
            <a:endParaRPr lang="en-US" dirty="0"/>
          </a:p>
        </p:txBody>
      </p:sp>
    </p:spTree>
    <p:extLst>
      <p:ext uri="{BB962C8B-B14F-4D97-AF65-F5344CB8AC3E}">
        <p14:creationId xmlns:p14="http://schemas.microsoft.com/office/powerpoint/2010/main" val="2441252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76</TotalTime>
  <Words>1023</Words>
  <Application>Microsoft Office PowerPoint</Application>
  <PresentationFormat>Widescreen</PresentationFormat>
  <Paragraphs>121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Abadi</vt:lpstr>
      <vt:lpstr>Arial</vt:lpstr>
      <vt:lpstr>Calibri</vt:lpstr>
      <vt:lpstr>Calibri Light</vt:lpstr>
      <vt:lpstr>Wingdings</vt:lpstr>
      <vt:lpstr>Office Theme</vt:lpstr>
      <vt:lpstr>PowerPoint Presentation</vt:lpstr>
      <vt:lpstr>LITERATURE SURVEY</vt:lpstr>
      <vt:lpstr>LITERATURE SURVEY</vt:lpstr>
      <vt:lpstr>Features of WMS</vt:lpstr>
      <vt:lpstr>LITERATURE SURVEY </vt:lpstr>
      <vt:lpstr>NEEDS v MATRICS</vt:lpstr>
      <vt:lpstr>MISSION STATEMENT</vt:lpstr>
      <vt:lpstr>MISSION STATEMENT</vt:lpstr>
      <vt:lpstr>MISSION STATEMENT</vt:lpstr>
      <vt:lpstr>QUALITY STANDARDS TO BE ADHERED</vt:lpstr>
      <vt:lpstr>QUALITY STANDARDS TO BE ADHERED</vt:lpstr>
      <vt:lpstr>PRODUCT BREAKDOWN STRUCTURE</vt:lpstr>
      <vt:lpstr>BUSINESS CASE </vt:lpstr>
      <vt:lpstr>BUSINESS CASE </vt:lpstr>
      <vt:lpstr>BUSINESS CASE </vt:lpstr>
      <vt:lpstr>BUSINESS CASE </vt:lpstr>
      <vt:lpstr>BUSINESS CASE </vt:lpstr>
      <vt:lpstr>BUSINESS CASE </vt:lpstr>
      <vt:lpstr>ACTIVITIES &amp; TIME SCHEDULE</vt:lpstr>
      <vt:lpstr>GANTT CHART</vt:lpstr>
      <vt:lpstr>GANTT CHART</vt:lpstr>
      <vt:lpstr>NETWORK DIAGRAM</vt:lpstr>
      <vt:lpstr>NETWORK DIAGRAM</vt:lpstr>
      <vt:lpstr>BILL OF QUANTITIES</vt:lpstr>
      <vt:lpstr>WORK BREAKDOWN STRUCTURE</vt:lpstr>
      <vt:lpstr>RESOURCE DIAGRAMS</vt:lpstr>
      <vt:lpstr>WORK OVERVIEW</vt:lpstr>
      <vt:lpstr>WORK OVERVIEW</vt:lpstr>
      <vt:lpstr>WORK OVERVIEW</vt:lpstr>
      <vt:lpstr>WORK OVERVIEW</vt:lpstr>
      <vt:lpstr>WORK OVERVIEW</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Chrishan Wanasinghe</dc:creator>
  <cp:lastModifiedBy>Chrishan Wanasinghe</cp:lastModifiedBy>
  <cp:revision>11</cp:revision>
  <dcterms:created xsi:type="dcterms:W3CDTF">2019-09-30T10:45:39Z</dcterms:created>
  <dcterms:modified xsi:type="dcterms:W3CDTF">2019-09-30T12:01:42Z</dcterms:modified>
</cp:coreProperties>
</file>