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809B07B-615F-43E1-8A66-F53B3847281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09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23-Feb-25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21268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09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53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41855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35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18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04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1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95232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23-Feb-25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9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B55BF3-CF37-4AB6-88B6-B207B08E4F49}" type="datetimeFigureOut">
              <a:rPr lang="en-US" smtClean="0"/>
              <a:t>23-Feb-25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35075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55BF3-CF37-4AB6-88B6-B207B08E4F49}" type="datetimeFigureOut">
              <a:rPr lang="en-US" smtClean="0"/>
              <a:t>23-Feb-25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9B07B-615F-43E1-8A66-F53B3847281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70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B55BF3-CF37-4AB6-88B6-B207B08E4F49}" type="datetimeFigureOut">
              <a:rPr lang="en-US" smtClean="0"/>
              <a:t>23-Feb-25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8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55BF3-CF37-4AB6-88B6-B207B08E4F49}" type="datetimeFigureOut">
              <a:rPr lang="en-US" smtClean="0"/>
              <a:t>23-Feb-25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410629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23-Feb-25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59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23-Feb-25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54478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B55BF3-CF37-4AB6-88B6-B207B08E4F49}" type="datetimeFigureOut">
              <a:rPr lang="en-US" smtClean="0"/>
              <a:t>23-Feb-25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09B07B-615F-43E1-8A66-F53B38472817}" type="slidenum">
              <a:rPr lang="en-US" smtClean="0"/>
              <a:t>‹#›</a:t>
            </a:fld>
            <a:endParaRPr lang="en-US"/>
          </a:p>
        </p:txBody>
      </p:sp>
    </p:spTree>
    <p:extLst>
      <p:ext uri="{BB962C8B-B14F-4D97-AF65-F5344CB8AC3E}">
        <p14:creationId xmlns:p14="http://schemas.microsoft.com/office/powerpoint/2010/main" val="4017104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0C8A10-3DB0-431D-9772-23381DBEDE3E}"/>
              </a:ext>
            </a:extLst>
          </p:cNvPr>
          <p:cNvSpPr txBox="1"/>
          <p:nvPr/>
        </p:nvSpPr>
        <p:spPr>
          <a:xfrm>
            <a:off x="4585252" y="2266121"/>
            <a:ext cx="3631096"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First National Bank [FNB]</a:t>
            </a:r>
          </a:p>
        </p:txBody>
      </p:sp>
      <p:sp>
        <p:nvSpPr>
          <p:cNvPr id="5" name="TextBox 4">
            <a:extLst>
              <a:ext uri="{FF2B5EF4-FFF2-40B4-BE49-F238E27FC236}">
                <a16:creationId xmlns:a16="http://schemas.microsoft.com/office/drawing/2014/main" id="{2CB03267-2B9B-4EE0-A375-C0D15574B888}"/>
              </a:ext>
            </a:extLst>
          </p:cNvPr>
          <p:cNvSpPr txBox="1"/>
          <p:nvPr/>
        </p:nvSpPr>
        <p:spPr>
          <a:xfrm>
            <a:off x="2372139" y="4121426"/>
            <a:ext cx="3857787" cy="369332"/>
          </a:xfrm>
          <a:prstGeom prst="rect">
            <a:avLst/>
          </a:prstGeom>
          <a:noFill/>
        </p:spPr>
        <p:txBody>
          <a:bodyPr wrap="none" rtlCol="0">
            <a:spAutoFit/>
          </a:bodyPr>
          <a:lstStyle/>
          <a:p>
            <a:r>
              <a:rPr lang="en-US" b="1" dirty="0"/>
              <a:t>Prepared </a:t>
            </a:r>
            <a:r>
              <a:rPr lang="en-US" b="1" dirty="0">
                <a:latin typeface="Calibri" panose="020F0502020204030204" pitchFamily="34" charset="0"/>
                <a:cs typeface="Calibri" panose="020F0502020204030204" pitchFamily="34" charset="0"/>
              </a:rPr>
              <a:t>By</a:t>
            </a:r>
            <a:r>
              <a:rPr lang="en-US" b="1" dirty="0"/>
              <a:t>: Ketankumar Fulbandhe</a:t>
            </a:r>
          </a:p>
        </p:txBody>
      </p:sp>
      <p:sp>
        <p:nvSpPr>
          <p:cNvPr id="6" name="TextBox 5">
            <a:extLst>
              <a:ext uri="{FF2B5EF4-FFF2-40B4-BE49-F238E27FC236}">
                <a16:creationId xmlns:a16="http://schemas.microsoft.com/office/drawing/2014/main" id="{655B73A6-B728-4D55-91A6-B2FAB25266E7}"/>
              </a:ext>
            </a:extLst>
          </p:cNvPr>
          <p:cNvSpPr txBox="1"/>
          <p:nvPr/>
        </p:nvSpPr>
        <p:spPr>
          <a:xfrm>
            <a:off x="8045016" y="4121426"/>
            <a:ext cx="1845377"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Date</a:t>
            </a:r>
            <a:r>
              <a:rPr lang="en-US" b="1" dirty="0"/>
              <a:t>:23/02/2025</a:t>
            </a:r>
          </a:p>
        </p:txBody>
      </p:sp>
      <p:sp>
        <p:nvSpPr>
          <p:cNvPr id="7" name="TextBox 6">
            <a:extLst>
              <a:ext uri="{FF2B5EF4-FFF2-40B4-BE49-F238E27FC236}">
                <a16:creationId xmlns:a16="http://schemas.microsoft.com/office/drawing/2014/main" id="{B5E83F42-F923-443C-AA55-6964335232A6}"/>
              </a:ext>
            </a:extLst>
          </p:cNvPr>
          <p:cNvSpPr txBox="1"/>
          <p:nvPr/>
        </p:nvSpPr>
        <p:spPr>
          <a:xfrm>
            <a:off x="4857595" y="2727786"/>
            <a:ext cx="280935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Project Proposal Guidelines </a:t>
            </a:r>
          </a:p>
        </p:txBody>
      </p:sp>
    </p:spTree>
    <p:extLst>
      <p:ext uri="{BB962C8B-B14F-4D97-AF65-F5344CB8AC3E}">
        <p14:creationId xmlns:p14="http://schemas.microsoft.com/office/powerpoint/2010/main" val="81235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199956"/>
            <a:ext cx="9601200" cy="1304925"/>
          </a:xfrm>
        </p:spPr>
        <p:txBody>
          <a:bodyPr/>
          <a:lstStyle/>
          <a:p>
            <a:pPr algn="l"/>
            <a:r>
              <a:rPr lang="en-US" u="sng"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768626" y="1205327"/>
            <a:ext cx="9601200" cy="3751262"/>
          </a:xfrm>
        </p:spPr>
        <p:txBody>
          <a:bodyPr>
            <a:normAutofit fontScale="62500" lnSpcReduction="20000"/>
          </a:bodyPr>
          <a:lstStyle/>
          <a:p>
            <a:r>
              <a:rPr lang="en-US" b="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Project team members from Client Community and IT Services (ITS). Key roles: Business Analysts, Developers, Testers, Project Managers, Infrastructure &amp; Security Teams. External consultants for specialized areas like third-party software evaluation and integration.</a:t>
            </a:r>
          </a:p>
          <a:p>
            <a:r>
              <a:rPr lang="en-US" b="1" dirty="0">
                <a:latin typeface="Calibri" panose="020F0502020204030204" pitchFamily="34" charset="0"/>
                <a:cs typeface="Calibri" panose="020F0502020204030204" pitchFamily="34" charset="0"/>
              </a:rPr>
              <a:t>Time:</a:t>
            </a:r>
            <a:r>
              <a:rPr lang="en-US" dirty="0">
                <a:latin typeface="Calibri" panose="020F0502020204030204" pitchFamily="34" charset="0"/>
                <a:cs typeface="Calibri" panose="020F0502020204030204" pitchFamily="34" charset="0"/>
              </a:rPr>
              <a:t> The project must be implemented within &lt;&lt;n&gt;&gt; months, ensuring timely delivery without scope creep. Adherence to the Waterfall Model, following a structured phase-wise approach (Requirement Gathering, Design, Development, Testing, Deployment, and Maintenance).</a:t>
            </a:r>
          </a:p>
          <a:p>
            <a:r>
              <a:rPr lang="en-US" b="1" dirty="0">
                <a:latin typeface="Calibri" panose="020F0502020204030204" pitchFamily="34" charset="0"/>
                <a:cs typeface="Calibri" panose="020F0502020204030204" pitchFamily="34" charset="0"/>
              </a:rPr>
              <a:t>Budget: </a:t>
            </a:r>
            <a:r>
              <a:rPr lang="en-US" dirty="0">
                <a:latin typeface="Calibri" panose="020F0502020204030204" pitchFamily="34" charset="0"/>
                <a:cs typeface="Calibri" panose="020F0502020204030204" pitchFamily="34" charset="0"/>
              </a:rPr>
              <a:t>Total costs, including hardware, software, training, and services, will not exceed Rs. 90,000,000. </a:t>
            </a:r>
          </a:p>
          <a:p>
            <a:r>
              <a:rPr lang="en-US" dirty="0">
                <a:latin typeface="Calibri" panose="020F0502020204030204" pitchFamily="34" charset="0"/>
                <a:cs typeface="Calibri" panose="020F0502020204030204" pitchFamily="34" charset="0"/>
              </a:rPr>
              <a:t>Cost breakdown includes Infrastructure (Servers, Storage, Networking, Security): 10,000,000.</a:t>
            </a:r>
          </a:p>
          <a:p>
            <a:r>
              <a:rPr lang="en-US" dirty="0">
                <a:latin typeface="Calibri" panose="020F0502020204030204" pitchFamily="34" charset="0"/>
                <a:cs typeface="Calibri" panose="020F0502020204030204" pitchFamily="34" charset="0"/>
              </a:rPr>
              <a:t>Software licenses, development tools, and integrations: 5,000,000.</a:t>
            </a:r>
          </a:p>
          <a:p>
            <a:r>
              <a:rPr lang="en-US" dirty="0">
                <a:latin typeface="Calibri" panose="020F0502020204030204" pitchFamily="34" charset="0"/>
                <a:cs typeface="Calibri" panose="020F0502020204030204" pitchFamily="34" charset="0"/>
              </a:rPr>
              <a:t>Training programs for end-users and IT staff: 50,000,000.</a:t>
            </a:r>
          </a:p>
          <a:p>
            <a:r>
              <a:rPr lang="en-US" dirty="0">
                <a:latin typeface="Calibri" panose="020F0502020204030204" pitchFamily="34" charset="0"/>
                <a:cs typeface="Calibri" panose="020F0502020204030204" pitchFamily="34" charset="0"/>
              </a:rPr>
              <a:t>Software: 10,000,000.</a:t>
            </a:r>
          </a:p>
          <a:p>
            <a:r>
              <a:rPr lang="en-US" dirty="0">
                <a:latin typeface="Calibri" panose="020F0502020204030204" pitchFamily="34" charset="0"/>
                <a:cs typeface="Calibri" panose="020F0502020204030204" pitchFamily="34" charset="0"/>
              </a:rPr>
              <a:t>Hardware: 10,000,000.</a:t>
            </a:r>
          </a:p>
          <a:p>
            <a:r>
              <a:rPr lang="en-US" dirty="0">
                <a:latin typeface="Calibri" panose="020F0502020204030204" pitchFamily="34" charset="0"/>
                <a:cs typeface="Calibri" panose="020F0502020204030204" pitchFamily="34" charset="0"/>
              </a:rPr>
              <a:t>Other: 5,000,000.</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6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199956"/>
            <a:ext cx="9601200" cy="1304925"/>
          </a:xfrm>
        </p:spPr>
        <p:txBody>
          <a:bodyPr/>
          <a:lstStyle/>
          <a:p>
            <a:pPr algn="l"/>
            <a:r>
              <a:rPr lang="en-US" u="sng" dirty="0">
                <a:latin typeface="Calibri" panose="020F0502020204030204" pitchFamily="34" charset="0"/>
                <a:cs typeface="Calibri" panose="020F0502020204030204" pitchFamily="34" charset="0"/>
              </a:rPr>
              <a:t>Technology</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768626" y="1205326"/>
            <a:ext cx="10535478" cy="4877421"/>
          </a:xfrm>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Microsoft Word/Excel, Confluence ,Balsamiq, </a:t>
            </a:r>
            <a:r>
              <a:rPr lang="en-US" dirty="0" err="1">
                <a:latin typeface="Calibri" panose="020F0502020204030204" pitchFamily="34" charset="0"/>
                <a:cs typeface="Calibri" panose="020F0502020204030204" pitchFamily="34" charset="0"/>
              </a:rPr>
              <a:t>Figma</a:t>
            </a:r>
            <a:r>
              <a:rPr lang="en-US" dirty="0">
                <a:latin typeface="Calibri" panose="020F0502020204030204" pitchFamily="34" charset="0"/>
                <a:cs typeface="Calibri" panose="020F0502020204030204" pitchFamily="34" charset="0"/>
              </a:rPr>
              <a:t>, Microsoft Visio, JIRA, Trello Power BI, Tableau</a:t>
            </a:r>
          </a:p>
          <a:p>
            <a:pPr marL="0" indent="0">
              <a:buNone/>
            </a:pPr>
            <a:r>
              <a:rPr lang="en-US" dirty="0">
                <a:latin typeface="Calibri" panose="020F0502020204030204" pitchFamily="34" charset="0"/>
                <a:cs typeface="Calibri" panose="020F0502020204030204" pitchFamily="34" charset="0"/>
              </a:rPr>
              <a:t>Microsoft Visio, Draw.io, MySQL Workbench, ER/Studio</a:t>
            </a:r>
          </a:p>
          <a:p>
            <a:pPr marL="0" indent="0">
              <a:buNone/>
            </a:pPr>
            <a:r>
              <a:rPr lang="en-US" dirty="0">
                <a:latin typeface="Calibri" panose="020F0502020204030204" pitchFamily="34" charset="0"/>
                <a:cs typeface="Calibri" panose="020F0502020204030204" pitchFamily="34" charset="0"/>
              </a:rPr>
              <a:t>React.js, Angular, Vue.js, Bootstrap, CSS </a:t>
            </a:r>
          </a:p>
          <a:p>
            <a:pPr marL="0" indent="0">
              <a:buNone/>
            </a:pPr>
            <a:r>
              <a:rPr lang="en-US" dirty="0">
                <a:latin typeface="Calibri" panose="020F0502020204030204" pitchFamily="34" charset="0"/>
                <a:cs typeface="Calibri" panose="020F0502020204030204" pitchFamily="34" charset="0"/>
              </a:rPr>
              <a:t>Java, Node.js, RESTful APIs.</a:t>
            </a:r>
          </a:p>
          <a:p>
            <a:pPr marL="0" indent="0">
              <a:buNone/>
            </a:pPr>
            <a:r>
              <a:rPr lang="en-US" dirty="0">
                <a:latin typeface="Calibri" panose="020F0502020204030204" pitchFamily="34" charset="0"/>
                <a:cs typeface="Calibri" panose="020F0502020204030204" pitchFamily="34" charset="0"/>
              </a:rPr>
              <a:t>MySQL, Microsoft SQL Server</a:t>
            </a:r>
          </a:p>
          <a:p>
            <a:pPr marL="0" indent="0">
              <a:buNone/>
            </a:pPr>
            <a:r>
              <a:rPr lang="en-US" dirty="0">
                <a:latin typeface="Calibri" panose="020F0502020204030204" pitchFamily="34" charset="0"/>
                <a:cs typeface="Calibri" panose="020F0502020204030204" pitchFamily="34" charset="0"/>
              </a:rPr>
              <a:t>On-Premise: VMware, Windows/Linux Servers, AWS, Azure, Google Cloud</a:t>
            </a:r>
          </a:p>
          <a:p>
            <a:pPr marL="0" indent="0">
              <a:buNone/>
            </a:pPr>
            <a:r>
              <a:rPr lang="en-US" dirty="0">
                <a:latin typeface="Calibri" panose="020F0502020204030204" pitchFamily="34" charset="0"/>
                <a:cs typeface="Calibri" panose="020F0502020204030204" pitchFamily="34" charset="0"/>
              </a:rPr>
              <a:t>Functional Testing: Selenium, </a:t>
            </a:r>
            <a:r>
              <a:rPr lang="en-US" dirty="0" err="1">
                <a:latin typeface="Calibri" panose="020F0502020204030204" pitchFamily="34" charset="0"/>
                <a:cs typeface="Calibri" panose="020F0502020204030204" pitchFamily="34" charset="0"/>
              </a:rPr>
              <a:t>Katalon</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Performance Testing: JMeter, LoadRunner</a:t>
            </a:r>
          </a:p>
          <a:p>
            <a:pPr marL="0" indent="0">
              <a:buNone/>
            </a:pPr>
            <a:r>
              <a:rPr lang="en-US" dirty="0">
                <a:latin typeface="Calibri" panose="020F0502020204030204" pitchFamily="34" charset="0"/>
                <a:cs typeface="Calibri" panose="020F0502020204030204" pitchFamily="34" charset="0"/>
              </a:rPr>
              <a:t>Security Testing: OWASP ZAP, Burp Suite</a:t>
            </a:r>
          </a:p>
          <a:p>
            <a:pPr marL="0" indent="0">
              <a:buNone/>
            </a:pPr>
            <a:r>
              <a:rPr lang="en-US" dirty="0">
                <a:latin typeface="Calibri" panose="020F0502020204030204" pitchFamily="34" charset="0"/>
                <a:cs typeface="Calibri" panose="020F0502020204030204" pitchFamily="34" charset="0"/>
              </a:rPr>
              <a:t>Bug Tracking: JIRA, </a:t>
            </a:r>
          </a:p>
          <a:p>
            <a:pPr marL="0" indent="0">
              <a:buNone/>
            </a:pPr>
            <a:r>
              <a:rPr lang="en-US" dirty="0">
                <a:latin typeface="Calibri" panose="020F0502020204030204" pitchFamily="34" charset="0"/>
                <a:cs typeface="Calibri" panose="020F0502020204030204" pitchFamily="34" charset="0"/>
              </a:rPr>
              <a:t>CI/CD &amp; DevOps: Jenkins, GitLab CI/CD, Azure DevOps, Docker, Kubernetes.</a:t>
            </a:r>
          </a:p>
          <a:p>
            <a:pPr marL="0" indent="0">
              <a:buNone/>
            </a:pPr>
            <a:r>
              <a:rPr lang="en-US" dirty="0">
                <a:latin typeface="Calibri" panose="020F0502020204030204" pitchFamily="34" charset="0"/>
                <a:cs typeface="Calibri" panose="020F0502020204030204" pitchFamily="34" charset="0"/>
              </a:rPr>
              <a:t>Monitoring: New Relic, Prometheus, Splunk</a:t>
            </a:r>
          </a:p>
          <a:p>
            <a:pPr marL="0" indent="0">
              <a:buNone/>
            </a:pPr>
            <a:r>
              <a:rPr lang="en-US" dirty="0">
                <a:latin typeface="Calibri" panose="020F0502020204030204" pitchFamily="34" charset="0"/>
                <a:cs typeface="Calibri" panose="020F0502020204030204" pitchFamily="34" charset="0"/>
              </a:rPr>
              <a:t>Version Control: Git, Bitbucket,</a:t>
            </a:r>
          </a:p>
          <a:p>
            <a:pPr marL="0" indent="0">
              <a:buNone/>
            </a:pPr>
            <a:r>
              <a:rPr lang="en-US" dirty="0">
                <a:latin typeface="Calibri" panose="020F0502020204030204" pitchFamily="34" charset="0"/>
                <a:cs typeface="Calibri" panose="020F0502020204030204" pitchFamily="34" charset="0"/>
              </a:rPr>
              <a:t>Post-Go Live Monitoring: Nagios, ELK Stack (Elasticsearch, Logstash, Kibana)</a:t>
            </a:r>
          </a:p>
          <a:p>
            <a:pPr marL="0" indent="0">
              <a:buNone/>
            </a:pPr>
            <a:r>
              <a:rPr lang="en-US" dirty="0">
                <a:latin typeface="Calibri" panose="020F0502020204030204" pitchFamily="34" charset="0"/>
                <a:cs typeface="Calibri" panose="020F0502020204030204" pitchFamily="34" charset="0"/>
              </a:rPr>
              <a:t>Help Desk: ServiceNow, Zendesk</a:t>
            </a:r>
          </a:p>
        </p:txBody>
      </p:sp>
    </p:spTree>
    <p:extLst>
      <p:ext uri="{BB962C8B-B14F-4D97-AF65-F5344CB8AC3E}">
        <p14:creationId xmlns:p14="http://schemas.microsoft.com/office/powerpoint/2010/main" val="284041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475698"/>
            <a:ext cx="9601200" cy="1304925"/>
          </a:xfrm>
        </p:spPr>
        <p:txBody>
          <a:bodyPr/>
          <a:lstStyle/>
          <a:p>
            <a:pPr algn="l"/>
            <a:r>
              <a:rPr lang="en-US" u="sng" dirty="0">
                <a:latin typeface="Calibri" panose="020F0502020204030204" pitchFamily="34" charset="0"/>
                <a:cs typeface="Calibri" panose="020F0502020204030204" pitchFamily="34" charset="0"/>
              </a:rPr>
              <a:t>Risks and Dependencies: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828261" y="1780623"/>
            <a:ext cx="10535478" cy="4877421"/>
          </a:xfrm>
        </p:spPr>
        <p:txBody>
          <a:bodyPr>
            <a:normAutofit/>
          </a:bodyPr>
          <a:lstStyle/>
          <a:p>
            <a:r>
              <a:rPr lang="en-US" dirty="0">
                <a:latin typeface="Calibri" panose="020F0502020204030204" pitchFamily="34" charset="0"/>
                <a:cs typeface="Calibri" panose="020F0502020204030204" pitchFamily="34" charset="0"/>
              </a:rPr>
              <a:t>The existing system has been in use for N years, making user adaptation a challenge. </a:t>
            </a:r>
          </a:p>
          <a:p>
            <a:r>
              <a:rPr lang="en-US" dirty="0">
                <a:latin typeface="Calibri" panose="020F0502020204030204" pitchFamily="34" charset="0"/>
                <a:cs typeface="Calibri" panose="020F0502020204030204" pitchFamily="34" charset="0"/>
              </a:rPr>
              <a:t>Resistance to change may impact adoption, requiring training and phased implementation. </a:t>
            </a:r>
          </a:p>
          <a:p>
            <a:r>
              <a:rPr lang="en-US" dirty="0">
                <a:latin typeface="Calibri" panose="020F0502020204030204" pitchFamily="34" charset="0"/>
                <a:cs typeface="Calibri" panose="020F0502020204030204" pitchFamily="34" charset="0"/>
              </a:rPr>
              <a:t>Cost justification is difficult as improvements in usability, speed, and support efficiency are hard to quantify. </a:t>
            </a:r>
          </a:p>
          <a:p>
            <a:r>
              <a:rPr lang="en-US" dirty="0">
                <a:latin typeface="Calibri" panose="020F0502020204030204" pitchFamily="34" charset="0"/>
                <a:cs typeface="Calibri" panose="020F0502020204030204" pitchFamily="34" charset="0"/>
              </a:rPr>
              <a:t>To mitigate this, KPIs, comparative reports, and data visualization (Power BI/Tableau) will demonstrate ROI and system utilization benefits.</a:t>
            </a:r>
          </a:p>
        </p:txBody>
      </p:sp>
    </p:spTree>
    <p:extLst>
      <p:ext uri="{BB962C8B-B14F-4D97-AF65-F5344CB8AC3E}">
        <p14:creationId xmlns:p14="http://schemas.microsoft.com/office/powerpoint/2010/main" val="122099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Situation</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First National Bank (FNB) provides various insurance products, including life, vehicle, home, and credit protection insurance. Customers access these services through FNB’s digital banking platform, but the current system lacks efficiency in application, management, and claims processing. Enhancing digital insurance services will improve customer satisfaction and operational effectiveness.</a:t>
            </a:r>
          </a:p>
        </p:txBody>
      </p:sp>
    </p:spTree>
    <p:extLst>
      <p:ext uri="{BB962C8B-B14F-4D97-AF65-F5344CB8AC3E}">
        <p14:creationId xmlns:p14="http://schemas.microsoft.com/office/powerpoint/2010/main" val="1393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Problem</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 The existing process consist of lengthy forms, unclear requirements, and no instant eligibility checks which make the process lengthy.</a:t>
            </a:r>
          </a:p>
          <a:p>
            <a:r>
              <a:rPr lang="en-US" dirty="0">
                <a:latin typeface="Calibri" panose="020F0502020204030204" pitchFamily="34" charset="0"/>
                <a:cs typeface="Calibri" panose="020F0502020204030204" pitchFamily="34" charset="0"/>
              </a:rPr>
              <a:t>Customers cannot easily update policies or track claims in real time.</a:t>
            </a:r>
          </a:p>
          <a:p>
            <a:r>
              <a:rPr lang="en-US" dirty="0">
                <a:latin typeface="Calibri" panose="020F0502020204030204" pitchFamily="34" charset="0"/>
                <a:cs typeface="Calibri" panose="020F0502020204030204" pitchFamily="34" charset="0"/>
              </a:rPr>
              <a:t>No automated premium deductions, limited personalized recommendations, and no seamless link between banking and insurance policies.</a:t>
            </a:r>
          </a:p>
          <a:p>
            <a:r>
              <a:rPr lang="en-US" dirty="0">
                <a:latin typeface="Calibri" panose="020F0502020204030204" pitchFamily="34" charset="0"/>
                <a:cs typeface="Calibri" panose="020F0502020204030204" pitchFamily="34" charset="0"/>
              </a:rPr>
              <a:t>Fraudulent claims due to weak verification processes, lack of biometric authentication, and unsecured document submission.</a:t>
            </a:r>
          </a:p>
        </p:txBody>
      </p:sp>
    </p:spTree>
    <p:extLst>
      <p:ext uri="{BB962C8B-B14F-4D97-AF65-F5344CB8AC3E}">
        <p14:creationId xmlns:p14="http://schemas.microsoft.com/office/powerpoint/2010/main" val="359248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Opportunity</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Risk assessment for instant pre-approvals and pre-filled applications using existing banking data.</a:t>
            </a:r>
          </a:p>
          <a:p>
            <a:r>
              <a:rPr lang="en-US" dirty="0">
                <a:latin typeface="Calibri" panose="020F0502020204030204" pitchFamily="34" charset="0"/>
                <a:cs typeface="Calibri" panose="020F0502020204030204" pitchFamily="34" charset="0"/>
              </a:rPr>
              <a:t>Allow customers to modify policies and track claims in real-time via web and mobile platforms.</a:t>
            </a:r>
          </a:p>
          <a:p>
            <a:r>
              <a:rPr lang="en-US" dirty="0">
                <a:latin typeface="Calibri" panose="020F0502020204030204" pitchFamily="34" charset="0"/>
                <a:cs typeface="Calibri" panose="020F0502020204030204" pitchFamily="34" charset="0"/>
              </a:rPr>
              <a:t>Automated premium payments, personalized policy suggestions based on financial data, and easy claim settlements linked to bank accounts.</a:t>
            </a:r>
          </a:p>
          <a:p>
            <a:r>
              <a:rPr lang="en-US" dirty="0">
                <a:latin typeface="Calibri" panose="020F0502020204030204" pitchFamily="34" charset="0"/>
                <a:cs typeface="Calibri" panose="020F0502020204030204" pitchFamily="34" charset="0"/>
              </a:rPr>
              <a:t>Biometric authentication for policy changes, secure document uploads, and fraud detection for claims processing.</a:t>
            </a:r>
          </a:p>
        </p:txBody>
      </p:sp>
    </p:spTree>
    <p:extLst>
      <p:ext uri="{BB962C8B-B14F-4D97-AF65-F5344CB8AC3E}">
        <p14:creationId xmlns:p14="http://schemas.microsoft.com/office/powerpoint/2010/main" val="40071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Purpose Statement</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The purpose of enhancing FNB’s digital insurance services is to simplify applications, improve policy management, integrate with banking services, and strengthen security. By leveraging Risk assessments, automated processes, and advanced fraud detection, FNB aims to enhance customer experience and operational efficiency.</a:t>
            </a:r>
          </a:p>
        </p:txBody>
      </p:sp>
    </p:spTree>
    <p:extLst>
      <p:ext uri="{BB962C8B-B14F-4D97-AF65-F5344CB8AC3E}">
        <p14:creationId xmlns:p14="http://schemas.microsoft.com/office/powerpoint/2010/main" val="81503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a:xfrm>
            <a:off x="1295402" y="982132"/>
            <a:ext cx="9601196" cy="1303867"/>
          </a:xfrm>
        </p:spPr>
        <p:txBody>
          <a:bodyPr/>
          <a:lstStyle/>
          <a:p>
            <a:pPr algn="l"/>
            <a:r>
              <a:rPr lang="en-US" u="sng" dirty="0">
                <a:latin typeface="Calibri" panose="020F0502020204030204" pitchFamily="34" charset="0"/>
                <a:cs typeface="Calibri" panose="020F0502020204030204" pitchFamily="34" charset="0"/>
              </a:rPr>
              <a:t>Project Objectives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a:xfrm>
            <a:off x="1295401" y="2398643"/>
            <a:ext cx="9601196" cy="3750366"/>
          </a:xfrm>
        </p:spPr>
        <p:txBody>
          <a:bodyPr>
            <a:normAutofit fontScale="92500" lnSpcReduction="10000"/>
          </a:bodyPr>
          <a:lstStyle/>
          <a:p>
            <a:r>
              <a:rPr lang="en-US" dirty="0">
                <a:latin typeface="Calibri" panose="020F0502020204030204" pitchFamily="34" charset="0"/>
                <a:cs typeface="Calibri" panose="020F0502020204030204" pitchFamily="34" charset="0"/>
              </a:rPr>
              <a:t>Identify and choose the most suitable insurance banking solution based on design criteria, specifications, and business requirements.</a:t>
            </a:r>
          </a:p>
          <a:p>
            <a:r>
              <a:rPr lang="en-US" dirty="0">
                <a:latin typeface="Calibri" panose="020F0502020204030204" pitchFamily="34" charset="0"/>
                <a:cs typeface="Calibri" panose="020F0502020204030204" pitchFamily="34" charset="0"/>
              </a:rPr>
              <a:t>Develop a prototype of the selected solution and conduct thorough testing to ensure functionality, security, and user-friendliness.</a:t>
            </a:r>
          </a:p>
          <a:p>
            <a:r>
              <a:rPr lang="en-US" dirty="0">
                <a:latin typeface="Calibri" panose="020F0502020204030204" pitchFamily="34" charset="0"/>
                <a:cs typeface="Calibri" panose="020F0502020204030204" pitchFamily="34" charset="0"/>
              </a:rPr>
              <a:t>Ensure smooth integration of the insurance solution with FNB’s existing banking infrastructure for automated transactions and real-time updates.</a:t>
            </a:r>
          </a:p>
          <a:p>
            <a:r>
              <a:rPr lang="en-US" dirty="0">
                <a:latin typeface="Calibri" panose="020F0502020204030204" pitchFamily="34" charset="0"/>
                <a:cs typeface="Calibri" panose="020F0502020204030204" pitchFamily="34" charset="0"/>
              </a:rPr>
              <a:t>Implement biometric authentication, two-factor authentication (2FA), and fraud detection to protect customer data and transactions.</a:t>
            </a:r>
          </a:p>
          <a:p>
            <a:r>
              <a:rPr lang="en-US" dirty="0">
                <a:latin typeface="Calibri" panose="020F0502020204030204" pitchFamily="34" charset="0"/>
                <a:cs typeface="Calibri" panose="020F0502020204030204" pitchFamily="34" charset="0"/>
              </a:rPr>
              <a:t>Create an built-in digital platform with self-service options, real-time notifications, and customer support.</a:t>
            </a:r>
          </a:p>
        </p:txBody>
      </p:sp>
    </p:spTree>
    <p:extLst>
      <p:ext uri="{BB962C8B-B14F-4D97-AF65-F5344CB8AC3E}">
        <p14:creationId xmlns:p14="http://schemas.microsoft.com/office/powerpoint/2010/main" val="67344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a:xfrm>
            <a:off x="1295402" y="982132"/>
            <a:ext cx="9601196" cy="1303867"/>
          </a:xfrm>
        </p:spPr>
        <p:txBody>
          <a:bodyPr/>
          <a:lstStyle/>
          <a:p>
            <a:pPr algn="l"/>
            <a:r>
              <a:rPr lang="en-US" u="sng" dirty="0">
                <a:latin typeface="Calibri" panose="020F0502020204030204" pitchFamily="34" charset="0"/>
                <a:cs typeface="Calibri" panose="020F0502020204030204" pitchFamily="34" charset="0"/>
              </a:rPr>
              <a:t>Success Criteria</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a:xfrm>
            <a:off x="1295401" y="2398643"/>
            <a:ext cx="9601196" cy="3750366"/>
          </a:xfrm>
        </p:spPr>
        <p:txBody>
          <a:bodyPr>
            <a:normAutofit/>
          </a:bodyPr>
          <a:lstStyle/>
          <a:p>
            <a:r>
              <a:rPr lang="en-US" dirty="0">
                <a:latin typeface="Calibri" panose="020F0502020204030204" pitchFamily="34" charset="0"/>
                <a:cs typeface="Calibri" panose="020F0502020204030204" pitchFamily="34" charset="0"/>
              </a:rPr>
              <a:t>Ensure that insurance-related information, collateral, forms, and documents are easily accessible through digital platforms, reducing manual dependency.</a:t>
            </a:r>
          </a:p>
          <a:p>
            <a:r>
              <a:rPr lang="en-US" dirty="0">
                <a:latin typeface="Calibri" panose="020F0502020204030204" pitchFamily="34" charset="0"/>
                <a:cs typeface="Calibri" panose="020F0502020204030204" pitchFamily="34" charset="0"/>
              </a:rPr>
              <a:t>Enhance system reliability and minimize downtime to ensure uninterrupted access to insurance services.</a:t>
            </a:r>
          </a:p>
          <a:p>
            <a:r>
              <a:rPr lang="en-US" dirty="0">
                <a:latin typeface="Calibri" panose="020F0502020204030204" pitchFamily="34" charset="0"/>
                <a:cs typeface="Calibri" panose="020F0502020204030204" pitchFamily="34" charset="0"/>
              </a:rPr>
              <a:t>Optimize system performance to reduce wait times for transactions, claims processing, and customer requests.</a:t>
            </a:r>
          </a:p>
        </p:txBody>
      </p:sp>
    </p:spTree>
    <p:extLst>
      <p:ext uri="{BB962C8B-B14F-4D97-AF65-F5344CB8AC3E}">
        <p14:creationId xmlns:p14="http://schemas.microsoft.com/office/powerpoint/2010/main" val="139216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993915" y="982663"/>
            <a:ext cx="9601200" cy="1303337"/>
          </a:xfrm>
        </p:spPr>
        <p:txBody>
          <a:bodyPr/>
          <a:lstStyle/>
          <a:p>
            <a:pPr algn="l"/>
            <a:r>
              <a:rPr lang="en-US" u="sng" dirty="0">
                <a:latin typeface="Calibri" panose="020F0502020204030204" pitchFamily="34" charset="0"/>
                <a:cs typeface="Calibri" panose="020F0502020204030204" pitchFamily="34" charset="0"/>
              </a:rPr>
              <a:t>Methods And Approach</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993915" y="2160035"/>
            <a:ext cx="10495720" cy="3896207"/>
          </a:xfrm>
        </p:spPr>
        <p:txBody>
          <a:bodyPr>
            <a:normAutofit fontScale="70000" lnSpcReduction="20000"/>
          </a:bodyPr>
          <a:lstStyle/>
          <a:p>
            <a:r>
              <a:rPr lang="en-US" dirty="0">
                <a:latin typeface="Calibri" panose="020F0502020204030204" pitchFamily="34" charset="0"/>
                <a:cs typeface="Calibri" panose="020F0502020204030204" pitchFamily="34" charset="0"/>
              </a:rPr>
              <a:t>The project follows a Waterfall Model, ensuring a structured, phase-by-phase approach for efficient selection, implementation, and deployment of the insurance banking system.</a:t>
            </a:r>
          </a:p>
          <a:p>
            <a:r>
              <a:rPr lang="en-US" dirty="0">
                <a:latin typeface="Calibri" panose="020F0502020204030204" pitchFamily="34" charset="0"/>
                <a:cs typeface="Calibri" panose="020F0502020204030204" pitchFamily="34" charset="0"/>
              </a:rPr>
              <a:t>A committee is formed with key stakeholders to define selection criteria and evaluation frameworks, ensuring alignment with business value and regulatory compliance. Tools like JIRA are used to track decision points.</a:t>
            </a:r>
          </a:p>
          <a:p>
            <a:r>
              <a:rPr lang="en-US" dirty="0">
                <a:latin typeface="Calibri" panose="020F0502020204030204" pitchFamily="34" charset="0"/>
                <a:cs typeface="Calibri" panose="020F0502020204030204" pitchFamily="34" charset="0"/>
              </a:rPr>
              <a:t>Business needs are gathered through stakeholder workshops, prioritizing customer-centric features like seamless policy management and claims processing. Requirements are documented in the BRD and SRS, supported by visual reporting in Power BI for better analysis.</a:t>
            </a:r>
          </a:p>
          <a:p>
            <a:r>
              <a:rPr lang="en-US" dirty="0">
                <a:latin typeface="Calibri" panose="020F0502020204030204" pitchFamily="34" charset="0"/>
                <a:cs typeface="Calibri" panose="020F0502020204030204" pitchFamily="34" charset="0"/>
              </a:rPr>
              <a:t>The selected system is configured, integrated, and thoroughly tested. Compliance and security are ensured while JIRA is used for task tracking. Customer priorities are reviewed in sprint meetings, though Waterfall follows a linear approach.</a:t>
            </a:r>
          </a:p>
          <a:p>
            <a:r>
              <a:rPr lang="en-US" dirty="0">
                <a:latin typeface="Calibri" panose="020F0502020204030204" pitchFamily="34" charset="0"/>
                <a:cs typeface="Calibri" panose="020F0502020204030204" pitchFamily="34" charset="0"/>
              </a:rPr>
              <a:t>Training materials and process guides are created. A support framework is established with escalation procedures.</a:t>
            </a:r>
          </a:p>
          <a:p>
            <a:r>
              <a:rPr lang="en-US" dirty="0">
                <a:latin typeface="Calibri" panose="020F0502020204030204" pitchFamily="34" charset="0"/>
                <a:cs typeface="Calibri" panose="020F0502020204030204" pitchFamily="34" charset="0"/>
              </a:rPr>
              <a:t>A final readiness check ensures system stability before deployment. Post-launch monitoring is conducted, and Power BI dashboards track system performance.</a:t>
            </a:r>
          </a:p>
        </p:txBody>
      </p:sp>
    </p:spTree>
    <p:extLst>
      <p:ext uri="{BB962C8B-B14F-4D97-AF65-F5344CB8AC3E}">
        <p14:creationId xmlns:p14="http://schemas.microsoft.com/office/powerpoint/2010/main" val="200172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993915" y="843446"/>
            <a:ext cx="9601200" cy="1303337"/>
          </a:xfrm>
        </p:spPr>
        <p:txBody>
          <a:bodyPr/>
          <a:lstStyle/>
          <a:p>
            <a:pPr algn="l"/>
            <a:r>
              <a:rPr lang="en-US" u="sng" dirty="0">
                <a:latin typeface="Calibri" panose="020F0502020204030204" pitchFamily="34" charset="0"/>
                <a:cs typeface="Calibri" panose="020F0502020204030204" pitchFamily="34" charset="0"/>
              </a:rPr>
              <a:t>Methods And Approach</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702365" y="1944915"/>
            <a:ext cx="10495720" cy="4098076"/>
          </a:xfrm>
        </p:spPr>
        <p:txBody>
          <a:bodyPr>
            <a:normAutofit fontScale="77500" lnSpcReduction="20000"/>
          </a:bodyPr>
          <a:lstStyle/>
          <a:p>
            <a:r>
              <a:rPr lang="en-US" dirty="0">
                <a:latin typeface="Calibri" panose="020F0502020204030204" pitchFamily="34" charset="0"/>
                <a:cs typeface="Calibri" panose="020F0502020204030204" pitchFamily="34" charset="0"/>
              </a:rPr>
              <a:t>All the user stories are prioritize by the MOSCOW and MVP techniques to and also by calculating the BV and CP points.</a:t>
            </a:r>
          </a:p>
          <a:p>
            <a:r>
              <a:rPr lang="en-US" dirty="0">
                <a:latin typeface="Calibri" panose="020F0502020204030204" pitchFamily="34" charset="0"/>
                <a:cs typeface="Calibri" panose="020F0502020204030204" pitchFamily="34" charset="0"/>
              </a:rPr>
              <a:t>And then the sprint starts there will be a delivery of software in two weeks. </a:t>
            </a:r>
          </a:p>
          <a:p>
            <a:r>
              <a:rPr lang="en-US" dirty="0">
                <a:latin typeface="Calibri" panose="020F0502020204030204" pitchFamily="34" charset="0"/>
                <a:cs typeface="Calibri" panose="020F0502020204030204" pitchFamily="34" charset="0"/>
              </a:rPr>
              <a:t>Sprint meetings will be like daily scrum meeting, sprint review meeting, and sprint retrospective meeting will be conducted side by side to update the process and clarify doubts.</a:t>
            </a:r>
          </a:p>
          <a:p>
            <a:r>
              <a:rPr lang="en-US" dirty="0">
                <a:latin typeface="Calibri" panose="020F0502020204030204" pitchFamily="34" charset="0"/>
                <a:cs typeface="Calibri" panose="020F0502020204030204" pitchFamily="34" charset="0"/>
              </a:rPr>
              <a:t>Once the user story has been done the user story will be change to the done stage only if the user story is completed. If its on process it will be in a pending table yet to be</a:t>
            </a:r>
          </a:p>
          <a:p>
            <a:r>
              <a:rPr lang="en-US" dirty="0">
                <a:latin typeface="Calibri" panose="020F0502020204030204" pitchFamily="34" charset="0"/>
                <a:cs typeface="Calibri" panose="020F0502020204030204" pitchFamily="34" charset="0"/>
              </a:rPr>
              <a:t>The product burndown chart will be prepared by the product owner in-order to update on the work done process. This chart is very useful for the notification of work yet to be done and was done.</a:t>
            </a:r>
          </a:p>
          <a:p>
            <a:r>
              <a:rPr lang="en-US" dirty="0">
                <a:latin typeface="Calibri" panose="020F0502020204030204" pitchFamily="34" charset="0"/>
                <a:cs typeface="Calibri" panose="020F0502020204030204" pitchFamily="34" charset="0"/>
              </a:rPr>
              <a:t>Tools like Jira is mainly used to run the sprint and create product burndown chart. And to generate reports power BI and tableau is used.</a:t>
            </a:r>
          </a:p>
          <a:p>
            <a:r>
              <a:rPr lang="en-US" dirty="0">
                <a:latin typeface="Calibri" panose="020F0502020204030204" pitchFamily="34" charset="0"/>
                <a:cs typeface="Calibri" panose="020F0502020204030204" pitchFamily="34" charset="0"/>
              </a:rPr>
              <a:t>Monitor system performance and handle Change Requests (CRs) using Change Control Board (CCB) to review and approve CRs.</a:t>
            </a:r>
          </a:p>
        </p:txBody>
      </p:sp>
    </p:spTree>
    <p:extLst>
      <p:ext uri="{BB962C8B-B14F-4D97-AF65-F5344CB8AC3E}">
        <p14:creationId xmlns:p14="http://schemas.microsoft.com/office/powerpoint/2010/main" val="23748837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1837</TotalTime>
  <Words>1202</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PowerPoint Presentation</vt:lpstr>
      <vt:lpstr>Situation</vt:lpstr>
      <vt:lpstr>Problem</vt:lpstr>
      <vt:lpstr>Opportunity</vt:lpstr>
      <vt:lpstr>Purpose Statement</vt:lpstr>
      <vt:lpstr>Project Objectives</vt:lpstr>
      <vt:lpstr>Success Criteria</vt:lpstr>
      <vt:lpstr>Methods And Approach</vt:lpstr>
      <vt:lpstr>Methods And Approach</vt:lpstr>
      <vt:lpstr>Resources</vt:lpstr>
      <vt:lpstr>Technology</vt:lpstr>
      <vt:lpstr>Risks and Dependencies: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63</cp:revision>
  <dcterms:created xsi:type="dcterms:W3CDTF">2025-02-23T08:51:07Z</dcterms:created>
  <dcterms:modified xsi:type="dcterms:W3CDTF">2025-02-24T15:42:54Z</dcterms:modified>
</cp:coreProperties>
</file>