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4660"/>
  </p:normalViewPr>
  <p:slideViewPr>
    <p:cSldViewPr snapToGrid="0">
      <p:cViewPr varScale="1">
        <p:scale>
          <a:sx n="81" d="100"/>
          <a:sy n="81" d="100"/>
        </p:scale>
        <p:origin x="4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5AF4-3BC9-3833-A195-0AB514FB18DA}"/>
              </a:ext>
            </a:extLst>
          </p:cNvPr>
          <p:cNvSpPr>
            <a:spLocks noGrp="1"/>
          </p:cNvSpPr>
          <p:nvPr>
            <p:ph type="ctrTitle"/>
          </p:nvPr>
        </p:nvSpPr>
        <p:spPr/>
        <p: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Project Title</a:t>
            </a:r>
            <a:r>
              <a:rPr lang="en-US" sz="1200" dirty="0"/>
              <a:t>: Ecommerce (Go-Eat) – Healthy </a:t>
            </a:r>
            <a:r>
              <a:rPr lang="en-US" sz="1200"/>
              <a:t>Food just one Step Away</a:t>
            </a:r>
            <a:br>
              <a:rPr lang="en-US" sz="1200" dirty="0"/>
            </a:br>
            <a:r>
              <a:rPr lang="en-US" sz="1200" b="1" dirty="0"/>
              <a:t>Date</a:t>
            </a:r>
            <a:r>
              <a:rPr lang="en-US" sz="1200" dirty="0"/>
              <a:t>: 12.03.2025</a:t>
            </a:r>
            <a:endParaRPr lang="en-IN" sz="1200" dirty="0"/>
          </a:p>
        </p:txBody>
      </p:sp>
      <p:sp>
        <p:nvSpPr>
          <p:cNvPr id="3" name="Subtitle 2">
            <a:extLst>
              <a:ext uri="{FF2B5EF4-FFF2-40B4-BE49-F238E27FC236}">
                <a16:creationId xmlns:a16="http://schemas.microsoft.com/office/drawing/2014/main" id="{5D994B38-F7FE-8993-83DB-044BF05674C4}"/>
              </a:ext>
            </a:extLst>
          </p:cNvPr>
          <p:cNvSpPr>
            <a:spLocks noGrp="1"/>
          </p:cNvSpPr>
          <p:nvPr>
            <p:ph type="subTitle" idx="1"/>
          </p:nvPr>
        </p:nvSpPr>
        <p:spPr/>
        <p:txBody>
          <a:bodyPr>
            <a:normAutofit/>
          </a:bodyPr>
          <a:lstStyle/>
          <a:p>
            <a:r>
              <a:rPr lang="en-US" sz="1200" b="1" dirty="0"/>
              <a:t>Prepared By</a:t>
            </a:r>
            <a:r>
              <a:rPr lang="en-US" sz="1200" dirty="0"/>
              <a:t>: Mayur Shiralkar</a:t>
            </a:r>
            <a:endParaRPr lang="en-IN" sz="1200" dirty="0"/>
          </a:p>
        </p:txBody>
      </p:sp>
    </p:spTree>
    <p:extLst>
      <p:ext uri="{BB962C8B-B14F-4D97-AF65-F5344CB8AC3E}">
        <p14:creationId xmlns:p14="http://schemas.microsoft.com/office/powerpoint/2010/main" val="355577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3DF9-4250-141F-88B0-DD7A199CE5E2}"/>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19FA679-CAAD-982D-544A-FC0B19C230F1}"/>
              </a:ext>
            </a:extLst>
          </p:cNvPr>
          <p:cNvSpPr>
            <a:spLocks noGrp="1"/>
          </p:cNvSpPr>
          <p:nvPr>
            <p:ph type="body" idx="1"/>
          </p:nvPr>
        </p:nvSpPr>
        <p:spPr/>
        <p:txBody>
          <a:bodyPr/>
          <a:lstStyle/>
          <a:p>
            <a:pPr algn="ctr"/>
            <a:r>
              <a:rPr lang="en-US" sz="1200" dirty="0"/>
              <a:t>Human Resources</a:t>
            </a:r>
            <a:endParaRPr lang="en-IN" sz="1200" dirty="0"/>
          </a:p>
        </p:txBody>
      </p:sp>
      <p:sp>
        <p:nvSpPr>
          <p:cNvPr id="5" name="Content Placeholder 4">
            <a:extLst>
              <a:ext uri="{FF2B5EF4-FFF2-40B4-BE49-F238E27FC236}">
                <a16:creationId xmlns:a16="http://schemas.microsoft.com/office/drawing/2014/main" id="{F6CFDD06-4EF4-C452-CB05-EB51A37AB4DA}"/>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Business Analyst</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Project Manager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UI/UX Designer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Frontend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Backend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Database Administrator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Software Tester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DevOps Engineer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 Support</a:t>
            </a: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431290B-BF1C-63EC-6A92-9169606955B1}"/>
              </a:ext>
            </a:extLst>
          </p:cNvPr>
          <p:cNvSpPr>
            <a:spLocks noGrp="1"/>
          </p:cNvSpPr>
          <p:nvPr>
            <p:ph type="body" sz="quarter" idx="3"/>
          </p:nvPr>
        </p:nvSpPr>
        <p:spPr/>
        <p:txBody>
          <a:bodyPr/>
          <a:lstStyle/>
          <a:p>
            <a:pPr algn="ctr"/>
            <a:r>
              <a:rPr lang="en-US" sz="1200" dirty="0"/>
              <a:t>Technical Resources</a:t>
            </a:r>
            <a:endParaRPr lang="en-IN" sz="1200" dirty="0"/>
          </a:p>
        </p:txBody>
      </p:sp>
      <p:sp>
        <p:nvSpPr>
          <p:cNvPr id="7" name="Content Placeholder 6">
            <a:extLst>
              <a:ext uri="{FF2B5EF4-FFF2-40B4-BE49-F238E27FC236}">
                <a16:creationId xmlns:a16="http://schemas.microsoft.com/office/drawing/2014/main" id="{45B08FCC-B5B0-686A-1E3C-388E18014E90}"/>
              </a:ext>
            </a:extLst>
          </p:cNvPr>
          <p:cNvSpPr>
            <a:spLocks noGrp="1"/>
          </p:cNvSpPr>
          <p:nvPr>
            <p:ph sz="quarter" idx="4"/>
          </p:nvPr>
        </p:nvSpPr>
        <p:spPr/>
        <p:txBody>
          <a:bodyPr>
            <a:normAutofit lnSpcReduction="10000"/>
          </a:bodyPr>
          <a:lstStyle/>
          <a:p>
            <a:r>
              <a:rPr lang="en-IN" sz="1200" dirty="0"/>
              <a:t>Development Tools &amp; Software:</a:t>
            </a:r>
          </a:p>
          <a:p>
            <a:r>
              <a:rPr lang="en-IN" sz="1200" dirty="0"/>
              <a:t>Frontend Development: React, Angular</a:t>
            </a:r>
          </a:p>
          <a:p>
            <a:r>
              <a:rPr lang="en-IN" sz="1200" dirty="0"/>
              <a:t>Backend Development: Node Js, Python, PHP, Java</a:t>
            </a:r>
          </a:p>
          <a:p>
            <a:r>
              <a:rPr lang="en-IN" sz="1200" dirty="0"/>
              <a:t>Database Management: MySQL, Mongo DB</a:t>
            </a:r>
          </a:p>
          <a:p>
            <a:r>
              <a:rPr lang="en-IN" sz="1200" dirty="0"/>
              <a:t>Cloud &amp; Hosting: AWS, Microsoft Azure or Firebase.</a:t>
            </a:r>
          </a:p>
          <a:p>
            <a:r>
              <a:rPr lang="en-IN" sz="1200" dirty="0"/>
              <a:t>Version Control: GitHub, GitLab or Bitbucket.</a:t>
            </a:r>
          </a:p>
          <a:p>
            <a:r>
              <a:rPr lang="en-IN" sz="1200" dirty="0"/>
              <a:t>Payment Integration: Paypal, Razorpay, credit/debit.</a:t>
            </a:r>
          </a:p>
          <a:p>
            <a:r>
              <a:rPr lang="en-IN" sz="1200" dirty="0"/>
              <a:t>Manual &amp; Automated Testing: Selenium, </a:t>
            </a:r>
            <a:r>
              <a:rPr lang="en-IN" sz="1200" dirty="0" err="1"/>
              <a:t>Jmeter</a:t>
            </a:r>
            <a:r>
              <a:rPr lang="en-IN" sz="1200" dirty="0"/>
              <a:t>.</a:t>
            </a:r>
          </a:p>
          <a:p>
            <a:endParaRPr lang="en-IN" sz="1200" dirty="0"/>
          </a:p>
        </p:txBody>
      </p:sp>
    </p:spTree>
    <p:extLst>
      <p:ext uri="{BB962C8B-B14F-4D97-AF65-F5344CB8AC3E}">
        <p14:creationId xmlns:p14="http://schemas.microsoft.com/office/powerpoint/2010/main" val="190318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D836-CBA5-A635-244F-1A3DA701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3560A-C02F-8028-6957-737519918D6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76D294C-FA0D-CBB9-5604-2D599CC802C1}"/>
              </a:ext>
            </a:extLst>
          </p:cNvPr>
          <p:cNvSpPr>
            <a:spLocks noGrp="1"/>
          </p:cNvSpPr>
          <p:nvPr>
            <p:ph type="body" idx="1"/>
          </p:nvPr>
        </p:nvSpPr>
        <p:spPr/>
        <p:txBody>
          <a:bodyPr/>
          <a:lstStyle/>
          <a:p>
            <a:pPr algn="ctr"/>
            <a:r>
              <a:rPr lang="en-US" sz="1200" dirty="0"/>
              <a:t>Infrastructure Resources</a:t>
            </a:r>
            <a:endParaRPr lang="en-IN" sz="1200" dirty="0"/>
          </a:p>
        </p:txBody>
      </p:sp>
      <p:sp>
        <p:nvSpPr>
          <p:cNvPr id="5" name="Content Placeholder 4">
            <a:extLst>
              <a:ext uri="{FF2B5EF4-FFF2-40B4-BE49-F238E27FC236}">
                <a16:creationId xmlns:a16="http://schemas.microsoft.com/office/drawing/2014/main" id="{B3EAD272-398C-5954-D895-8AAEAE7EE761}"/>
              </a:ext>
            </a:extLst>
          </p:cNvPr>
          <p:cNvSpPr>
            <a:spLocks noGrp="1"/>
          </p:cNvSpPr>
          <p:nvPr>
            <p:ph sz="half" idx="2"/>
          </p:nvPr>
        </p:nvSpPr>
        <p:spPr/>
        <p:txBody>
          <a:bodyPr>
            <a:normAutofit/>
          </a:bodyPr>
          <a:lstStyle/>
          <a:p>
            <a:pPr marL="285750" indent="-285750">
              <a:buFont typeface="Wingdings" panose="05000000000000000000" pitchFamily="2" charset="2"/>
              <a:buChar char="v"/>
            </a:pPr>
            <a:r>
              <a:rPr lang="en-US" sz="1200" dirty="0"/>
              <a:t>Workstation &amp; Development PC’s</a:t>
            </a:r>
          </a:p>
          <a:p>
            <a:pPr marL="285750" indent="-285750">
              <a:buFont typeface="Wingdings" panose="05000000000000000000" pitchFamily="2" charset="2"/>
              <a:buChar char="v"/>
            </a:pPr>
            <a:r>
              <a:rPr lang="en-US" sz="1200" dirty="0"/>
              <a:t>Servers &amp; Cloud Storage</a:t>
            </a:r>
          </a:p>
          <a:p>
            <a:pPr marL="285750" indent="-285750">
              <a:buFont typeface="Wingdings" panose="05000000000000000000" pitchFamily="2" charset="2"/>
              <a:buChar char="v"/>
            </a:pPr>
            <a:r>
              <a:rPr lang="en-US" sz="1200" dirty="0"/>
              <a:t>Internet &amp; Networking</a:t>
            </a:r>
            <a:endParaRPr lang="en-IN" sz="1200" dirty="0"/>
          </a:p>
        </p:txBody>
      </p:sp>
      <p:sp>
        <p:nvSpPr>
          <p:cNvPr id="6" name="Text Placeholder 5">
            <a:extLst>
              <a:ext uri="{FF2B5EF4-FFF2-40B4-BE49-F238E27FC236}">
                <a16:creationId xmlns:a16="http://schemas.microsoft.com/office/drawing/2014/main" id="{3F34082E-3DE2-B4E4-72E1-B2B173E0B6C3}"/>
              </a:ext>
            </a:extLst>
          </p:cNvPr>
          <p:cNvSpPr>
            <a:spLocks noGrp="1"/>
          </p:cNvSpPr>
          <p:nvPr>
            <p:ph type="body" sz="quarter" idx="3"/>
          </p:nvPr>
        </p:nvSpPr>
        <p:spPr/>
        <p:txBody>
          <a:bodyPr/>
          <a:lstStyle/>
          <a:p>
            <a:pPr algn="ctr"/>
            <a:r>
              <a:rPr lang="en-US" sz="1200" dirty="0"/>
              <a:t>Financial Resources</a:t>
            </a:r>
            <a:endParaRPr lang="en-IN" sz="1200" dirty="0"/>
          </a:p>
        </p:txBody>
      </p:sp>
      <p:sp>
        <p:nvSpPr>
          <p:cNvPr id="7" name="Content Placeholder 6">
            <a:extLst>
              <a:ext uri="{FF2B5EF4-FFF2-40B4-BE49-F238E27FC236}">
                <a16:creationId xmlns:a16="http://schemas.microsoft.com/office/drawing/2014/main" id="{6394650C-C7F4-0224-A7A2-E4DEA6144C7F}"/>
              </a:ext>
            </a:extLst>
          </p:cNvPr>
          <p:cNvSpPr>
            <a:spLocks noGrp="1"/>
          </p:cNvSpPr>
          <p:nvPr>
            <p:ph sz="quarter" idx="4"/>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Software Development Cost: 20,00,000/-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Cloud Hosting &amp; Domain: 16,000/- Per Month.</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API &amp; Third-Party Services: 40,000/-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Marketing &amp; Training Cost: 1,60,000/-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Ongoing Maintenance: 80,000/- Per Year</a:t>
            </a:r>
          </a:p>
        </p:txBody>
      </p:sp>
    </p:spTree>
    <p:extLst>
      <p:ext uri="{BB962C8B-B14F-4D97-AF65-F5344CB8AC3E}">
        <p14:creationId xmlns:p14="http://schemas.microsoft.com/office/powerpoint/2010/main" val="412860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E3FC-B0AB-9D26-0C0D-C3A6743ED58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Risk &amp; Dependencies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74AC8F8D-F1D7-4CCC-BD7E-163B00F771D3}"/>
              </a:ext>
            </a:extLst>
          </p:cNvPr>
          <p:cNvSpPr>
            <a:spLocks noGrp="1"/>
          </p:cNvSpPr>
          <p:nvPr>
            <p:ph type="body" idx="1"/>
          </p:nvPr>
        </p:nvSpPr>
        <p:spPr/>
        <p:txBody>
          <a:bodyPr/>
          <a:lstStyle/>
          <a:p>
            <a:pPr algn="ctr"/>
            <a:r>
              <a:rPr lang="en-US" sz="1200" dirty="0"/>
              <a:t>Risk</a:t>
            </a:r>
            <a:endParaRPr lang="en-IN" sz="1200" dirty="0"/>
          </a:p>
        </p:txBody>
      </p:sp>
      <p:sp>
        <p:nvSpPr>
          <p:cNvPr id="5" name="Content Placeholder 4">
            <a:extLst>
              <a:ext uri="{FF2B5EF4-FFF2-40B4-BE49-F238E27FC236}">
                <a16:creationId xmlns:a16="http://schemas.microsoft.com/office/drawing/2014/main" id="{41968B20-80B9-738F-E76E-6966061C36D0}"/>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Requirement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Scope Creep</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Technical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Integration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Security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Financial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Timeline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Compliance Risk</a:t>
            </a:r>
            <a:endParaRPr lang="en-IN" sz="1200" dirty="0"/>
          </a:p>
        </p:txBody>
      </p:sp>
      <p:sp>
        <p:nvSpPr>
          <p:cNvPr id="6" name="Text Placeholder 5">
            <a:extLst>
              <a:ext uri="{FF2B5EF4-FFF2-40B4-BE49-F238E27FC236}">
                <a16:creationId xmlns:a16="http://schemas.microsoft.com/office/drawing/2014/main" id="{88882A75-A2A8-FC5C-1A55-103001657C1A}"/>
              </a:ext>
            </a:extLst>
          </p:cNvPr>
          <p:cNvSpPr>
            <a:spLocks noGrp="1"/>
          </p:cNvSpPr>
          <p:nvPr>
            <p:ph type="body" sz="quarter" idx="3"/>
          </p:nvPr>
        </p:nvSpPr>
        <p:spPr/>
        <p:txBody>
          <a:bodyPr/>
          <a:lstStyle/>
          <a:p>
            <a:pPr algn="ctr"/>
            <a:r>
              <a:rPr lang="en-US" sz="1200" dirty="0"/>
              <a:t>Dependencies</a:t>
            </a:r>
            <a:endParaRPr lang="en-IN" sz="1200" dirty="0"/>
          </a:p>
        </p:txBody>
      </p:sp>
      <p:sp>
        <p:nvSpPr>
          <p:cNvPr id="7" name="Content Placeholder 6">
            <a:extLst>
              <a:ext uri="{FF2B5EF4-FFF2-40B4-BE49-F238E27FC236}">
                <a16:creationId xmlns:a16="http://schemas.microsoft.com/office/drawing/2014/main" id="{88FA7CD4-9279-44E9-6497-FA2E06F8977B}"/>
              </a:ext>
            </a:extLst>
          </p:cNvPr>
          <p:cNvSpPr>
            <a:spLocks noGrp="1"/>
          </p:cNvSpPr>
          <p:nvPr>
            <p:ph sz="quarter" idx="4"/>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Third-Party API</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Technology Stack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Hosting &amp; Cloud Services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Legal &amp; Compliance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Stakeholder Availability</a:t>
            </a:r>
            <a:endParaRPr lang="en-IN" sz="1200" dirty="0"/>
          </a:p>
        </p:txBody>
      </p:sp>
    </p:spTree>
    <p:extLst>
      <p:ext uri="{BB962C8B-B14F-4D97-AF65-F5344CB8AC3E}">
        <p14:creationId xmlns:p14="http://schemas.microsoft.com/office/powerpoint/2010/main" val="32001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C6F1-B3A9-4E9A-F20B-92738763E9A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To Be Completed by Appropriate Manager</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9623C8-C86D-B83D-6794-4CA22C4273CA}"/>
              </a:ext>
            </a:extLst>
          </p:cNvPr>
          <p:cNvSpPr>
            <a:spLocks noGrp="1"/>
          </p:cNvSpPr>
          <p:nvPr>
            <p:ph idx="1"/>
          </p:nvPr>
        </p:nvSpPr>
        <p:spPr/>
        <p:txBody>
          <a:bodyPr>
            <a:normAutofit/>
          </a:bodyPr>
          <a:lstStyle/>
          <a:p>
            <a:endParaRPr lang="en-US" sz="1200" b="1" u="sng" dirty="0">
              <a:latin typeface="Calibri" panose="020F0502020204030204" pitchFamily="34" charset="0"/>
              <a:ea typeface="Calibri" panose="020F0502020204030204" pitchFamily="34" charset="0"/>
              <a:cs typeface="Calibri" panose="020F0502020204030204" pitchFamily="34" charset="0"/>
            </a:endParaRPr>
          </a:p>
          <a:p>
            <a:endParaRPr lang="en-US" sz="1200" b="1" u="sng"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Sponsor</a:t>
            </a:r>
            <a:r>
              <a:rPr lang="en-US" sz="1200" dirty="0">
                <a:latin typeface="Calibri" panose="020F0502020204030204" pitchFamily="34" charset="0"/>
                <a:ea typeface="Calibri" panose="020F0502020204030204" pitchFamily="34" charset="0"/>
                <a:cs typeface="Calibri" panose="020F0502020204030204" pitchFamily="34" charset="0"/>
              </a:rPr>
              <a:t>: Krishna Dwarkadish.</a:t>
            </a: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Manager</a:t>
            </a:r>
            <a:r>
              <a:rPr lang="en-US" sz="1200" dirty="0">
                <a:latin typeface="Calibri" panose="020F0502020204030204" pitchFamily="34" charset="0"/>
                <a:ea typeface="Calibri" panose="020F0502020204030204" pitchFamily="34" charset="0"/>
                <a:cs typeface="Calibri" panose="020F0502020204030204" pitchFamily="34" charset="0"/>
              </a:rPr>
              <a:t>: Kailash Shankar.</a:t>
            </a:r>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0635-3C5F-E7C4-1F2E-0B7C1881AD9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Agenda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715F1E-FF69-28D9-672F-8247520298DE}"/>
              </a:ext>
            </a:extLst>
          </p:cNvPr>
          <p:cNvSpPr>
            <a:spLocks noGrp="1"/>
          </p:cNvSpPr>
          <p:nvPr>
            <p:ph idx="1"/>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Situation</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Problem</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Opportunity</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Purpose Statement (Goal)</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Objective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Success Criteria</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Method/Approaches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Resources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Risk and Dependencies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Approvals</a:t>
            </a:r>
          </a:p>
        </p:txBody>
      </p:sp>
    </p:spTree>
    <p:extLst>
      <p:ext uri="{BB962C8B-B14F-4D97-AF65-F5344CB8AC3E}">
        <p14:creationId xmlns:p14="http://schemas.microsoft.com/office/powerpoint/2010/main" val="300770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8D09-7F5A-5C19-C871-F104383816B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Situation</a:t>
            </a:r>
            <a:endParaRPr lang="en-IN" sz="1200" b="1" dirty="0"/>
          </a:p>
        </p:txBody>
      </p:sp>
      <p:sp>
        <p:nvSpPr>
          <p:cNvPr id="3" name="Content Placeholder 2">
            <a:extLst>
              <a:ext uri="{FF2B5EF4-FFF2-40B4-BE49-F238E27FC236}">
                <a16:creationId xmlns:a16="http://schemas.microsoft.com/office/drawing/2014/main" id="{CD47B730-968A-3C45-8B24-EFD5FC7E1B6F}"/>
              </a:ext>
            </a:extLst>
          </p:cNvPr>
          <p:cNvSpPr>
            <a:spLocks noGrp="1"/>
          </p:cNvSpPr>
          <p:nvPr>
            <p:ph idx="1"/>
          </p:nvPr>
        </p:nvSpPr>
        <p:spPr/>
        <p:txBody>
          <a:bodyPr>
            <a:normAutofit/>
          </a:bodyPr>
          <a:lstStyle/>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facing a high order drop-off rate, where users add food to their cart but abandon the checkout process.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Key challenges include long checkout steps, limited payment options, unexpected delivery charges, and order delays.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Additionally, customer feedback highlights issues such as inaccurate delivery times, lack of real-time tracking, and poor restaurant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availability.</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To address these concerns, I have worked closely with Marketing, UX/UI, Development, and Operations teams to simplify the ordering flow,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introduce multiple payment  methods, improve pricing transparency, and enhance real-time tracking. This role involves analyzing customer behavior,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defining business requirements, ensuring seamless  integration of solutions, and tracking key performance metrics like order completion rate, average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delivery time, and customer satisfaction score (CSAT).</a:t>
            </a:r>
          </a:p>
          <a:p>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44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71FD-BF5B-DD25-5F82-A7389F025E0B}"/>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Problem</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AE78B22-7724-D037-8BA5-C3A68B784A47}"/>
              </a:ext>
            </a:extLst>
          </p:cNvPr>
          <p:cNvSpPr>
            <a:spLocks noGrp="1"/>
          </p:cNvSpPr>
          <p:nvPr>
            <p:ph idx="1"/>
          </p:nvPr>
        </p:nvSpPr>
        <p:spPr/>
        <p:txBody>
          <a:bodyPr>
            <a:normAutofit/>
          </a:bodyPr>
          <a:lstStyle/>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experiencing a high order drop-off rate, where users add food to their cart but fail to complete their purchases. Data analysis suggests key pain</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points such as a complex checkout process, limited payment options, unexpected delivery fees, and long estimated wait times. Additionally, customer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feedback highlights concerns about order tracking inaccuracies, restaurant availability, and inconsistent delivery experiences.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This results in lost revenue opportunities, reduced customer retention, and increased operational inefficiencies. Without addressing these issues, Go-Eat</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risks losing customers to competitors who offer a faster, more transparent, and seamless food ordering experience.</a:t>
            </a:r>
          </a:p>
        </p:txBody>
      </p:sp>
    </p:spTree>
    <p:extLst>
      <p:ext uri="{BB962C8B-B14F-4D97-AF65-F5344CB8AC3E}">
        <p14:creationId xmlns:p14="http://schemas.microsoft.com/office/powerpoint/2010/main" val="22648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6524-F5A6-7AA2-460D-89B62DF2F31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Opportunities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0F9483-27BC-4C72-69D2-074786F522EE}"/>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has the opportunity to increase order conversions, boost customer retention, and improve overall satisfaction. Optimizing the checkout flow, offering multiple payment options, enhancing pricing transparency, and improving real-time delivery tracking can lead to a seamless and frictionless ordering process.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Key Opportunities can be below mentioned,</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Revenue.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Boost Retention and Loyalty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Customer Experience </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Expand Market Reach</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Efficiency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Competitive Advantage</a:t>
            </a: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11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D9AC-88E4-6310-6139-57E3966A3349}"/>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Purpose Statement (Goals)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B19CE8E-94BE-7145-B138-1A70D4AC53FD}"/>
              </a:ext>
            </a:extLst>
          </p:cNvPr>
          <p:cNvSpPr>
            <a:spLocks noGrp="1"/>
          </p:cNvSpPr>
          <p:nvPr>
            <p:ph idx="1"/>
          </p:nvPr>
        </p:nvSpPr>
        <p:spPr/>
        <p:txBody>
          <a:bodyPr>
            <a:normAutofit/>
          </a:bodyPr>
          <a:lstStyle/>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purpose of this initiative is to enhance the food ordering and delivery experience by optimizing the checkout process, improving payment flexibility, and ensuring seamless order fulfillment. By addressing key pain points such as high cart abandonment, pricing transparency, and delivery inefficiencies, Go-Eat aims to increase order conversions, boost customer satisfaction, and improve operational efficiency. </a:t>
            </a: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36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776E-E924-5ABF-C914-CA5D9D19A23E}"/>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Objectives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EC1F297-54B7-CD31-0F95-21A3D4140DED}"/>
              </a:ext>
            </a:extLst>
          </p:cNvPr>
          <p:cNvSpPr>
            <a:spLocks noGrp="1"/>
          </p:cNvSpPr>
          <p:nvPr>
            <p:ph idx="1"/>
          </p:nvPr>
        </p:nvSpPr>
        <p:spPr/>
        <p:txBody>
          <a:bodyPr>
            <a:no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establish itself as a reliable, customer-centric, and competitive food delivery platform.</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Notable Objectives can be,</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Reduce Cart Abandonment</a:t>
            </a:r>
          </a:p>
          <a:p>
            <a:pPr>
              <a:buFont typeface="Wingdings" panose="05000000000000000000" pitchFamily="2" charset="2"/>
              <a:buChar char="v"/>
            </a:pPr>
            <a:r>
              <a:rPr lang="en-IN" sz="1200" dirty="0"/>
              <a:t>Enhance Payment Flexibility</a:t>
            </a:r>
          </a:p>
          <a:p>
            <a:pPr>
              <a:buFont typeface="Wingdings" panose="05000000000000000000" pitchFamily="2" charset="2"/>
              <a:buChar char="v"/>
            </a:pPr>
            <a:r>
              <a:rPr lang="en-IN" sz="1200" dirty="0"/>
              <a:t>Improve Pricing Transparency</a:t>
            </a:r>
          </a:p>
          <a:p>
            <a:pPr>
              <a:buFont typeface="Wingdings" panose="05000000000000000000" pitchFamily="2" charset="2"/>
              <a:buChar char="v"/>
            </a:pPr>
            <a:r>
              <a:rPr lang="en-IN" sz="1200" dirty="0"/>
              <a:t>Optimize Delivery Experience</a:t>
            </a:r>
          </a:p>
          <a:p>
            <a:pPr>
              <a:buFont typeface="Wingdings" panose="05000000000000000000" pitchFamily="2" charset="2"/>
              <a:buChar char="v"/>
            </a:pPr>
            <a:r>
              <a:rPr lang="en-IN" sz="1200" dirty="0"/>
              <a:t>Increase Customer Retention</a:t>
            </a:r>
          </a:p>
          <a:p>
            <a:pPr>
              <a:buFont typeface="Wingdings" panose="05000000000000000000" pitchFamily="2" charset="2"/>
              <a:buChar char="v"/>
            </a:pPr>
            <a:r>
              <a:rPr lang="en-IN" sz="1200" dirty="0"/>
              <a:t>Boost Operational Efficiency</a:t>
            </a:r>
          </a:p>
          <a:p>
            <a:pPr>
              <a:buFont typeface="Wingdings" panose="05000000000000000000" pitchFamily="2" charset="2"/>
              <a:buChar char="v"/>
            </a:pPr>
            <a:r>
              <a:rPr lang="en-IN" sz="1200" dirty="0"/>
              <a:t>Enhance Mobile Experience</a:t>
            </a:r>
          </a:p>
          <a:p>
            <a:pPr>
              <a:buFont typeface="Wingdings" panose="05000000000000000000" pitchFamily="2" charset="2"/>
              <a:buChar char="v"/>
            </a:pPr>
            <a:r>
              <a:rPr lang="en-IN" sz="1200" dirty="0"/>
              <a:t>Leverage Data &amp; Analytics</a:t>
            </a:r>
          </a:p>
          <a:p>
            <a:pPr>
              <a:buFont typeface="Wingdings" panose="05000000000000000000" pitchFamily="2" charset="2"/>
              <a:buChar char="v"/>
            </a:pPr>
            <a:r>
              <a:rPr lang="en-IN" sz="1200" dirty="0"/>
              <a:t>Feedback Analysis</a:t>
            </a:r>
          </a:p>
          <a:p>
            <a:pPr marL="0" indent="0">
              <a:buNone/>
            </a:pPr>
            <a:r>
              <a:rPr lang="en-IN" sz="1200" dirty="0"/>
              <a:t> </a:t>
            </a:r>
          </a:p>
          <a:p>
            <a:pPr marL="0" indent="0">
              <a:buNone/>
            </a:pPr>
            <a:endParaRPr lang="en-IN" sz="1200" dirty="0"/>
          </a:p>
          <a:p>
            <a:pPr marL="0" indent="0">
              <a:buNone/>
            </a:pPr>
            <a:endParaRPr lang="en-IN" sz="1200" dirty="0"/>
          </a:p>
        </p:txBody>
      </p:sp>
    </p:spTree>
    <p:extLst>
      <p:ext uri="{BB962C8B-B14F-4D97-AF65-F5344CB8AC3E}">
        <p14:creationId xmlns:p14="http://schemas.microsoft.com/office/powerpoint/2010/main" val="313562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6BCA-6BC8-209D-93A2-80261AD48E1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Success Criteria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C5F272-B47D-11B6-56E6-4F9B34ECD459}"/>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success of this initiative will be measured by improvements in key performance areas that enhance user experience, increase conversions, and optimize operations.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Such as,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in Order Completion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Faster Checkout Process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Higher Payment Success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Improved Pricing Transparency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Delivery Accuracy</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Repeat Orders</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Customer/Client Satisfaction Score</a:t>
            </a:r>
          </a:p>
        </p:txBody>
      </p:sp>
    </p:spTree>
    <p:extLst>
      <p:ext uri="{BB962C8B-B14F-4D97-AF65-F5344CB8AC3E}">
        <p14:creationId xmlns:p14="http://schemas.microsoft.com/office/powerpoint/2010/main" val="143124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4608-D35D-9AB8-01BB-B16024C30BF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Method/Approaches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6CF155A7-CA8E-B2BB-6E0F-8D233553869B}"/>
              </a:ext>
            </a:extLst>
          </p:cNvPr>
          <p:cNvSpPr>
            <a:spLocks noGrp="1"/>
          </p:cNvSpPr>
          <p:nvPr>
            <p:ph type="body" idx="1"/>
          </p:nvPr>
        </p:nvSpPr>
        <p:spPr/>
        <p:txBody>
          <a:bodyPr/>
          <a:lstStyle/>
          <a:p>
            <a:pPr algn="ctr"/>
            <a:r>
              <a:rPr lang="en-US" sz="1200" dirty="0">
                <a:latin typeface="Calibri" panose="020F0502020204030204" pitchFamily="34" charset="0"/>
                <a:ea typeface="Calibri" panose="020F0502020204030204" pitchFamily="34" charset="0"/>
                <a:cs typeface="Calibri" panose="020F0502020204030204" pitchFamily="34" charset="0"/>
              </a:rPr>
              <a:t>Method</a:t>
            </a: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4346F70-8035-AD6B-144F-B0DE71B7F62D}"/>
              </a:ext>
            </a:extLst>
          </p:cNvPr>
          <p:cNvSpPr>
            <a:spLocks noGrp="1"/>
          </p:cNvSpPr>
          <p:nvPr>
            <p:ph sz="half" idx="2"/>
          </p:nvPr>
        </p:nvSpPr>
        <p:spPr/>
        <p:txBody>
          <a:bodyPr>
            <a:normAutofit/>
          </a:bodyPr>
          <a:lstStyle/>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Requirement Gathering &amp; Analysis</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System Design &amp; Planning</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Implementation &amp; Development</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Testing &amp; Quality Assurance</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Deployment &amp; Training</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Maintenance &amp; Continuous Improvement </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7B82A3EE-506A-7D83-72EB-8180BCC87F92}"/>
              </a:ext>
            </a:extLst>
          </p:cNvPr>
          <p:cNvSpPr>
            <a:spLocks noGrp="1"/>
          </p:cNvSpPr>
          <p:nvPr>
            <p:ph type="body" sz="quarter" idx="3"/>
          </p:nvPr>
        </p:nvSpPr>
        <p:spPr/>
        <p:txBody>
          <a:bodyPr/>
          <a:lstStyle/>
          <a:p>
            <a:pPr algn="ctr"/>
            <a:r>
              <a:rPr lang="en-US" sz="1200" dirty="0"/>
              <a:t>Approaches</a:t>
            </a:r>
            <a:endParaRPr lang="en-IN" sz="1200" dirty="0"/>
          </a:p>
        </p:txBody>
      </p:sp>
      <p:sp>
        <p:nvSpPr>
          <p:cNvPr id="7" name="Content Placeholder 6">
            <a:extLst>
              <a:ext uri="{FF2B5EF4-FFF2-40B4-BE49-F238E27FC236}">
                <a16:creationId xmlns:a16="http://schemas.microsoft.com/office/drawing/2014/main" id="{6F70C768-BCE0-33EA-13FA-87935E5679FD}"/>
              </a:ext>
            </a:extLst>
          </p:cNvPr>
          <p:cNvSpPr>
            <a:spLocks noGrp="1"/>
          </p:cNvSpPr>
          <p:nvPr>
            <p:ph sz="quarter" idx="4"/>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SWOT Analysis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MoSCoW Prioritization </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Gant Chart &amp; Roadmaps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Prototyping</a:t>
            </a:r>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p>
        </p:txBody>
      </p:sp>
    </p:spTree>
    <p:extLst>
      <p:ext uri="{BB962C8B-B14F-4D97-AF65-F5344CB8AC3E}">
        <p14:creationId xmlns:p14="http://schemas.microsoft.com/office/powerpoint/2010/main" val="2679712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3652</TotalTime>
  <Words>782</Words>
  <Application>Microsoft Office PowerPoint</Application>
  <PresentationFormat>Widescreen</PresentationFormat>
  <Paragraphs>132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Organic</vt:lpstr>
      <vt:lpstr>Project Title: Ecommerce (Go-Eat) – Healthy Food just one Step Away Date: 12.03.2025</vt:lpstr>
      <vt:lpstr>Agenda</vt:lpstr>
      <vt:lpstr>Situation</vt:lpstr>
      <vt:lpstr>Problem</vt:lpstr>
      <vt:lpstr>Opportunities</vt:lpstr>
      <vt:lpstr>Purpose Statement (Goals)</vt:lpstr>
      <vt:lpstr>Objectives</vt:lpstr>
      <vt:lpstr>Success Criteria</vt:lpstr>
      <vt:lpstr>Method/Approaches</vt:lpstr>
      <vt:lpstr>Resources</vt:lpstr>
      <vt:lpstr>Resources</vt:lpstr>
      <vt:lpstr>Risk &amp; Dependencies</vt:lpstr>
      <vt:lpstr>To Be Completed by Appropriate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minal.shiralkar@gmail.com</dc:creator>
  <cp:lastModifiedBy>minal.shiralkar@gmail.com</cp:lastModifiedBy>
  <cp:revision>15</cp:revision>
  <dcterms:created xsi:type="dcterms:W3CDTF">2025-03-12T11:12:25Z</dcterms:created>
  <dcterms:modified xsi:type="dcterms:W3CDTF">2025-03-17T17:08:14Z</dcterms:modified>
</cp:coreProperties>
</file>