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77" r:id="rId4"/>
    <p:sldId id="261" r:id="rId5"/>
    <p:sldId id="262" r:id="rId6"/>
    <p:sldId id="263" r:id="rId7"/>
    <p:sldId id="264" r:id="rId8"/>
    <p:sldId id="276" r:id="rId9"/>
    <p:sldId id="265" r:id="rId10"/>
    <p:sldId id="266" r:id="rId11"/>
    <p:sldId id="275" r:id="rId12"/>
    <p:sldId id="269" r:id="rId13"/>
    <p:sldId id="270" r:id="rId14"/>
    <p:sldId id="271" r:id="rId15"/>
    <p:sldId id="273" r:id="rId16"/>
    <p:sldId id="27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31-01-2025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1469971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31-01-2025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332777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31-01-2025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16950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31-01-2025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339584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31-01-2025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10277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31-01-2025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116836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31-01-2025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42656058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31-01-2025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589388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31-01-2025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1414546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31-01-2025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528173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26D7CB-381F-4434-A46A-1978C9887254}" type="datetimeFigureOut">
              <a:rPr lang="en-IN" smtClean="0"/>
              <a:t>31-01-2025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4061019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26D7CB-381F-4434-A46A-1978C9887254}" type="datetimeFigureOut">
              <a:rPr lang="en-IN" smtClean="0"/>
              <a:t>31-01-2025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552515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26D7CB-381F-4434-A46A-1978C9887254}" type="datetimeFigureOut">
              <a:rPr lang="en-IN" smtClean="0"/>
              <a:t>31-01-2025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853480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6D7CB-381F-4434-A46A-1978C9887254}" type="datetimeFigureOut">
              <a:rPr lang="en-IN" smtClean="0"/>
              <a:t>31-01-2025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464362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26D7CB-381F-4434-A46A-1978C9887254}" type="datetimeFigureOut">
              <a:rPr lang="en-IN" smtClean="0"/>
              <a:t>31-01-2025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1390725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26D7CB-381F-4434-A46A-1978C9887254}" type="datetimeFigureOut">
              <a:rPr lang="en-IN" smtClean="0"/>
              <a:t>31-01-2025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3713383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26D7CB-381F-4434-A46A-1978C9887254}" type="datetimeFigureOut">
              <a:rPr lang="en-IN" smtClean="0"/>
              <a:t>31-01-2025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25B21EB-E108-44C7-B143-4C17CDBA2807}" type="slidenum">
              <a:rPr lang="en-IN" smtClean="0"/>
              <a:t>‹#›</a:t>
            </a:fld>
            <a:endParaRPr lang="en-IN"/>
          </a:p>
        </p:txBody>
      </p:sp>
    </p:spTree>
    <p:extLst>
      <p:ext uri="{BB962C8B-B14F-4D97-AF65-F5344CB8AC3E}">
        <p14:creationId xmlns:p14="http://schemas.microsoft.com/office/powerpoint/2010/main" val="17384420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5A3E4-CB8A-7ACF-E507-A68373ECFE48}"/>
              </a:ext>
            </a:extLst>
          </p:cNvPr>
          <p:cNvSpPr>
            <a:spLocks noGrp="1"/>
          </p:cNvSpPr>
          <p:nvPr>
            <p:ph type="ctrTitle"/>
          </p:nvPr>
        </p:nvSpPr>
        <p:spPr>
          <a:xfrm>
            <a:off x="2212258" y="815340"/>
            <a:ext cx="7669162" cy="822960"/>
          </a:xfrm>
        </p:spPr>
        <p:txBody>
          <a:bodyPr>
            <a:normAutofit/>
          </a:bodyPr>
          <a:lstStyle/>
          <a:p>
            <a:r>
              <a:rPr lang="en-IN" sz="1200" b="1" dirty="0">
                <a:highlight>
                  <a:srgbClr val="FFFF00"/>
                </a:highlight>
                <a:latin typeface="Arial" panose="020B0604020202020204" pitchFamily="34" charset="0"/>
                <a:cs typeface="Arial" panose="020B0604020202020204" pitchFamily="34" charset="0"/>
              </a:rPr>
              <a:t>PROJECT NAME-</a:t>
            </a:r>
            <a:r>
              <a:rPr lang="en-US" sz="1200" b="1" i="0" dirty="0">
                <a:solidFill>
                  <a:srgbClr val="0D0D0D"/>
                </a:solidFill>
                <a:effectLst/>
                <a:highlight>
                  <a:srgbClr val="FFFF00"/>
                </a:highlight>
                <a:latin typeface="Arial" panose="020B0604020202020204" pitchFamily="34" charset="0"/>
                <a:cs typeface="Arial" panose="020B0604020202020204" pitchFamily="34" charset="0"/>
              </a:rPr>
              <a:t> </a:t>
            </a:r>
            <a:r>
              <a:rPr lang="en-US" sz="1200" b="1" i="0" dirty="0">
                <a:solidFill>
                  <a:srgbClr val="0D0D0D"/>
                </a:solidFill>
                <a:effectLst/>
                <a:latin typeface="Arial" panose="020B0604020202020204" pitchFamily="34" charset="0"/>
                <a:cs typeface="Arial" panose="020B0604020202020204" pitchFamily="34" charset="0"/>
              </a:rPr>
              <a:t>ENHANCEMENT CRM APPLICATION</a:t>
            </a:r>
            <a:endParaRPr lang="en-IN" sz="12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DC3A42A6-73FD-BDEB-FFC9-0EB9D8C0AE94}"/>
              </a:ext>
            </a:extLst>
          </p:cNvPr>
          <p:cNvSpPr>
            <a:spLocks noGrp="1"/>
          </p:cNvSpPr>
          <p:nvPr>
            <p:ph type="subTitle" idx="1"/>
          </p:nvPr>
        </p:nvSpPr>
        <p:spPr>
          <a:xfrm>
            <a:off x="1333500" y="2110741"/>
            <a:ext cx="9258299" cy="2133600"/>
          </a:xfrm>
        </p:spPr>
        <p:txBody>
          <a:bodyPr>
            <a:normAutofit/>
          </a:bodyPr>
          <a:lstStyle/>
          <a:p>
            <a:pPr algn="l"/>
            <a:endParaRPr lang="en-IN" sz="1200" b="1" dirty="0">
              <a:latin typeface="Arial" panose="020B0604020202020204" pitchFamily="34" charset="0"/>
              <a:ea typeface="Calibri" panose="020F0502020204030204" pitchFamily="34" charset="0"/>
              <a:cs typeface="Arial" panose="020B0604020202020204" pitchFamily="34" charset="0"/>
            </a:endParaRPr>
          </a:p>
          <a:p>
            <a:pPr algn="l"/>
            <a:endParaRPr lang="en-IN" sz="1200" b="1" dirty="0">
              <a:latin typeface="Arial" panose="020B0604020202020204" pitchFamily="34" charset="0"/>
              <a:ea typeface="Calibri" panose="020F0502020204030204" pitchFamily="34" charset="0"/>
              <a:cs typeface="Arial" panose="020B0604020202020204" pitchFamily="34" charset="0"/>
            </a:endParaRPr>
          </a:p>
          <a:p>
            <a:pPr algn="l"/>
            <a:r>
              <a:rPr lang="en-IN" sz="1200" b="1" dirty="0">
                <a:highlight>
                  <a:srgbClr val="FFFF00"/>
                </a:highlight>
                <a:latin typeface="Arial" panose="020B0604020202020204" pitchFamily="34" charset="0"/>
                <a:ea typeface="Calibri" panose="020F0502020204030204" pitchFamily="34" charset="0"/>
                <a:cs typeface="Arial" panose="020B0604020202020204" pitchFamily="34" charset="0"/>
              </a:rPr>
              <a:t>Prepared By-</a:t>
            </a:r>
            <a:r>
              <a:rPr lang="en-IN" sz="1200" dirty="0">
                <a:latin typeface="Arial" panose="020B0604020202020204" pitchFamily="34" charset="0"/>
                <a:ea typeface="Calibri" panose="020F0502020204030204" pitchFamily="34" charset="0"/>
                <a:cs typeface="Arial" panose="020B0604020202020204" pitchFamily="34" charset="0"/>
              </a:rPr>
              <a:t>Amruta Bishwas                                                                                                                          </a:t>
            </a:r>
            <a:r>
              <a:rPr lang="en-IN" sz="1200" b="1" dirty="0">
                <a:highlight>
                  <a:srgbClr val="FFFF00"/>
                </a:highlight>
                <a:latin typeface="Arial" panose="020B0604020202020204" pitchFamily="34" charset="0"/>
                <a:ea typeface="Calibri" panose="020F0502020204030204" pitchFamily="34" charset="0"/>
                <a:cs typeface="Arial" panose="020B0604020202020204" pitchFamily="34" charset="0"/>
              </a:rPr>
              <a:t>Date</a:t>
            </a:r>
            <a:r>
              <a:rPr lang="en-IN" sz="1200" b="1" dirty="0">
                <a:latin typeface="Arial" panose="020B0604020202020204" pitchFamily="34" charset="0"/>
                <a:ea typeface="Calibri" panose="020F0502020204030204" pitchFamily="34" charset="0"/>
                <a:cs typeface="Arial" panose="020B0604020202020204" pitchFamily="34" charset="0"/>
              </a:rPr>
              <a:t>- 20/01/2025</a:t>
            </a:r>
          </a:p>
        </p:txBody>
      </p:sp>
    </p:spTree>
    <p:extLst>
      <p:ext uri="{BB962C8B-B14F-4D97-AF65-F5344CB8AC3E}">
        <p14:creationId xmlns:p14="http://schemas.microsoft.com/office/powerpoint/2010/main" val="2845360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D49D12-3F04-C1CD-83DB-2F202DEDD45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63389AB-D6E8-7ECF-F038-01C0D3B7C3FC}"/>
              </a:ext>
            </a:extLst>
          </p:cNvPr>
          <p:cNvSpPr txBox="1"/>
          <p:nvPr/>
        </p:nvSpPr>
        <p:spPr>
          <a:xfrm>
            <a:off x="196644" y="422787"/>
            <a:ext cx="11088575" cy="5785045"/>
          </a:xfrm>
          <a:prstGeom prst="rect">
            <a:avLst/>
          </a:prstGeom>
          <a:noFill/>
        </p:spPr>
        <p:txBody>
          <a:bodyPr wrap="square">
            <a:spAutoFit/>
          </a:bodyPr>
          <a:lstStyle/>
          <a:p>
            <a:r>
              <a:rPr lang="en-US" sz="1400" b="1" dirty="0">
                <a:latin typeface="Calibri" panose="020F0502020204030204" pitchFamily="34" charset="0"/>
                <a:ea typeface="Calibri" panose="020F0502020204030204" pitchFamily="34" charset="0"/>
                <a:cs typeface="Calibri" panose="020F0502020204030204" pitchFamily="34" charset="0"/>
              </a:rPr>
              <a:t>3. Sprints (Iterative Development Phase)</a:t>
            </a:r>
          </a:p>
          <a:p>
            <a:endParaRPr lang="en-US" sz="1400" b="1" dirty="0">
              <a:latin typeface="Calibri" panose="020F0502020204030204" pitchFamily="34" charset="0"/>
              <a:ea typeface="Calibri" panose="020F0502020204030204" pitchFamily="34" charset="0"/>
              <a:cs typeface="Calibri" panose="020F0502020204030204" pitchFamily="34" charset="0"/>
            </a:endParaRPr>
          </a:p>
          <a:p>
            <a:r>
              <a:rPr lang="en-US" sz="1400" dirty="0">
                <a:latin typeface="Calibri" panose="020F0502020204030204" pitchFamily="34" charset="0"/>
                <a:ea typeface="Calibri" panose="020F0502020204030204" pitchFamily="34" charset="0"/>
                <a:cs typeface="Calibri" panose="020F0502020204030204" pitchFamily="34" charset="0"/>
              </a:rPr>
              <a:t>Sprints typically last between 1 to 4 weeks.</a:t>
            </a:r>
          </a:p>
          <a:p>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Sprint Development Cycle:</a:t>
            </a:r>
          </a:p>
          <a:p>
            <a:endParaRPr lang="en-US" sz="1400" b="1"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Develop &amp; Test Features</a:t>
            </a:r>
            <a:r>
              <a:rPr lang="en-US" sz="1400" dirty="0">
                <a:latin typeface="Calibri" panose="020F0502020204030204" pitchFamily="34" charset="0"/>
                <a:ea typeface="Calibri" panose="020F0502020204030204" pitchFamily="34" charset="0"/>
                <a:cs typeface="Calibri" panose="020F0502020204030204" pitchFamily="34" charset="0"/>
              </a:rPr>
              <a:t>: The Development Team works on the user stories defined in the Sprint Backlog, implementing features like lead management, customer interactions, reporting, etc. It’s important to include unit tests and functional tests.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Frequent Testing</a:t>
            </a:r>
            <a:r>
              <a:rPr lang="en-US" sz="1400" dirty="0">
                <a:latin typeface="Calibri" panose="020F0502020204030204" pitchFamily="34" charset="0"/>
                <a:ea typeface="Calibri" panose="020F0502020204030204" pitchFamily="34" charset="0"/>
                <a:cs typeface="Calibri" panose="020F0502020204030204" pitchFamily="34" charset="0"/>
              </a:rPr>
              <a:t>: Continuous testing is performed throughout the sprint to ensure that features are functioning as expected and meet the acceptance criteria.</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UAT (User Acceptance Testing)</a:t>
            </a: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After several sprints, when enough features are implemented and the CRM system is close to release,  conduct User Acceptance Testing (UAT).</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End Users Test the Application</a:t>
            </a:r>
            <a:r>
              <a:rPr lang="en-US" sz="1400" dirty="0">
                <a:latin typeface="Calibri" panose="020F0502020204030204" pitchFamily="34" charset="0"/>
                <a:ea typeface="Calibri" panose="020F0502020204030204" pitchFamily="34" charset="0"/>
                <a:cs typeface="Calibri" panose="020F0502020204030204" pitchFamily="34" charset="0"/>
              </a:rPr>
              <a:t>: The actual users (sales, support teams, etc.) test the CRM to ensure that the system meets business needs and user expectations.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Feedback Loop</a:t>
            </a:r>
            <a:r>
              <a:rPr lang="en-US" sz="1400" dirty="0">
                <a:latin typeface="Calibri" panose="020F0502020204030204" pitchFamily="34" charset="0"/>
                <a:ea typeface="Calibri" panose="020F0502020204030204" pitchFamily="34" charset="0"/>
                <a:cs typeface="Calibri" panose="020F0502020204030204" pitchFamily="34" charset="0"/>
              </a:rPr>
              <a:t>: Gather feedback from users, and any issues or changes are incorporated into the backlog for upcoming sprints.</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Product Increment Delivery</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Deliver Working Software</a:t>
            </a:r>
            <a:r>
              <a:rPr lang="en-US" sz="1400" dirty="0">
                <a:latin typeface="Calibri" panose="020F0502020204030204" pitchFamily="34" charset="0"/>
                <a:ea typeface="Calibri" panose="020F0502020204030204" pitchFamily="34" charset="0"/>
                <a:cs typeface="Calibri" panose="020F0502020204030204" pitchFamily="34" charset="0"/>
              </a:rPr>
              <a:t>: At the end of each sprint, a potentially shippable product increment is delivered. After several sprints,  will have a fully functional CRM application that can be deployed.</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Deployment</a:t>
            </a:r>
            <a:r>
              <a:rPr lang="en-US" sz="1400" dirty="0">
                <a:latin typeface="Calibri" panose="020F0502020204030204" pitchFamily="34" charset="0"/>
                <a:ea typeface="Calibri" panose="020F0502020204030204" pitchFamily="34" charset="0"/>
                <a:cs typeface="Calibri" panose="020F0502020204030204" pitchFamily="34" charset="0"/>
              </a:rPr>
              <a:t>: Once all core features are developed and tested, deploy the CRM system to production or go live.</a:t>
            </a:r>
          </a:p>
          <a:p>
            <a:pPr>
              <a:buFont typeface="Arial" panose="020B0604020202020204" pitchFamily="34" charset="0"/>
              <a:buChar char="•"/>
            </a:pPr>
            <a:endParaRPr lang="en-US" dirty="0"/>
          </a:p>
          <a:p>
            <a:pPr marL="342900" lvl="0" indent="-342900">
              <a:lnSpc>
                <a:spcPct val="107000"/>
              </a:lnSpc>
              <a:spcAft>
                <a:spcPts val="800"/>
              </a:spcAft>
              <a:buSzPts val="1000"/>
              <a:buFont typeface="Symbol" panose="05050102010706020507" pitchFamily="18" charset="2"/>
              <a:buChar char=""/>
              <a:tabLst>
                <a:tab pos="457200" algn="l"/>
              </a:tabLst>
            </a:pPr>
            <a:endParaRPr lang="en-IN" kern="100" dirty="0">
              <a:latin typeface="Aptos" panose="020B0004020202020204" pitchFamily="34" charset="0"/>
              <a:ea typeface="Aptos" panose="020B0004020202020204" pitchFamily="34" charset="0"/>
              <a:cs typeface="Times New Roman" panose="02020603050405020304" pitchFamily="18" charset="0"/>
            </a:endParaRPr>
          </a:p>
          <a:p>
            <a:endParaRPr lang="en-IN"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72332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068025B-87EB-B915-5E25-CD05F819129D}"/>
              </a:ext>
            </a:extLst>
          </p:cNvPr>
          <p:cNvSpPr txBox="1"/>
          <p:nvPr/>
        </p:nvSpPr>
        <p:spPr>
          <a:xfrm>
            <a:off x="495300" y="190500"/>
            <a:ext cx="8646795" cy="978986"/>
          </a:xfrm>
          <a:prstGeom prst="rect">
            <a:avLst/>
          </a:prstGeom>
          <a:noFill/>
        </p:spPr>
        <p:txBody>
          <a:bodyPr wrap="square">
            <a:spAutoFit/>
          </a:bodyPr>
          <a:lstStyle/>
          <a:p>
            <a:pPr marL="342900" indent="-342900">
              <a:lnSpc>
                <a:spcPct val="107000"/>
              </a:lnSpc>
              <a:spcAft>
                <a:spcPts val="800"/>
              </a:spcAft>
              <a:buSzPts val="1000"/>
              <a:buFont typeface="Symbol" panose="05050102010706020507" pitchFamily="18" charset="2"/>
              <a:buChar char=""/>
              <a:tabLst>
                <a:tab pos="457200" algn="l"/>
              </a:tabLst>
            </a:pPr>
            <a:endParaRPr lang="en-IN" sz="1200" b="1"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en-IN"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45C754C2-69B3-CB3D-81C0-C8B5D0390DB1}"/>
              </a:ext>
            </a:extLst>
          </p:cNvPr>
          <p:cNvSpPr txBox="1"/>
          <p:nvPr/>
        </p:nvSpPr>
        <p:spPr>
          <a:xfrm>
            <a:off x="865239" y="393293"/>
            <a:ext cx="10323872" cy="2954655"/>
          </a:xfrm>
          <a:prstGeom prst="rect">
            <a:avLst/>
          </a:prstGeom>
          <a:noFill/>
        </p:spPr>
        <p:txBody>
          <a:bodyPr wrap="square">
            <a:spAutoFit/>
          </a:bodyPr>
          <a:lstStyle/>
          <a:p>
            <a:endParaRPr lang="en-US" b="1" dirty="0"/>
          </a:p>
          <a:p>
            <a:endParaRPr lang="en-US" sz="1400" b="1"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Product Increment Delivery</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Deliver Working Software</a:t>
            </a:r>
            <a:r>
              <a:rPr lang="en-US" sz="1400" dirty="0">
                <a:latin typeface="Calibri" panose="020F0502020204030204" pitchFamily="34" charset="0"/>
                <a:ea typeface="Calibri" panose="020F0502020204030204" pitchFamily="34" charset="0"/>
                <a:cs typeface="Calibri" panose="020F0502020204030204" pitchFamily="34" charset="0"/>
              </a:rPr>
              <a:t>: At the end of each sprint, a potentially shippable product increment is delivered. After several sprints, will have a fully functional CRM application that can be deployed.</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Deployment</a:t>
            </a:r>
            <a:r>
              <a:rPr lang="en-US" sz="1400" dirty="0">
                <a:latin typeface="Calibri" panose="020F0502020204030204" pitchFamily="34" charset="0"/>
                <a:ea typeface="Calibri" panose="020F0502020204030204" pitchFamily="34" charset="0"/>
                <a:cs typeface="Calibri" panose="020F0502020204030204" pitchFamily="34" charset="0"/>
              </a:rPr>
              <a:t>: Once all core features are developed and tested, deploy the CRM system to production or go live</a:t>
            </a:r>
            <a:endParaRPr lang="en-US" sz="1400" b="1" dirty="0">
              <a:latin typeface="Calibri" panose="020F0502020204030204" pitchFamily="34" charset="0"/>
              <a:ea typeface="Calibri" panose="020F0502020204030204" pitchFamily="34" charset="0"/>
              <a:cs typeface="Calibri" panose="020F0502020204030204" pitchFamily="34" charset="0"/>
            </a:endParaRPr>
          </a:p>
          <a:p>
            <a:endParaRPr lang="en-US" sz="1400" b="1" dirty="0">
              <a:latin typeface="Calibri" panose="020F0502020204030204" pitchFamily="34" charset="0"/>
              <a:ea typeface="Calibri" panose="020F0502020204030204" pitchFamily="34" charset="0"/>
              <a:cs typeface="Calibri" panose="020F0502020204030204" pitchFamily="34" charset="0"/>
            </a:endParaRPr>
          </a:p>
          <a:p>
            <a:endParaRPr lang="en-US" sz="1400" b="1"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Post-Release Support &amp; Iteration</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Post-Launch Support</a:t>
            </a:r>
            <a:r>
              <a:rPr lang="en-US" sz="1400" dirty="0">
                <a:latin typeface="Calibri" panose="020F0502020204030204" pitchFamily="34" charset="0"/>
                <a:ea typeface="Calibri" panose="020F0502020204030204" pitchFamily="34" charset="0"/>
                <a:cs typeface="Calibri" panose="020F0502020204030204" pitchFamily="34" charset="0"/>
              </a:rPr>
              <a:t>: After the initial launch, monitor the CRM for any issues, and provide ongoing support for bug fixes and enhancements.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Continuous Improvement</a:t>
            </a:r>
            <a:r>
              <a:rPr lang="en-US" sz="1400" dirty="0">
                <a:latin typeface="Calibri" panose="020F0502020204030204" pitchFamily="34" charset="0"/>
                <a:ea typeface="Calibri" panose="020F0502020204030204" pitchFamily="34" charset="0"/>
                <a:cs typeface="Calibri" panose="020F0502020204030204" pitchFamily="34" charset="0"/>
              </a:rPr>
              <a:t>: Continue using the agile methodology by iterating on the CRM application, adding new features, and responding to evolving business needs. This can be done in future sprints.</a:t>
            </a:r>
          </a:p>
        </p:txBody>
      </p:sp>
    </p:spTree>
    <p:extLst>
      <p:ext uri="{BB962C8B-B14F-4D97-AF65-F5344CB8AC3E}">
        <p14:creationId xmlns:p14="http://schemas.microsoft.com/office/powerpoint/2010/main" val="2027010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15A036-F194-2AD2-B58D-BF72FD6431D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761EB09-C3B3-6589-2D18-4767E8114EB2}"/>
              </a:ext>
            </a:extLst>
          </p:cNvPr>
          <p:cNvSpPr txBox="1"/>
          <p:nvPr/>
        </p:nvSpPr>
        <p:spPr>
          <a:xfrm>
            <a:off x="213360" y="205740"/>
            <a:ext cx="11003280" cy="4964949"/>
          </a:xfrm>
          <a:prstGeom prst="rect">
            <a:avLst/>
          </a:prstGeom>
          <a:noFill/>
        </p:spPr>
        <p:txBody>
          <a:bodyPr wrap="square">
            <a:spAutoFit/>
          </a:bodyPr>
          <a:lstStyle/>
          <a:p>
            <a:pPr marL="342900" lvl="0" indent="-342900">
              <a:lnSpc>
                <a:spcPct val="107000"/>
              </a:lnSpc>
              <a:spcAft>
                <a:spcPts val="800"/>
              </a:spcAft>
              <a:buFont typeface="+mj-lt"/>
              <a:buAutoNum type="arabicPeriod"/>
              <a:tabLst>
                <a:tab pos="457200" algn="l"/>
              </a:tabLst>
            </a:pP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RESOURCES:</a:t>
            </a:r>
          </a:p>
          <a:p>
            <a:pPr marL="342900" lvl="0" indent="-342900">
              <a:lnSpc>
                <a:spcPct val="107000"/>
              </a:lnSpc>
              <a:spcAft>
                <a:spcPts val="800"/>
              </a:spcAft>
              <a:buFont typeface="+mj-lt"/>
              <a:buAutoNum type="arabicPeriod"/>
              <a:tabLst>
                <a:tab pos="457200" algn="l"/>
              </a:tabLst>
            </a:pPr>
            <a:endParaRPr lang="en-IN" sz="1400" b="1" kern="100" dirty="0">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People</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Project Team Members:</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Client Community:</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Involve stakeholders from various departments such as sales, marketing, customer support</a:t>
            </a:r>
          </a:p>
          <a:p>
            <a:pPr marL="1600200" lvl="3" indent="-228600">
              <a:lnSpc>
                <a:spcPct val="107000"/>
              </a:lnSpc>
              <a:spcAft>
                <a:spcPts val="800"/>
              </a:spcAft>
              <a:buSzPts val="1000"/>
              <a:buFont typeface="Wingdings" panose="05000000000000000000" pitchFamily="2" charset="2"/>
              <a:buChar char=""/>
              <a:tabLst>
                <a:tab pos="18288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Key Roles:</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2057400" lvl="4" indent="-228600">
              <a:lnSpc>
                <a:spcPct val="107000"/>
              </a:lnSpc>
              <a:spcAft>
                <a:spcPts val="800"/>
              </a:spcAft>
              <a:buSzPts val="1000"/>
              <a:buFont typeface="Wingdings" panose="05000000000000000000" pitchFamily="2" charset="2"/>
              <a:buChar char=""/>
              <a:tabLst>
                <a:tab pos="22860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Project Manager ,CRM Administrator (to manage the technical aspects of the CRM system)</a:t>
            </a:r>
          </a:p>
          <a:p>
            <a:pPr marL="2057400" lvl="4" indent="-228600">
              <a:lnSpc>
                <a:spcPct val="107000"/>
              </a:lnSpc>
              <a:spcAft>
                <a:spcPts val="800"/>
              </a:spcAft>
              <a:buSzPts val="1000"/>
              <a:buFont typeface="Wingdings" panose="05000000000000000000" pitchFamily="2" charset="2"/>
              <a:buChar char=""/>
              <a:tabLst>
                <a:tab pos="22860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Departmental Representatives (to provide feedback on user experience and requirements)</a:t>
            </a:r>
            <a:br>
              <a:rPr lang="en-IN" sz="1400" dirty="0">
                <a:effectLst/>
              </a:rPr>
            </a:br>
            <a:r>
              <a:rPr lang="en-IN" sz="1400" b="1" kern="100" dirty="0">
                <a:effectLst/>
                <a:latin typeface="Aptos" panose="020B0004020202020204" pitchFamily="34" charset="0"/>
                <a:ea typeface="Aptos" panose="020B0004020202020204" pitchFamily="34" charset="0"/>
                <a:cs typeface="Times New Roman" panose="02020603050405020304" pitchFamily="18" charset="0"/>
              </a:rPr>
              <a:t>ITS Team:</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 Product Owner, scrum master and developer team ,Internal IT team members who will handle the technical setup, integrations, testing, and maintenance of the </a:t>
            </a:r>
          </a:p>
          <a:p>
            <a:pPr marL="342900" lvl="0" indent="-342900">
              <a:lnSpc>
                <a:spcPct val="107000"/>
              </a:lnSpc>
              <a:spcAft>
                <a:spcPts val="800"/>
              </a:spcAft>
              <a:buFont typeface="+mj-lt"/>
              <a:buAutoNum type="arabicPeriod"/>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Time</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Implementation Timeline:</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The entire project should be completed within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[18 months]</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This includes phases such as planning, design, prototyping</a:t>
            </a:r>
          </a:p>
          <a:p>
            <a:pPr marL="2057400" lvl="4" indent="-228600">
              <a:lnSpc>
                <a:spcPct val="107000"/>
              </a:lnSpc>
              <a:spcAft>
                <a:spcPts val="800"/>
              </a:spcAft>
              <a:buSzPts val="1000"/>
              <a:buFont typeface="Wingdings" panose="05000000000000000000" pitchFamily="2" charset="2"/>
              <a:buChar char=""/>
              <a:tabLst>
                <a:tab pos="2286000" algn="l"/>
              </a:tabLst>
            </a:pPr>
            <a:br>
              <a:rPr lang="en-IN" sz="1100" kern="100" dirty="0">
                <a:effectLst/>
                <a:latin typeface="Aptos" panose="020B0004020202020204" pitchFamily="34" charset="0"/>
                <a:ea typeface="Aptos" panose="020B0004020202020204" pitchFamily="34" charset="0"/>
                <a:cs typeface="Times New Roman" panose="02020603050405020304" pitchFamily="18" charset="0"/>
              </a:rPr>
            </a:br>
            <a:endParaRPr lang="en-IN" sz="1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638107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36924-DBA3-3A58-59B0-77D33721C55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BD62CE4-0641-2862-FE39-902CA6228FD6}"/>
              </a:ext>
            </a:extLst>
          </p:cNvPr>
          <p:cNvSpPr txBox="1"/>
          <p:nvPr/>
        </p:nvSpPr>
        <p:spPr>
          <a:xfrm>
            <a:off x="216310" y="422788"/>
            <a:ext cx="10373032" cy="4860561"/>
          </a:xfrm>
          <a:prstGeom prst="rect">
            <a:avLst/>
          </a:prstGeom>
          <a:noFill/>
        </p:spPr>
        <p:txBody>
          <a:bodyPr wrap="square">
            <a:spAutoFit/>
          </a:bodyPr>
          <a:lstStyle/>
          <a:p>
            <a:pPr marL="742950" lvl="1" indent="-285750">
              <a:lnSpc>
                <a:spcPct val="107000"/>
              </a:lnSpc>
              <a:spcAft>
                <a:spcPts val="800"/>
              </a:spcAft>
              <a:buSzPts val="1000"/>
              <a:buFont typeface="Courier New" panose="02070309020205020404" pitchFamily="49" charset="0"/>
              <a:buChar char="o"/>
              <a:tabLst>
                <a:tab pos="914400" algn="l"/>
              </a:tabLst>
            </a:pP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BUDGET:</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Total Budget:</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The total project cost should not exceed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Rs. 10cr</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This budget will cover all necessary expenditures for the CRM enhancement, including:</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Hardware:</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Any new hardware or infrastructure upgrades required for the enhanced CRM system (e.g., servers, cloud storage, etc.).</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Software:</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Purchase or licensing of any additional software or tools required for the CRM system enhancement (e.g., third-party MS VISIO,BALASMIQ)</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Training:</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Costs associated with user training, including training materials, instructor fees, and training environment setup.</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Services:</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External consultancy or professional services required for areas such as customization, integration, or advanced analytics setup.</a:t>
            </a:r>
          </a:p>
          <a:p>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Other Resources:</a:t>
            </a:r>
          </a:p>
          <a:p>
            <a:r>
              <a:rPr lang="en-IN" sz="1400" kern="100" dirty="0">
                <a:latin typeface="Aptos" panose="020B0004020202020204" pitchFamily="34" charset="0"/>
                <a:ea typeface="Aptos" panose="020B0004020202020204" pitchFamily="34" charset="0"/>
                <a:cs typeface="Times New Roman" panose="02020603050405020304" pitchFamily="18" charset="0"/>
              </a:rPr>
              <a:t>Th</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ird-Party Software Evaluation:</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Site </a:t>
            </a:r>
            <a:r>
              <a:rPr lang="en-IN" sz="1400" kern="100" dirty="0" err="1">
                <a:effectLst/>
                <a:latin typeface="Aptos" panose="020B0004020202020204" pitchFamily="34" charset="0"/>
                <a:ea typeface="Aptos" panose="020B0004020202020204" pitchFamily="34" charset="0"/>
                <a:cs typeface="Times New Roman" panose="02020603050405020304" pitchFamily="18" charset="0"/>
              </a:rPr>
              <a:t>Visits:LINKDIN</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endParaRPr lang="en-IN" sz="1400" b="1"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180459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C6D516-10CA-4957-FE1B-B266337413E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E1A62A9-09C3-BBB4-CEEA-D106EBA8AAF6}"/>
              </a:ext>
            </a:extLst>
          </p:cNvPr>
          <p:cNvSpPr txBox="1"/>
          <p:nvPr/>
        </p:nvSpPr>
        <p:spPr>
          <a:xfrm>
            <a:off x="796412" y="511278"/>
            <a:ext cx="11169445" cy="4493538"/>
          </a:xfrm>
          <a:prstGeom prst="rect">
            <a:avLst/>
          </a:prstGeom>
          <a:noFill/>
        </p:spPr>
        <p:txBody>
          <a:bodyPr wrap="square">
            <a:spAutoFit/>
          </a:bodyPr>
          <a:lstStyle/>
          <a:p>
            <a:r>
              <a:rPr lang="en-US" sz="1600" b="1" dirty="0">
                <a:highlight>
                  <a:srgbClr val="FFFF00"/>
                </a:highlight>
              </a:rPr>
              <a:t>RISK AND DEPENDCIES:</a:t>
            </a:r>
          </a:p>
          <a:p>
            <a:endParaRPr lang="en-US" sz="1600" b="1" dirty="0"/>
          </a:p>
          <a:p>
            <a:r>
              <a:rPr lang="en-US" sz="1400" b="1" dirty="0">
                <a:latin typeface="Calibri" panose="020F0502020204030204" pitchFamily="34" charset="0"/>
                <a:ea typeface="Calibri" panose="020F0502020204030204" pitchFamily="34" charset="0"/>
                <a:cs typeface="Calibri" panose="020F0502020204030204" pitchFamily="34" charset="0"/>
              </a:rPr>
              <a:t> Data Privacy &amp; Security Compliance</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Risk:</a:t>
            </a:r>
            <a:r>
              <a:rPr lang="en-US" sz="1400" dirty="0">
                <a:latin typeface="Calibri" panose="020F0502020204030204" pitchFamily="34" charset="0"/>
                <a:ea typeface="Calibri" panose="020F0502020204030204" pitchFamily="34" charset="0"/>
                <a:cs typeface="Calibri" panose="020F0502020204030204" pitchFamily="34" charset="0"/>
              </a:rPr>
              <a:t>  CRM versions may not fully align with data protection regulations like GDPR, CCPA, or regional banking regulations that govern customer data.</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Dependency:</a:t>
            </a:r>
            <a:r>
              <a:rPr lang="en-US" sz="1400" dirty="0">
                <a:latin typeface="Calibri" panose="020F0502020204030204" pitchFamily="34" charset="0"/>
                <a:ea typeface="Calibri" panose="020F0502020204030204" pitchFamily="34" charset="0"/>
                <a:cs typeface="Calibri" panose="020F0502020204030204" pitchFamily="34" charset="0"/>
              </a:rPr>
              <a:t> The CRM must be compatible with regulatory standards for data encryption, secure storage, and data handling processes.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Mitigation:</a:t>
            </a:r>
            <a:r>
              <a:rPr lang="en-US" sz="1400" dirty="0">
                <a:latin typeface="Calibri" panose="020F0502020204030204" pitchFamily="34" charset="0"/>
                <a:ea typeface="Calibri" panose="020F0502020204030204" pitchFamily="34" charset="0"/>
                <a:cs typeface="Calibri" panose="020F0502020204030204" pitchFamily="34" charset="0"/>
              </a:rPr>
              <a:t> Ensure the CRM includes strong data encryption, anonymization, and access control mechanisms to maintain privacy and security of sensitive customer information.</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2. Financial Regulations Risk:</a:t>
            </a:r>
            <a:r>
              <a:rPr lang="en-US" sz="1400" dirty="0">
                <a:latin typeface="Calibri" panose="020F0502020204030204" pitchFamily="34" charset="0"/>
                <a:ea typeface="Calibri" panose="020F0502020204030204" pitchFamily="34" charset="0"/>
                <a:cs typeface="Calibri" panose="020F0502020204030204" pitchFamily="34" charset="0"/>
              </a:rPr>
              <a:t> The CRM may not account for the specific reporting or audit requirements that are necessary for financial institutions. Failure to comply with these regulations can lead to heavy fines and reputational damage.</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Dependency:</a:t>
            </a:r>
            <a:r>
              <a:rPr lang="en-US" sz="1400" dirty="0">
                <a:latin typeface="Calibri" panose="020F0502020204030204" pitchFamily="34" charset="0"/>
                <a:ea typeface="Calibri" panose="020F0502020204030204" pitchFamily="34" charset="0"/>
                <a:cs typeface="Calibri" panose="020F0502020204030204" pitchFamily="34" charset="0"/>
              </a:rPr>
              <a:t> The CRM should integrate seamlessly with compliance tools or financial reporting systems.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Mitigation:</a:t>
            </a:r>
            <a:r>
              <a:rPr lang="en-US" sz="1400" dirty="0">
                <a:latin typeface="Calibri" panose="020F0502020204030204" pitchFamily="34" charset="0"/>
                <a:ea typeface="Calibri" panose="020F0502020204030204" pitchFamily="34" charset="0"/>
                <a:cs typeface="Calibri" panose="020F0502020204030204" pitchFamily="34" charset="0"/>
              </a:rPr>
              <a:t> Conduct thorough testing to ensure that the CRM captures necessary data points for financial reporting, audit trails, and regulatory reporting.</a:t>
            </a:r>
          </a:p>
          <a:p>
            <a:endParaRPr lang="en-US" sz="1400" b="1"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Customer Consent &amp; Record Keeping</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Risk:</a:t>
            </a:r>
            <a:r>
              <a:rPr lang="en-US" sz="1400" dirty="0">
                <a:latin typeface="Calibri" panose="020F0502020204030204" pitchFamily="34" charset="0"/>
                <a:ea typeface="Calibri" panose="020F0502020204030204" pitchFamily="34" charset="0"/>
                <a:cs typeface="Calibri" panose="020F0502020204030204" pitchFamily="34" charset="0"/>
              </a:rPr>
              <a:t> Changes in the CRM’s data handling practices may lead to challenges in capturing and retaining the necessary customer consent for data use and communication preferences.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Dependency:</a:t>
            </a:r>
            <a:r>
              <a:rPr lang="en-US" sz="1400" dirty="0">
                <a:latin typeface="Calibri" panose="020F0502020204030204" pitchFamily="34" charset="0"/>
                <a:ea typeface="Calibri" panose="020F0502020204030204" pitchFamily="34" charset="0"/>
                <a:cs typeface="Calibri" panose="020F0502020204030204" pitchFamily="34" charset="0"/>
              </a:rPr>
              <a:t> The CRM must have the functionality to document and manage customer consent in line with regulatory expectations.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Mitigation:</a:t>
            </a:r>
            <a:r>
              <a:rPr lang="en-US" sz="1400" dirty="0">
                <a:latin typeface="Calibri" panose="020F0502020204030204" pitchFamily="34" charset="0"/>
                <a:ea typeface="Calibri" panose="020F0502020204030204" pitchFamily="34" charset="0"/>
                <a:cs typeface="Calibri" panose="020F0502020204030204" pitchFamily="34" charset="0"/>
              </a:rPr>
              <a:t> Verify that the CRM supports mechanisms to collect, manage, and retain customer consent for purposes such as marketing or data sharing.</a:t>
            </a:r>
          </a:p>
          <a:p>
            <a:endParaRPr lang="en-US" sz="1600" dirty="0"/>
          </a:p>
        </p:txBody>
      </p:sp>
    </p:spTree>
    <p:extLst>
      <p:ext uri="{BB962C8B-B14F-4D97-AF65-F5344CB8AC3E}">
        <p14:creationId xmlns:p14="http://schemas.microsoft.com/office/powerpoint/2010/main" val="534025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D1ACA0-CACB-37CC-B15F-BABED871F38E}"/>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F74F79A4-EE92-44E5-0215-6CE69788F6AE}"/>
              </a:ext>
            </a:extLst>
          </p:cNvPr>
          <p:cNvSpPr txBox="1"/>
          <p:nvPr/>
        </p:nvSpPr>
        <p:spPr>
          <a:xfrm>
            <a:off x="788056" y="1096297"/>
            <a:ext cx="10615888" cy="1383712"/>
          </a:xfrm>
          <a:prstGeom prst="rect">
            <a:avLst/>
          </a:prstGeom>
          <a:noFill/>
        </p:spPr>
        <p:txBody>
          <a:bodyPr wrap="square">
            <a:spAutoFit/>
          </a:bodyPr>
          <a:lstStyle/>
          <a:p>
            <a:r>
              <a:rPr lang="en-US" sz="1400" b="1" dirty="0">
                <a:latin typeface="Calibri" panose="020F0502020204030204" pitchFamily="34" charset="0"/>
                <a:ea typeface="Calibri" panose="020F0502020204030204" pitchFamily="34" charset="0"/>
                <a:cs typeface="Calibri" panose="020F0502020204030204" pitchFamily="34" charset="0"/>
              </a:rPr>
              <a:t>User Access &amp; Authentication</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Risk:</a:t>
            </a:r>
            <a:r>
              <a:rPr lang="en-US" sz="1400" dirty="0">
                <a:latin typeface="Calibri" panose="020F0502020204030204" pitchFamily="34" charset="0"/>
                <a:ea typeface="Calibri" panose="020F0502020204030204" pitchFamily="34" charset="0"/>
                <a:cs typeface="Calibri" panose="020F0502020204030204" pitchFamily="34" charset="0"/>
              </a:rPr>
              <a:t> Insufficient user authentication mechanisms (e.g., multi-factor authentication, role-based access controls) in a  CRM could lead to unauthorized access, compromising sensitive customer data.</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Dependency:</a:t>
            </a:r>
            <a:r>
              <a:rPr lang="en-US" sz="1400" dirty="0">
                <a:latin typeface="Calibri" panose="020F0502020204030204" pitchFamily="34" charset="0"/>
                <a:ea typeface="Calibri" panose="020F0502020204030204" pitchFamily="34" charset="0"/>
                <a:cs typeface="Calibri" panose="020F0502020204030204" pitchFamily="34" charset="0"/>
              </a:rPr>
              <a:t> The CRM must have robust authentication mechanisms in place and support role-based access controls.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Mitigation:</a:t>
            </a:r>
            <a:r>
              <a:rPr lang="en-US" sz="1400" dirty="0">
                <a:latin typeface="Calibri" panose="020F0502020204030204" pitchFamily="34" charset="0"/>
                <a:ea typeface="Calibri" panose="020F0502020204030204" pitchFamily="34" charset="0"/>
                <a:cs typeface="Calibri" panose="020F0502020204030204" pitchFamily="34" charset="0"/>
              </a:rPr>
              <a:t> Review the user access and authentication protocols to ensure they comply with the security best practices in the banking industry.</a:t>
            </a:r>
          </a:p>
          <a:p>
            <a:pPr>
              <a:lnSpc>
                <a:spcPct val="107000"/>
              </a:lnSpc>
              <a:spcAft>
                <a:spcPts val="800"/>
              </a:spcAft>
            </a:pPr>
            <a:endParaRPr lang="en-IN" sz="1400" dirty="0"/>
          </a:p>
        </p:txBody>
      </p:sp>
    </p:spTree>
    <p:extLst>
      <p:ext uri="{BB962C8B-B14F-4D97-AF65-F5344CB8AC3E}">
        <p14:creationId xmlns:p14="http://schemas.microsoft.com/office/powerpoint/2010/main" val="3181753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588F28-2DA8-D007-42A9-9E383B1DBAA8}"/>
              </a:ext>
            </a:extLst>
          </p:cNvPr>
          <p:cNvSpPr txBox="1"/>
          <p:nvPr/>
        </p:nvSpPr>
        <p:spPr>
          <a:xfrm rot="10800000" flipV="1">
            <a:off x="1032386" y="2841114"/>
            <a:ext cx="9370141" cy="1175771"/>
          </a:xfrm>
          <a:prstGeom prst="rect">
            <a:avLst/>
          </a:prstGeom>
          <a:noFill/>
        </p:spPr>
        <p:txBody>
          <a:bodyPr wrap="square">
            <a:spAutoFit/>
          </a:bodyPr>
          <a:lstStyle/>
          <a:p>
            <a:pPr>
              <a:lnSpc>
                <a:spcPct val="107000"/>
              </a:lnSpc>
              <a:spcAft>
                <a:spcPts val="800"/>
              </a:spcAft>
            </a:pPr>
            <a:r>
              <a:rPr lang="en-IN" sz="1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800" kern="100" dirty="0">
                <a:effectLst/>
                <a:latin typeface="Calibri" panose="020F0502020204030204" pitchFamily="34" charset="0"/>
                <a:ea typeface="Aptos" panose="020B0004020202020204" pitchFamily="34" charset="0"/>
                <a:cs typeface="Times New Roman" panose="02020603050405020304" pitchFamily="18" charset="0"/>
              </a:rPr>
              <a:t>PROJECT SPONSER:  SATYAM.B                                               PROJECT MANAGER: SAGAR.B</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501699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314246-0A2E-7C3C-5ABD-EF1469215160}"/>
              </a:ext>
            </a:extLst>
          </p:cNvPr>
          <p:cNvSpPr txBox="1"/>
          <p:nvPr/>
        </p:nvSpPr>
        <p:spPr>
          <a:xfrm>
            <a:off x="816077" y="619432"/>
            <a:ext cx="10510684" cy="5488554"/>
          </a:xfrm>
          <a:prstGeom prst="rect">
            <a:avLst/>
          </a:prstGeom>
          <a:noFill/>
        </p:spPr>
        <p:txBody>
          <a:bodyPr wrap="square">
            <a:spAutoFit/>
          </a:bodyPr>
          <a:lstStyle/>
          <a:p>
            <a:r>
              <a:rPr lang="en-IN" sz="1600" b="1" i="0" u="none" strike="noStrike" baseline="0" dirty="0">
                <a:solidFill>
                  <a:srgbClr val="000000"/>
                </a:solidFill>
                <a:highlight>
                  <a:srgbClr val="FFFF00"/>
                </a:highlight>
                <a:latin typeface="Arial" panose="020B0604020202020204" pitchFamily="34" charset="0"/>
              </a:rPr>
              <a:t>1.Situation:</a:t>
            </a:r>
          </a:p>
          <a:p>
            <a:endParaRPr lang="en-IN" sz="1600" b="1" dirty="0">
              <a:solidFill>
                <a:srgbClr val="000000"/>
              </a:solidFill>
              <a:highlight>
                <a:srgbClr val="FFFF00"/>
              </a:highlight>
              <a:latin typeface="Arial" panose="020B0604020202020204" pitchFamily="34" charset="0"/>
            </a:endParaRPr>
          </a:p>
          <a:p>
            <a:endParaRPr lang="en-IN" sz="1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Calibri" panose="020F0502020204030204" pitchFamily="34" charset="0"/>
              </a:rPr>
              <a:t>This refers to the current state or context of the CRM system within the organization. It includes how the CRM is being used, what its capabilities are, and what its overall impact on the business is. The situation provides the baseline for identifying improvements.</a:t>
            </a:r>
          </a:p>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Calibri" panose="020F0502020204030204" pitchFamily="34" charset="0"/>
              </a:rPr>
              <a:t>Example Situation:</a:t>
            </a:r>
          </a:p>
          <a:p>
            <a:pPr marL="342900" lvl="0" indent="-342900">
              <a:lnSpc>
                <a:spcPct val="107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Calibri" panose="020F0502020204030204" pitchFamily="34" charset="0"/>
              </a:rPr>
              <a:t>The current CRM is functional but has limited integration with other business systems (e.g., marketing, sales automation, and customer service platforms).</a:t>
            </a:r>
          </a:p>
          <a:p>
            <a:pPr marL="342900" lvl="0" indent="-342900">
              <a:lnSpc>
                <a:spcPct val="107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Calibri" panose="020F0502020204030204" pitchFamily="34" charset="0"/>
              </a:rPr>
              <a:t>The CRM is underutilized by employees due to a lack of user-friendly features and interfaces.</a:t>
            </a:r>
          </a:p>
          <a:p>
            <a:pPr marL="342900" lvl="0" indent="-342900">
              <a:lnSpc>
                <a:spcPct val="107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Calibri" panose="020F0502020204030204" pitchFamily="34" charset="0"/>
              </a:rPr>
              <a:t>The CRM system is outdated and doesn’t support mobile access, making it difficult for sales teams to use it in the field.</a:t>
            </a:r>
          </a:p>
          <a:p>
            <a:endParaRPr lang="en-IN" sz="1600" b="1" dirty="0">
              <a:solidFill>
                <a:srgbClr val="000000"/>
              </a:solidFill>
              <a:highlight>
                <a:srgbClr val="FFFF00"/>
              </a:highlight>
              <a:latin typeface="Arial" panose="020B0604020202020204" pitchFamily="34" charset="0"/>
            </a:endParaRPr>
          </a:p>
          <a:p>
            <a:endParaRPr lang="en-IN" sz="1600" b="1" i="0" u="none" strike="noStrike" baseline="0" dirty="0">
              <a:solidFill>
                <a:srgbClr val="000000"/>
              </a:solidFill>
              <a:highlight>
                <a:srgbClr val="FFFF00"/>
              </a:highlight>
              <a:latin typeface="Arial" panose="020B0604020202020204" pitchFamily="34" charset="0"/>
            </a:endParaRPr>
          </a:p>
          <a:p>
            <a:endParaRPr lang="en-IN" sz="1600" b="1" dirty="0">
              <a:solidFill>
                <a:srgbClr val="000000"/>
              </a:solidFill>
              <a:highlight>
                <a:srgbClr val="FFFF00"/>
              </a:highlight>
              <a:latin typeface="Arial" panose="020B0604020202020204" pitchFamily="34" charset="0"/>
            </a:endParaRPr>
          </a:p>
          <a:p>
            <a:endParaRPr lang="en-IN" sz="1600" b="1" i="0" u="none" strike="noStrike" baseline="0" dirty="0">
              <a:solidFill>
                <a:srgbClr val="000000"/>
              </a:solidFill>
              <a:highlight>
                <a:srgbClr val="FFFF00"/>
              </a:highlight>
              <a:latin typeface="Arial" panose="020B0604020202020204" pitchFamily="34" charset="0"/>
            </a:endParaRPr>
          </a:p>
          <a:p>
            <a:endParaRPr lang="en-IN" sz="1600" b="1" dirty="0">
              <a:solidFill>
                <a:srgbClr val="000000"/>
              </a:solidFill>
              <a:highlight>
                <a:srgbClr val="FFFF00"/>
              </a:highlight>
              <a:latin typeface="Arial" panose="020B0604020202020204" pitchFamily="34" charset="0"/>
            </a:endParaRPr>
          </a:p>
          <a:p>
            <a:endParaRPr lang="en-IN" sz="1600" b="1" i="0" u="none" strike="noStrike" baseline="0" dirty="0">
              <a:solidFill>
                <a:srgbClr val="000000"/>
              </a:solidFill>
              <a:highlight>
                <a:srgbClr val="FFFF00"/>
              </a:highlight>
              <a:latin typeface="Arial" panose="020B0604020202020204" pitchFamily="34" charset="0"/>
            </a:endParaRPr>
          </a:p>
        </p:txBody>
      </p:sp>
    </p:spTree>
    <p:extLst>
      <p:ext uri="{BB962C8B-B14F-4D97-AF65-F5344CB8AC3E}">
        <p14:creationId xmlns:p14="http://schemas.microsoft.com/office/powerpoint/2010/main" val="890491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431C38-9268-B466-0E23-F16068E68D13}"/>
              </a:ext>
            </a:extLst>
          </p:cNvPr>
          <p:cNvSpPr txBox="1"/>
          <p:nvPr/>
        </p:nvSpPr>
        <p:spPr>
          <a:xfrm>
            <a:off x="766916" y="452284"/>
            <a:ext cx="9891252" cy="3892797"/>
          </a:xfrm>
          <a:prstGeom prst="rect">
            <a:avLst/>
          </a:prstGeom>
          <a:noFill/>
        </p:spPr>
        <p:txBody>
          <a:bodyPr wrap="square">
            <a:spAutoFit/>
          </a:bodyPr>
          <a:lstStyle/>
          <a:p>
            <a:pPr>
              <a:lnSpc>
                <a:spcPct val="107000"/>
              </a:lnSpc>
              <a:spcAft>
                <a:spcPts val="800"/>
              </a:spcAft>
            </a:pPr>
            <a:r>
              <a:rPr lang="en-IN" sz="1800" b="1" kern="100" dirty="0">
                <a:effectLst/>
                <a:highlight>
                  <a:srgbClr val="FFFF00"/>
                </a:highlight>
                <a:latin typeface="Calibri" panose="020F0502020204030204" pitchFamily="34" charset="0"/>
                <a:ea typeface="Aptos" panose="020B0004020202020204" pitchFamily="34" charset="0"/>
                <a:cs typeface="Times New Roman" panose="02020603050405020304" pitchFamily="18" charset="0"/>
              </a:rPr>
              <a:t>2. Problem:</a:t>
            </a:r>
            <a:endParaRPr lang="en-IN" sz="12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600" kern="100" dirty="0">
                <a:effectLst/>
                <a:latin typeface="Calibri" panose="020F0502020204030204" pitchFamily="34" charset="0"/>
                <a:ea typeface="Aptos" panose="020B0004020202020204" pitchFamily="34" charset="0"/>
                <a:cs typeface="Times New Roman" panose="02020603050405020304" pitchFamily="18" charset="0"/>
              </a:rPr>
              <a:t>This addresses the specific issues or challenges that are limiting the effectiveness of the CRM system. Problems can stem from user experience, system functionality, integration issues, or even alignment with business goals.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Example Problems: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Low user adoption</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Employees find the CRM cumbersome to use, which leads to underreporting and poor customer data management.</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Lack of integration</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The CRM is not well integrated with other business tools, leading to manual data entry and fragmented customer insights.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Ineffective analytics</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The CRM doesn't provide sufficient data insights to help sales or marketing teams target customers effectively or measure performance accurately.</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Scalability issues</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As the business grows, the CRM system struggles to manage a larger customer base or more complex processes.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539712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583DA-C327-C312-1DFF-960981CB42D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C495AB4-D57A-B09B-4FD6-C2D17001F8BF}"/>
              </a:ext>
            </a:extLst>
          </p:cNvPr>
          <p:cNvSpPr txBox="1"/>
          <p:nvPr/>
        </p:nvSpPr>
        <p:spPr>
          <a:xfrm>
            <a:off x="471948" y="884904"/>
            <a:ext cx="11090787" cy="4291239"/>
          </a:xfrm>
          <a:prstGeom prst="rect">
            <a:avLst/>
          </a:prstGeom>
          <a:noFill/>
        </p:spPr>
        <p:txBody>
          <a:bodyPr wrap="square">
            <a:spAutoFit/>
          </a:bodyPr>
          <a:lstStyle/>
          <a:p>
            <a:pPr>
              <a:lnSpc>
                <a:spcPct val="107000"/>
              </a:lnSpc>
              <a:spcAft>
                <a:spcPts val="800"/>
              </a:spcAft>
            </a:pPr>
            <a:r>
              <a:rPr lang="en-IN" sz="18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3.OPPORTUNITY</a:t>
            </a:r>
            <a:r>
              <a:rPr lang="en-IN" b="1" kern="100" dirty="0">
                <a:highlight>
                  <a:srgbClr val="FFFF00"/>
                </a:highlight>
                <a:latin typeface="Aptos" panose="020B0004020202020204" pitchFamily="34" charset="0"/>
                <a:ea typeface="Aptos" panose="020B0004020202020204" pitchFamily="34" charset="0"/>
                <a:cs typeface="Times New Roman" panose="02020603050405020304" pitchFamily="18" charset="0"/>
              </a:rPr>
              <a:t>:</a:t>
            </a:r>
          </a:p>
          <a:p>
            <a:pPr>
              <a:lnSpc>
                <a:spcPct val="107000"/>
              </a:lnSpc>
              <a:spcAft>
                <a:spcPts val="800"/>
              </a:spcAft>
            </a:pPr>
            <a:r>
              <a:rPr lang="en-IN" sz="1600" kern="100" dirty="0">
                <a:effectLst/>
                <a:latin typeface="Calibri" panose="020F0502020204030204" pitchFamily="34" charset="0"/>
                <a:ea typeface="Aptos" panose="020B0004020202020204" pitchFamily="34" charset="0"/>
                <a:cs typeface="Times New Roman" panose="02020603050405020304" pitchFamily="18" charset="0"/>
              </a:rPr>
              <a:t>This is the potential benefit that can be achieved by enhancing the CRM system. It focuses on how the CRM can be improved to better support business goals, increase efficiency, and provide greater value to the organization.</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Example Opportunities: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Improved user adoption</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By redesigning the CRM interface to be more intuitive and mobile-friendly, employees can interact with it more efficiently, leading to better customer data management.</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Automation and integration</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Integrating the CRM with marketing automation tools, email campaigns, and customer support systems can streamline processes and reduce manual work, enabling teams to focus on high-value activities.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Advanced analytics</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By upgrading the CRM to include AI-powered analytics and reporting, the organization can gain actionable insights that improve decision-making and personalize customer engagement.</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Customization for scalability</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Enhancing the CRM to better handle complex workflows or a growing customer base can enable the organization to scale without losing efficiency or customer satisfaction.</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en-IN" sz="18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10326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4834C7-58E7-8335-1F26-0D47BC596A9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4613116C-921E-43D1-FDB5-A1876E3EE8FC}"/>
              </a:ext>
            </a:extLst>
          </p:cNvPr>
          <p:cNvSpPr txBox="1"/>
          <p:nvPr/>
        </p:nvSpPr>
        <p:spPr>
          <a:xfrm>
            <a:off x="707924" y="855406"/>
            <a:ext cx="10648334" cy="2123658"/>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1600" b="1" i="0" u="none" strike="noStrike" cap="none" normalizeH="0" baseline="0" dirty="0">
                <a:ln>
                  <a:noFill/>
                </a:ln>
                <a:solidFill>
                  <a:schemeClr val="tx1"/>
                </a:solidFill>
                <a:effectLst/>
                <a:highlight>
                  <a:srgbClr val="FFFF00"/>
                </a:highlight>
                <a:latin typeface="Arial" panose="020B0604020202020204" pitchFamily="34" charset="0"/>
              </a:rPr>
              <a:t>PURPOSE STATEMENTS (GOALS):</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1600" b="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000" dirty="0">
                <a:latin typeface="Calibri" panose="020F0502020204030204" pitchFamily="34" charset="0"/>
                <a:ea typeface="Calibri" panose="020F0502020204030204" pitchFamily="34" charset="0"/>
                <a:cs typeface="Calibri" panose="020F0502020204030204" pitchFamily="34" charset="0"/>
              </a:rPr>
              <a:t>The purpose of our new CRM application is to empower businesses to build stronger, more personalized relationships with their customers by providing a comprehensive, intuitive, and scalable platform. Through real-time data integration, automation, and advanced analytics, our CRM application streamlines customer interactions, enhances service delivery, and fosters deeper insights into customer needs and behaviors</a:t>
            </a:r>
            <a:endParaRPr kumimoji="0" lang="en-US"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63957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B2C164-ACD2-192D-6518-97AC5DDA1A3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09A4C7D-C0A8-76A7-AFC4-8020A738A641}"/>
              </a:ext>
            </a:extLst>
          </p:cNvPr>
          <p:cNvSpPr txBox="1"/>
          <p:nvPr/>
        </p:nvSpPr>
        <p:spPr>
          <a:xfrm>
            <a:off x="383459" y="442451"/>
            <a:ext cx="11513573" cy="6135330"/>
          </a:xfrm>
          <a:prstGeom prst="rect">
            <a:avLst/>
          </a:prstGeom>
          <a:noFill/>
        </p:spPr>
        <p:txBody>
          <a:bodyPr wrap="square">
            <a:spAutoFit/>
          </a:bodyPr>
          <a:lstStyle/>
          <a:p>
            <a:pPr lvl="0">
              <a:lnSpc>
                <a:spcPct val="107000"/>
              </a:lnSpc>
              <a:spcAft>
                <a:spcPts val="800"/>
              </a:spcAft>
              <a:tabLst>
                <a:tab pos="457200" algn="l"/>
              </a:tabLst>
            </a:pP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PROJECT OBJECTIVE:</a:t>
            </a:r>
          </a:p>
          <a:p>
            <a:pPr lvl="0">
              <a:lnSpc>
                <a:spcPct val="107000"/>
              </a:lnSpc>
              <a:spcAft>
                <a:spcPts val="800"/>
              </a:spcAft>
              <a:tabLst>
                <a:tab pos="457200" algn="l"/>
              </a:tabLst>
            </a:pPr>
            <a:endParaRPr lang="en-IN" sz="1100" b="1" kern="100" dirty="0">
              <a:latin typeface="Aptos" panose="020B0004020202020204" pitchFamily="34" charset="0"/>
              <a:ea typeface="Aptos" panose="020B0004020202020204" pitchFamily="34" charset="0"/>
              <a:cs typeface="Times New Roman" panose="02020603050405020304" pitchFamily="18" charset="0"/>
            </a:endParaRPr>
          </a:p>
          <a:p>
            <a:pPr lvl="0">
              <a:lnSpc>
                <a:spcPct val="107000"/>
              </a:lnSpc>
              <a:spcAft>
                <a:spcPts val="800"/>
              </a:spcAft>
              <a:tabLst>
                <a:tab pos="457200" algn="l"/>
              </a:tabLst>
            </a:pPr>
            <a:r>
              <a:rPr lang="en-IN" sz="1600" b="1" kern="100" dirty="0">
                <a:effectLst/>
                <a:latin typeface="Calibri" panose="020F0502020204030204" pitchFamily="34" charset="0"/>
                <a:ea typeface="Calibri" panose="020F0502020204030204" pitchFamily="34" charset="0"/>
                <a:cs typeface="Calibri" panose="020F0502020204030204" pitchFamily="34" charset="0"/>
              </a:rPr>
              <a:t>Solution Selection According to Design Criteria, Specifications, and Requirements</a:t>
            </a:r>
            <a:endParaRPr lang="en-IN" sz="1600" kern="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business needs, user expectations, and technical specifications.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scalability, usability, integration capabilities, and security requirements.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Involve stakeholders from various departments (sales, marketing, customer service</a:t>
            </a:r>
            <a:br>
              <a:rPr lang="en-IN" sz="1600" kern="100" dirty="0">
                <a:effectLst/>
                <a:latin typeface="Calibri" panose="020F0502020204030204" pitchFamily="34" charset="0"/>
                <a:ea typeface="Calibri" panose="020F0502020204030204" pitchFamily="34" charset="0"/>
                <a:cs typeface="Calibri" panose="020F0502020204030204" pitchFamily="34" charset="0"/>
              </a:rPr>
            </a:br>
            <a:endParaRPr lang="en-IN" sz="1600" b="1" kern="100" dirty="0">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b="1" kern="100" dirty="0">
                <a:effectLst/>
                <a:latin typeface="Calibri" panose="020F0502020204030204" pitchFamily="34" charset="0"/>
                <a:ea typeface="Calibri" panose="020F0502020204030204" pitchFamily="34" charset="0"/>
                <a:cs typeface="Calibri" panose="020F0502020204030204" pitchFamily="34" charset="0"/>
              </a:rPr>
              <a:t>Solution Prototyping and Testing</a:t>
            </a:r>
            <a:endParaRPr lang="en-IN" sz="1600" kern="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new features, improvements, or integrations.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Collect feedback from users during the testing phase to refine the solution and ensure it meets organizational and user needs.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b="1" kern="100" dirty="0">
                <a:effectLst/>
                <a:latin typeface="Calibri" panose="020F0502020204030204" pitchFamily="34" charset="0"/>
                <a:ea typeface="Calibri" panose="020F0502020204030204" pitchFamily="34" charset="0"/>
                <a:cs typeface="Calibri" panose="020F0502020204030204" pitchFamily="34" charset="0"/>
              </a:rPr>
              <a:t>Improve Integration with Other Business Systems:</a:t>
            </a:r>
            <a:endParaRPr lang="en-IN" sz="1600" kern="100" dirty="0">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Integrate the CRM with marketing, sales, and customer support platforms to create a seamless flow of information across departments.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Enable bi-directional data syncing with external tools, such as email marketing systems, social media platforms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b="1" kern="100" dirty="0">
                <a:effectLst/>
                <a:latin typeface="Calibri" panose="020F0502020204030204" pitchFamily="34" charset="0"/>
                <a:ea typeface="Calibri" panose="020F0502020204030204" pitchFamily="34" charset="0"/>
                <a:cs typeface="Calibri" panose="020F0502020204030204" pitchFamily="34" charset="0"/>
              </a:rPr>
              <a:t>Enhance Analytics and Reporting Capabilities</a:t>
            </a:r>
            <a:endParaRPr lang="en-IN" sz="1600" kern="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Implement advanced analytics and reporting features to help teams make data-driven decisions.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Integrate AI and machine learning to provide predictive insights, such as sales forecasts, customer behaviour patterns</a:t>
            </a:r>
          </a:p>
        </p:txBody>
      </p:sp>
    </p:spTree>
    <p:extLst>
      <p:ext uri="{BB962C8B-B14F-4D97-AF65-F5344CB8AC3E}">
        <p14:creationId xmlns:p14="http://schemas.microsoft.com/office/powerpoint/2010/main" val="2711657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4FBBD2-24EF-0D8E-ADCA-0B460FF72CC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85D6B80-F398-465E-5D8E-CCEF0DB8F7C0}"/>
              </a:ext>
            </a:extLst>
          </p:cNvPr>
          <p:cNvSpPr txBox="1"/>
          <p:nvPr/>
        </p:nvSpPr>
        <p:spPr>
          <a:xfrm>
            <a:off x="363794" y="127819"/>
            <a:ext cx="11562735" cy="5653151"/>
          </a:xfrm>
          <a:prstGeom prst="rect">
            <a:avLst/>
          </a:prstGeom>
          <a:noFill/>
        </p:spPr>
        <p:txBody>
          <a:bodyPr wrap="square">
            <a:spAutoFit/>
          </a:bodyPr>
          <a:lstStyle/>
          <a:p>
            <a:pPr lvl="0">
              <a:lnSpc>
                <a:spcPct val="107000"/>
              </a:lnSpc>
              <a:spcAft>
                <a:spcPts val="800"/>
              </a:spcAft>
              <a:tabLst>
                <a:tab pos="457200" algn="l"/>
              </a:tabLst>
            </a:pPr>
            <a:r>
              <a:rPr lang="en-IN" sz="16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SUCCESS CRITERIA:</a:t>
            </a:r>
            <a:endParaRPr lang="en-IN" sz="1200" kern="100" dirty="0">
              <a:effectLst/>
              <a:latin typeface="Calibri" panose="020F0502020204030204" pitchFamily="34" charset="0"/>
              <a:ea typeface="Calibri" panose="020F0502020204030204" pitchFamily="34" charset="0"/>
              <a:cs typeface="Calibri" panose="020F0502020204030204" pitchFamily="34" charset="0"/>
            </a:endParaRPr>
          </a:p>
          <a:p>
            <a:br>
              <a:rPr lang="en-IN" sz="1400" kern="100" dirty="0">
                <a:effectLst/>
                <a:latin typeface="Calibri" panose="020F0502020204030204" pitchFamily="34" charset="0"/>
                <a:ea typeface="Calibri" panose="020F0502020204030204" pitchFamily="34" charset="0"/>
                <a:cs typeface="Calibri" panose="020F0502020204030204" pitchFamily="34" charset="0"/>
              </a:rPr>
            </a:br>
            <a:r>
              <a:rPr lang="en-US" sz="1400" b="1" dirty="0">
                <a:latin typeface="Calibri" panose="020F0502020204030204" pitchFamily="34" charset="0"/>
                <a:ea typeface="Calibri" panose="020F0502020204030204" pitchFamily="34" charset="0"/>
                <a:cs typeface="Calibri" panose="020F0502020204030204" pitchFamily="34" charset="0"/>
              </a:rPr>
              <a:t>Improved Customer Satisfaction</a:t>
            </a: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CRM should improve the overall customer experience, leading to higher satisfaction, better retention, and increased loyalty.</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If the CRM helps reduce response time for customer inquiries and provides more accurate information, customers will feel more valued and supported.</a:t>
            </a:r>
          </a:p>
          <a:p>
            <a:br>
              <a:rPr lang="en-IN" sz="1400" kern="100" dirty="0">
                <a:effectLst/>
                <a:latin typeface="Calibri" panose="020F0502020204030204" pitchFamily="34" charset="0"/>
                <a:ea typeface="Calibri" panose="020F0502020204030204" pitchFamily="34" charset="0"/>
                <a:cs typeface="Calibri" panose="020F0502020204030204" pitchFamily="34" charset="0"/>
              </a:rPr>
            </a:br>
            <a:r>
              <a:rPr lang="en-US" sz="1400" b="1" dirty="0">
                <a:latin typeface="Calibri" panose="020F0502020204030204" pitchFamily="34" charset="0"/>
                <a:ea typeface="Calibri" panose="020F0502020204030204" pitchFamily="34" charset="0"/>
                <a:cs typeface="Calibri" panose="020F0502020204030204" pitchFamily="34" charset="0"/>
              </a:rPr>
              <a:t>Increased Efficiency and Productivity</a:t>
            </a: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new CRM should help employees do their jobs faster and with fewer errors, thus boosting overall productivity.</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Automating repetitive tasks such as data entry, follow-up emails, and scheduling reduces the manual workload for staff, allowing them to focus on more strategic activities.</a:t>
            </a:r>
          </a:p>
          <a:p>
            <a:pPr lvl="0">
              <a:lnSpc>
                <a:spcPct val="107000"/>
              </a:lnSpc>
              <a:spcAft>
                <a:spcPts val="800"/>
              </a:spcAft>
              <a:tabLst>
                <a:tab pos="457200" algn="l"/>
              </a:tabLst>
            </a:pPr>
            <a:endParaRPr lang="en-IN" sz="1400" kern="100" dirty="0">
              <a:effectLst/>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Seamless Integration with Other Systems</a:t>
            </a: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CRM should easily integrate with other tools and platforms, such as marketing automation software, email platforms, customer support tools, and ERP systems.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The ability to integrate with social media platforms allows for better tracking of customer interactions across multiple channels, leading to a more comprehensive understanding of each customer.</a:t>
            </a:r>
          </a:p>
          <a:p>
            <a:pPr lvl="0">
              <a:lnSpc>
                <a:spcPct val="107000"/>
              </a:lnSpc>
              <a:spcAft>
                <a:spcPts val="800"/>
              </a:spcAft>
              <a:tabLst>
                <a:tab pos="457200" algn="l"/>
              </a:tabLst>
            </a:pPr>
            <a:endParaRPr lang="en-IN" sz="1400" kern="1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User Adoption and Ease of Use</a:t>
            </a: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CRM must be user-friendly and intuitive so that employees can easily adopt it with minimal training.</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A simple and modern interface that employees can navigate without much prior experience leads to faster onboarding and better engagement with the system.</a:t>
            </a:r>
          </a:p>
          <a:p>
            <a:endParaRPr lang="en-US" sz="1600" dirty="0">
              <a:latin typeface="Calibri" panose="020F0502020204030204" pitchFamily="34" charset="0"/>
              <a:ea typeface="Calibri" panose="020F0502020204030204" pitchFamily="34" charset="0"/>
              <a:cs typeface="Calibri" panose="020F0502020204030204" pitchFamily="34" charset="0"/>
            </a:endParaRPr>
          </a:p>
          <a:p>
            <a:pPr lvl="0">
              <a:lnSpc>
                <a:spcPct val="107000"/>
              </a:lnSpc>
              <a:spcAft>
                <a:spcPts val="800"/>
              </a:spcAft>
              <a:tabLst>
                <a:tab pos="457200" algn="l"/>
              </a:tabLst>
            </a:pPr>
            <a:endParaRPr lang="en-IN" sz="1200" kern="1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01729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A6040B4-283E-3001-52E6-4F35D598EE07}"/>
              </a:ext>
            </a:extLst>
          </p:cNvPr>
          <p:cNvSpPr txBox="1"/>
          <p:nvPr/>
        </p:nvSpPr>
        <p:spPr>
          <a:xfrm>
            <a:off x="462116" y="747252"/>
            <a:ext cx="11267768" cy="4185761"/>
          </a:xfrm>
          <a:prstGeom prst="rect">
            <a:avLst/>
          </a:prstGeom>
          <a:noFill/>
        </p:spPr>
        <p:txBody>
          <a:bodyPr wrap="square">
            <a:spAutoFit/>
          </a:bodyPr>
          <a:lstStyle/>
          <a:p>
            <a:pPr>
              <a:buFont typeface="+mj-lt"/>
              <a:buAutoNum type="arabicPeriod"/>
            </a:pPr>
            <a:r>
              <a:rPr lang="en-US" sz="1400" b="1" dirty="0">
                <a:latin typeface="Calibri" panose="020F0502020204030204" pitchFamily="34" charset="0"/>
                <a:ea typeface="Calibri" panose="020F0502020204030204" pitchFamily="34" charset="0"/>
                <a:cs typeface="Calibri" panose="020F0502020204030204" pitchFamily="34" charset="0"/>
              </a:rPr>
              <a:t>Real-Time Reporting and Analytics</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742950" lvl="1" indent="-285750">
              <a:buFont typeface="+mj-lt"/>
              <a:buAutoNum type="arabicPeriod"/>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CRM should provide real-time analytics and customizable reporting capabilities to help businesses make informed, data-driven decisions.</a:t>
            </a:r>
          </a:p>
          <a:p>
            <a:pPr marL="742950" lvl="1" indent="-285750">
              <a:buFont typeface="+mj-lt"/>
              <a:buAutoNum type="arabicPeriod"/>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Managers can quickly generate reports that track key metrics such as sales performance, customer support response times, or marketing campaign success.</a:t>
            </a:r>
            <a:endParaRPr lang="en-US" sz="1400" b="1" dirty="0"/>
          </a:p>
          <a:p>
            <a:endParaRPr lang="en-US" sz="1400" b="1" dirty="0"/>
          </a:p>
          <a:p>
            <a:endParaRPr lang="en-US" sz="1400" b="1" dirty="0"/>
          </a:p>
          <a:p>
            <a:r>
              <a:rPr lang="en-US" sz="1400" b="1" dirty="0">
                <a:latin typeface="Calibri" panose="020F0502020204030204" pitchFamily="34" charset="0"/>
                <a:ea typeface="Calibri" panose="020F0502020204030204" pitchFamily="34" charset="0"/>
                <a:cs typeface="Calibri" panose="020F0502020204030204" pitchFamily="34" charset="0"/>
              </a:rPr>
              <a:t>2. User Adoption &amp; Training</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High User Engagement</a:t>
            </a:r>
            <a:r>
              <a:rPr lang="en-US" sz="1400" dirty="0">
                <a:latin typeface="Calibri" panose="020F0502020204030204" pitchFamily="34" charset="0"/>
                <a:ea typeface="Calibri" panose="020F0502020204030204" pitchFamily="34" charset="0"/>
                <a:cs typeface="Calibri" panose="020F0502020204030204" pitchFamily="34" charset="0"/>
              </a:rPr>
              <a:t>: Measure how actively users are adopting the new CRM. High adoption rates among employees indicate that the system is user-friendly and meets their needs.</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Training Effectiveness</a:t>
            </a:r>
            <a:r>
              <a:rPr lang="en-US" sz="1400" dirty="0">
                <a:latin typeface="Calibri" panose="020F0502020204030204" pitchFamily="34" charset="0"/>
                <a:ea typeface="Calibri" panose="020F0502020204030204" pitchFamily="34" charset="0"/>
                <a:cs typeface="Calibri" panose="020F0502020204030204" pitchFamily="34" charset="0"/>
              </a:rPr>
              <a:t>: Evaluate how well the staff has been trained to use the new system effectively and the speed at which they transition to using it for their daily tasks.</a:t>
            </a:r>
          </a:p>
          <a:p>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2. Performance and Efficiency</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Speed &amp; Reliability</a:t>
            </a:r>
            <a:r>
              <a:rPr lang="en-US" sz="1400" dirty="0">
                <a:latin typeface="Calibri" panose="020F0502020204030204" pitchFamily="34" charset="0"/>
                <a:ea typeface="Calibri" panose="020F0502020204030204" pitchFamily="34" charset="0"/>
                <a:cs typeface="Calibri" panose="020F0502020204030204" pitchFamily="34" charset="0"/>
              </a:rPr>
              <a:t>: Ensure the CRM operates with minimal downtime, fast load times, and quick access to customer data.</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Automation of Tasks</a:t>
            </a:r>
            <a:r>
              <a:rPr lang="en-US" sz="1400" dirty="0">
                <a:latin typeface="Calibri" panose="020F0502020204030204" pitchFamily="34" charset="0"/>
                <a:ea typeface="Calibri" panose="020F0502020204030204" pitchFamily="34" charset="0"/>
                <a:cs typeface="Calibri" panose="020F0502020204030204" pitchFamily="34" charset="0"/>
              </a:rPr>
              <a:t>: Track how many routine tasks have been automated (e.g., lead management, follow-ups) and assess if this reduces manual effort for the team.</a:t>
            </a:r>
          </a:p>
        </p:txBody>
      </p:sp>
    </p:spTree>
    <p:extLst>
      <p:ext uri="{BB962C8B-B14F-4D97-AF65-F5344CB8AC3E}">
        <p14:creationId xmlns:p14="http://schemas.microsoft.com/office/powerpoint/2010/main" val="691080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FF89DD-9B88-0DDF-92A0-557AD0DE767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20FF279-4A73-1128-8519-5C289907419D}"/>
              </a:ext>
            </a:extLst>
          </p:cNvPr>
          <p:cNvSpPr txBox="1"/>
          <p:nvPr/>
        </p:nvSpPr>
        <p:spPr>
          <a:xfrm>
            <a:off x="176981" y="186813"/>
            <a:ext cx="10962968" cy="6397392"/>
          </a:xfrm>
          <a:prstGeom prst="rect">
            <a:avLst/>
          </a:prstGeom>
          <a:noFill/>
        </p:spPr>
        <p:txBody>
          <a:bodyPr wrap="square">
            <a:spAutoFit/>
          </a:bodyPr>
          <a:lstStyle/>
          <a:p>
            <a:pPr>
              <a:lnSpc>
                <a:spcPct val="107000"/>
              </a:lnSpc>
              <a:spcAft>
                <a:spcPts val="800"/>
              </a:spcAft>
            </a:pPr>
            <a:r>
              <a:rPr lang="en-IN" sz="17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METHOD AND APPROACHES:</a:t>
            </a:r>
          </a:p>
          <a:p>
            <a:r>
              <a:rPr lang="en-US" sz="1400" b="1" dirty="0">
                <a:latin typeface="Calibri" panose="020F0502020204030204" pitchFamily="34" charset="0"/>
                <a:ea typeface="Calibri" panose="020F0502020204030204" pitchFamily="34" charset="0"/>
                <a:cs typeface="Calibri" panose="020F0502020204030204" pitchFamily="34" charset="0"/>
              </a:rPr>
              <a:t>Project Initiation (Pre-Sprint Phase):</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Define Project Scope &amp; Objectives</a:t>
            </a:r>
            <a:r>
              <a:rPr lang="en-US" sz="1200" dirty="0">
                <a:latin typeface="Calibri" panose="020F0502020204030204" pitchFamily="34" charset="0"/>
                <a:ea typeface="Calibri" panose="020F0502020204030204" pitchFamily="34" charset="0"/>
                <a:cs typeface="Calibri" panose="020F0502020204030204" pitchFamily="34" charset="0"/>
              </a:rPr>
              <a:t>: </a:t>
            </a:r>
            <a:r>
              <a:rPr lang="en-US" sz="1400" dirty="0">
                <a:latin typeface="Calibri" panose="020F0502020204030204" pitchFamily="34" charset="0"/>
                <a:ea typeface="Calibri" panose="020F0502020204030204" pitchFamily="34" charset="0"/>
                <a:cs typeface="Calibri" panose="020F0502020204030204" pitchFamily="34" charset="0"/>
              </a:rPr>
              <a:t>Establish the vision, key features, and goals of the CRM application.</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Identify Stakeholders</a:t>
            </a:r>
            <a:r>
              <a:rPr lang="en-US" sz="1400" dirty="0">
                <a:latin typeface="Calibri" panose="020F0502020204030204" pitchFamily="34" charset="0"/>
                <a:ea typeface="Calibri" panose="020F0502020204030204" pitchFamily="34" charset="0"/>
                <a:cs typeface="Calibri" panose="020F0502020204030204" pitchFamily="34" charset="0"/>
              </a:rPr>
              <a:t>: Identify key stakeholders, including project managers, product owners, end-users (sales, support teams, etc.), and developers.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Create Product Backlog</a:t>
            </a:r>
            <a:r>
              <a:rPr lang="en-US" sz="1400" dirty="0">
                <a:latin typeface="Calibri" panose="020F0502020204030204" pitchFamily="34" charset="0"/>
                <a:ea typeface="Calibri" panose="020F0502020204030204" pitchFamily="34" charset="0"/>
                <a:cs typeface="Calibri" panose="020F0502020204030204" pitchFamily="34" charset="0"/>
              </a:rPr>
              <a:t>: The Product Owner works with stakeholders to create a prioritized list of features, enhancements, and bugs that need to be addressed (product backlog).</a:t>
            </a:r>
          </a:p>
          <a:p>
            <a:pPr>
              <a:lnSpc>
                <a:spcPct val="107000"/>
              </a:lnSpc>
              <a:spcAft>
                <a:spcPts val="800"/>
              </a:spcAft>
            </a:pPr>
            <a:endParaRPr lang="en-IN" sz="17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p>
            <a:r>
              <a:rPr lang="en-US" b="1" dirty="0">
                <a:latin typeface="Calibri" panose="020F0502020204030204" pitchFamily="34" charset="0"/>
                <a:ea typeface="Calibri" panose="020F0502020204030204" pitchFamily="34" charset="0"/>
                <a:cs typeface="Calibri" panose="020F0502020204030204" pitchFamily="34" charset="0"/>
              </a:rPr>
              <a:t>. </a:t>
            </a:r>
            <a:r>
              <a:rPr lang="en-US" sz="1400" b="1" dirty="0">
                <a:latin typeface="Calibri" panose="020F0502020204030204" pitchFamily="34" charset="0"/>
                <a:ea typeface="Calibri" panose="020F0502020204030204" pitchFamily="34" charset="0"/>
                <a:cs typeface="Calibri" panose="020F0502020204030204" pitchFamily="34" charset="0"/>
              </a:rPr>
              <a:t>Product Backlog Creation:</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Objective:</a:t>
            </a:r>
            <a:r>
              <a:rPr lang="en-US" sz="1400" dirty="0">
                <a:latin typeface="Calibri" panose="020F0502020204030204" pitchFamily="34" charset="0"/>
                <a:ea typeface="Calibri" panose="020F0502020204030204" pitchFamily="34" charset="0"/>
                <a:cs typeface="Calibri" panose="020F0502020204030204" pitchFamily="34" charset="0"/>
              </a:rPr>
              <a:t> Define the features, functionalities, and requirements of the CRM application.</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Process:</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To gathers all requirements for the CRM application (e.g., customer data management, integration with existing tools, reporting, etc.).</a:t>
            </a: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The requirements are then organized into a Product Backlog, which contains high-level user stories, features, and any associated technical or non-technical requirements.</a:t>
            </a: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The PO works with stakeholders to prioritize these stories based on value, urgency, and dependencies.</a:t>
            </a:r>
          </a:p>
          <a:p>
            <a:pPr marL="742950" lvl="1" indent="-285750">
              <a:buFont typeface="Arial" panose="020B0604020202020204" pitchFamily="34" charset="0"/>
              <a:buChar char="•"/>
            </a:pPr>
            <a:endParaRPr lang="en-IN" sz="1700" b="1" kern="100" dirty="0">
              <a:highlight>
                <a:srgbClr val="FFFF00"/>
              </a:highlight>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Sprint Planning and Resource Allocation:</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Objective:</a:t>
            </a:r>
            <a:r>
              <a:rPr lang="en-US" sz="1400" dirty="0">
                <a:latin typeface="Calibri" panose="020F0502020204030204" pitchFamily="34" charset="0"/>
                <a:ea typeface="Calibri" panose="020F0502020204030204" pitchFamily="34" charset="0"/>
                <a:cs typeface="Calibri" panose="020F0502020204030204" pitchFamily="34" charset="0"/>
              </a:rPr>
              <a:t> Plan the development work for a specific sprint and allocate resources accordingly.</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Process:</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The Scrum Team, including the PO, Scrum Master, and Development Team, conduct Sprint Planning meetings to select a subset of items from the Product Backlog to work on during the sprint.</a:t>
            </a: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A detailed breakdown of each user story into smaller tasks (called “sub-tasks”) is performed.</a:t>
            </a: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For resource budgeting, the team estimates the effort (in person-hours or story points) needed to complete each task.</a:t>
            </a: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The Scrum Master works with the team to determine the required resources:</a:t>
            </a:r>
          </a:p>
          <a:p>
            <a:pPr marL="1143000" lvl="2" indent="-22860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Developers, testers, UX/UI designers, and any other roles required.</a:t>
            </a:r>
          </a:p>
          <a:p>
            <a:pPr marL="1143000" lvl="2" indent="-22860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Tools, technologies, and cloud services for the CRM application.</a:t>
            </a:r>
          </a:p>
          <a:p>
            <a:endParaRPr lang="en-IN" sz="17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99601159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450</TotalTime>
  <Words>2347</Words>
  <Application>Microsoft Office PowerPoint</Application>
  <PresentationFormat>Widescreen</PresentationFormat>
  <Paragraphs>170</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Aptos</vt:lpstr>
      <vt:lpstr>Arial</vt:lpstr>
      <vt:lpstr>Calibri</vt:lpstr>
      <vt:lpstr>Courier New</vt:lpstr>
      <vt:lpstr>Symbol</vt:lpstr>
      <vt:lpstr>Trebuchet MS</vt:lpstr>
      <vt:lpstr>Wingdings</vt:lpstr>
      <vt:lpstr>Wingdings 3</vt:lpstr>
      <vt:lpstr>Facet</vt:lpstr>
      <vt:lpstr>PROJECT NAME- ENHANCEMENT CRM APPLICATION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sk169</dc:creator>
  <cp:lastModifiedBy>sk169</cp:lastModifiedBy>
  <cp:revision>24</cp:revision>
  <dcterms:created xsi:type="dcterms:W3CDTF">2025-01-22T18:52:09Z</dcterms:created>
  <dcterms:modified xsi:type="dcterms:W3CDTF">2025-01-31T09:33:47Z</dcterms:modified>
</cp:coreProperties>
</file>