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7" r:id="rId6"/>
    <p:sldId id="260"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16-03-2025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16-03-2025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16-03-2025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16-03-2025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16-03-2025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16-03-2025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16-03-2025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16-03-2025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16-03-2025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16-03-2025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16-03-2025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dirty="0" smtClean="0"/>
              <a:t/>
            </a:r>
            <a:br>
              <a:rPr lang="en-US" dirty="0" smtClean="0"/>
            </a:br>
            <a:r>
              <a:rPr lang="en-US" dirty="0"/>
              <a:t/>
            </a:r>
            <a:br>
              <a:rPr lang="en-US" dirty="0"/>
            </a:br>
            <a:r>
              <a:rPr lang="en-US" dirty="0" smtClean="0"/>
              <a:t>SHIKHAR</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				Krishna </a:t>
            </a:r>
            <a:r>
              <a:rPr lang="en-US" dirty="0" err="1" smtClean="0"/>
              <a:t>Babhulgaonkar</a:t>
            </a:r>
            <a:endParaRPr lang="en-US" dirty="0"/>
          </a:p>
        </p:txBody>
      </p:sp>
    </p:spTree>
    <p:extLst>
      <p:ext uri="{BB962C8B-B14F-4D97-AF65-F5344CB8AC3E}">
        <p14:creationId xmlns:p14="http://schemas.microsoft.com/office/powerpoint/2010/main" val="2182960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latin typeface="Calibri" panose="020F0502020204030204" pitchFamily="34" charset="0"/>
                <a:cs typeface="Calibri" panose="020F0502020204030204" pitchFamily="34" charset="0"/>
              </a:rPr>
              <a:t>RESOURCES:</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1200" dirty="0">
                <a:latin typeface="Calibri" panose="020F0502020204030204" pitchFamily="34" charset="0"/>
                <a:cs typeface="Calibri" panose="020F0502020204030204" pitchFamily="34" charset="0"/>
              </a:rPr>
              <a:t>Budget: Rs.50 Lakhs</a:t>
            </a:r>
            <a:br>
              <a:rPr lang="en-US" sz="1200" dirty="0">
                <a:latin typeface="Calibri" panose="020F0502020204030204" pitchFamily="34" charset="0"/>
                <a:cs typeface="Calibri" panose="020F0502020204030204" pitchFamily="34" charset="0"/>
              </a:rPr>
            </a:br>
            <a:r>
              <a:rPr lang="en-US" sz="1200" dirty="0" smtClean="0">
                <a:latin typeface="Calibri" panose="020F0502020204030204" pitchFamily="34" charset="0"/>
                <a:cs typeface="Calibri" panose="020F0502020204030204" pitchFamily="34" charset="0"/>
              </a:rPr>
              <a:t>Tenure</a:t>
            </a:r>
            <a:r>
              <a:rPr lang="en-US" sz="1200" dirty="0">
                <a:latin typeface="Calibri" panose="020F0502020204030204" pitchFamily="34" charset="0"/>
                <a:cs typeface="Calibri" panose="020F0502020204030204" pitchFamily="34" charset="0"/>
              </a:rPr>
              <a:t>:  5 </a:t>
            </a:r>
            <a:r>
              <a:rPr lang="en-US" sz="1200" dirty="0" smtClean="0">
                <a:latin typeface="Calibri" panose="020F0502020204030204" pitchFamily="34" charset="0"/>
                <a:cs typeface="Calibri" panose="020F0502020204030204" pitchFamily="34" charset="0"/>
              </a:rPr>
              <a:t>Months</a:t>
            </a:r>
          </a:p>
          <a:p>
            <a:pPr marL="0" indent="0">
              <a:buNone/>
            </a:pPr>
            <a:endParaRPr lang="en-US" sz="1200" dirty="0" smtClean="0">
              <a:latin typeface="Calibri" panose="020F0502020204030204" pitchFamily="34" charset="0"/>
              <a:cs typeface="Calibri" panose="020F0502020204030204" pitchFamily="34" charset="0"/>
            </a:endParaRPr>
          </a:p>
          <a:p>
            <a:pPr>
              <a:buFont typeface="Wingdings" panose="05000000000000000000" pitchFamily="2" charset="2"/>
              <a:buChar char="q"/>
            </a:pPr>
            <a:r>
              <a:rPr lang="en-US" sz="1200" b="1" dirty="0" smtClean="0">
                <a:latin typeface="Calibri" panose="020F0502020204030204" pitchFamily="34" charset="0"/>
                <a:cs typeface="Calibri" panose="020F0502020204030204" pitchFamily="34" charset="0"/>
              </a:rPr>
              <a:t>Technology</a:t>
            </a:r>
            <a:r>
              <a:rPr lang="en-US" sz="120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Based on database servers, security and other site </a:t>
            </a:r>
            <a:r>
              <a:rPr lang="en-US" sz="1200" dirty="0" smtClean="0">
                <a:latin typeface="Calibri" panose="020F0502020204030204" pitchFamily="34" charset="0"/>
                <a:cs typeface="Calibri" panose="020F0502020204030204" pitchFamily="34" charset="0"/>
              </a:rPr>
              <a:t>connections</a:t>
            </a:r>
          </a:p>
          <a:p>
            <a:pPr>
              <a:buFont typeface="Wingdings" panose="05000000000000000000" pitchFamily="2" charset="2"/>
              <a:buChar char="q"/>
            </a:pPr>
            <a:r>
              <a:rPr lang="en-US" sz="1200" b="1" dirty="0" smtClean="0">
                <a:latin typeface="Calibri" panose="020F0502020204030204" pitchFamily="34" charset="0"/>
                <a:cs typeface="Calibri" panose="020F0502020204030204" pitchFamily="34" charset="0"/>
              </a:rPr>
              <a:t>Hardware</a:t>
            </a:r>
            <a:r>
              <a:rPr lang="en-US" sz="120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Based on Storage, Backup Systems, Network Infrastructure </a:t>
            </a:r>
            <a:endParaRPr lang="en-US" sz="1200" dirty="0" smtClean="0">
              <a:latin typeface="Calibri" panose="020F0502020204030204" pitchFamily="34" charset="0"/>
              <a:cs typeface="Calibri" panose="020F0502020204030204" pitchFamily="34" charset="0"/>
            </a:endParaRPr>
          </a:p>
          <a:p>
            <a:pPr>
              <a:buFont typeface="Wingdings" panose="05000000000000000000" pitchFamily="2" charset="2"/>
              <a:buChar char="q"/>
            </a:pPr>
            <a:r>
              <a:rPr lang="en-US" sz="1200" b="1" dirty="0" smtClean="0">
                <a:latin typeface="Calibri" panose="020F0502020204030204" pitchFamily="34" charset="0"/>
                <a:cs typeface="Calibri" panose="020F0502020204030204" pitchFamily="34" charset="0"/>
              </a:rPr>
              <a:t>Software</a:t>
            </a:r>
            <a:r>
              <a:rPr lang="en-US" sz="120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Product Application Software, Based on </a:t>
            </a:r>
            <a:r>
              <a:rPr lang="en-US" sz="1200" dirty="0" smtClean="0">
                <a:latin typeface="Calibri" panose="020F0502020204030204" pitchFamily="34" charset="0"/>
                <a:cs typeface="Calibri" panose="020F0502020204030204" pitchFamily="34" charset="0"/>
              </a:rPr>
              <a:t>security</a:t>
            </a:r>
          </a:p>
          <a:p>
            <a:pPr>
              <a:buFont typeface="Wingdings" panose="05000000000000000000" pitchFamily="2" charset="2"/>
              <a:buChar char="q"/>
            </a:pPr>
            <a:r>
              <a:rPr lang="en-US" sz="1200" b="1" dirty="0" smtClean="0">
                <a:latin typeface="Calibri" panose="020F0502020204030204" pitchFamily="34" charset="0"/>
                <a:cs typeface="Calibri" panose="020F0502020204030204" pitchFamily="34" charset="0"/>
              </a:rPr>
              <a:t>Resources</a:t>
            </a:r>
            <a:r>
              <a:rPr lang="en-US" sz="120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Based on Software Development Team, Bas, Project </a:t>
            </a:r>
            <a:r>
              <a:rPr lang="en-US" sz="1200" dirty="0" smtClean="0">
                <a:latin typeface="Calibri" panose="020F0502020204030204" pitchFamily="34" charset="0"/>
                <a:cs typeface="Calibri" panose="020F0502020204030204" pitchFamily="34" charset="0"/>
              </a:rPr>
              <a:t>Team</a:t>
            </a:r>
          </a:p>
          <a:p>
            <a:pPr>
              <a:buFont typeface="Wingdings" panose="05000000000000000000" pitchFamily="2" charset="2"/>
              <a:buChar char="q"/>
            </a:pPr>
            <a:r>
              <a:rPr lang="en-US" sz="1200" b="1" dirty="0" smtClean="0">
                <a:latin typeface="Calibri" panose="020F0502020204030204" pitchFamily="34" charset="0"/>
                <a:cs typeface="Calibri" panose="020F0502020204030204" pitchFamily="34" charset="0"/>
              </a:rPr>
              <a:t>Budget</a:t>
            </a:r>
            <a:r>
              <a:rPr lang="en-US" sz="120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Based on salary paid to team members. Cost of Hardware, Software and </a:t>
            </a:r>
            <a:r>
              <a:rPr lang="en-US" sz="1200" dirty="0" smtClean="0">
                <a:latin typeface="Calibri" panose="020F0502020204030204" pitchFamily="34" charset="0"/>
                <a:cs typeface="Calibri" panose="020F0502020204030204" pitchFamily="34" charset="0"/>
              </a:rPr>
              <a:t>Technology</a:t>
            </a:r>
          </a:p>
          <a:p>
            <a:pPr>
              <a:buFont typeface="Wingdings" panose="05000000000000000000" pitchFamily="2" charset="2"/>
              <a:buChar char="q"/>
            </a:pPr>
            <a:r>
              <a:rPr lang="en-US" sz="1200" b="1" dirty="0" smtClean="0">
                <a:latin typeface="Calibri" panose="020F0502020204030204" pitchFamily="34" charset="0"/>
                <a:cs typeface="Calibri" panose="020F0502020204030204" pitchFamily="34" charset="0"/>
              </a:rPr>
              <a:t>Timeframe</a:t>
            </a:r>
            <a:r>
              <a:rPr lang="en-US" sz="120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Based on Members in Project</a:t>
            </a:r>
          </a:p>
        </p:txBody>
      </p:sp>
    </p:spTree>
    <p:extLst>
      <p:ext uri="{BB962C8B-B14F-4D97-AF65-F5344CB8AC3E}">
        <p14:creationId xmlns:p14="http://schemas.microsoft.com/office/powerpoint/2010/main" val="3857190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latin typeface="Calibri" panose="020F0502020204030204" pitchFamily="34" charset="0"/>
                <a:cs typeface="Calibri" panose="020F0502020204030204" pitchFamily="34" charset="0"/>
              </a:rPr>
              <a:t>RISKS:</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95401" y="2556932"/>
            <a:ext cx="4507193" cy="3220025"/>
          </a:xfrm>
        </p:spPr>
        <p:txBody>
          <a:bodyPr>
            <a:normAutofit/>
          </a:bodyPr>
          <a:lstStyle/>
          <a:p>
            <a:pPr>
              <a:buFont typeface="Wingdings" panose="05000000000000000000" pitchFamily="2" charset="2"/>
              <a:buChar char="q"/>
            </a:pPr>
            <a:endParaRPr lang="en-US" sz="1200" dirty="0" smtClean="0">
              <a:latin typeface="Calibri" panose="020F0502020204030204" pitchFamily="34" charset="0"/>
              <a:cs typeface="Calibri" panose="020F0502020204030204" pitchFamily="34" charset="0"/>
            </a:endParaRP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Coordinate </a:t>
            </a:r>
            <a:r>
              <a:rPr lang="en-US" sz="1200" dirty="0">
                <a:latin typeface="Calibri" panose="020F0502020204030204" pitchFamily="34" charset="0"/>
                <a:cs typeface="Calibri" panose="020F0502020204030204" pitchFamily="34" charset="0"/>
              </a:rPr>
              <a:t>between testers, developers and </a:t>
            </a:r>
            <a:r>
              <a:rPr lang="en-US" sz="1200" dirty="0" smtClean="0">
                <a:latin typeface="Calibri" panose="020F0502020204030204" pitchFamily="34" charset="0"/>
                <a:cs typeface="Calibri" panose="020F0502020204030204" pitchFamily="34" charset="0"/>
              </a:rPr>
              <a:t>stakeholders</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Incomplete </a:t>
            </a:r>
            <a:r>
              <a:rPr lang="en-US" sz="1200" dirty="0">
                <a:latin typeface="Calibri" panose="020F0502020204030204" pitchFamily="34" charset="0"/>
                <a:cs typeface="Calibri" panose="020F0502020204030204" pitchFamily="34" charset="0"/>
              </a:rPr>
              <a:t>Requirement </a:t>
            </a:r>
            <a:r>
              <a:rPr lang="en-US" sz="1200" dirty="0" smtClean="0">
                <a:latin typeface="Calibri" panose="020F0502020204030204" pitchFamily="34" charset="0"/>
                <a:cs typeface="Calibri" panose="020F0502020204030204" pitchFamily="34" charset="0"/>
              </a:rPr>
              <a:t>Gathering</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Changes </a:t>
            </a:r>
            <a:r>
              <a:rPr lang="en-US" sz="1200" dirty="0">
                <a:latin typeface="Calibri" panose="020F0502020204030204" pitchFamily="34" charset="0"/>
                <a:cs typeface="Calibri" panose="020F0502020204030204" pitchFamily="34" charset="0"/>
              </a:rPr>
              <a:t>in </a:t>
            </a:r>
            <a:r>
              <a:rPr lang="en-US" sz="1200" dirty="0" smtClean="0">
                <a:latin typeface="Calibri" panose="020F0502020204030204" pitchFamily="34" charset="0"/>
                <a:cs typeface="Calibri" panose="020F0502020204030204" pitchFamily="34" charset="0"/>
              </a:rPr>
              <a:t>Requirements</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Lack </a:t>
            </a:r>
            <a:r>
              <a:rPr lang="en-US" sz="1200" dirty="0">
                <a:latin typeface="Calibri" panose="020F0502020204030204" pitchFamily="34" charset="0"/>
                <a:cs typeface="Calibri" panose="020F0502020204030204" pitchFamily="34" charset="0"/>
              </a:rPr>
              <a:t>of </a:t>
            </a:r>
            <a:r>
              <a:rPr lang="en-US" sz="1200" dirty="0" smtClean="0">
                <a:latin typeface="Calibri" panose="020F0502020204030204" pitchFamily="34" charset="0"/>
                <a:cs typeface="Calibri" panose="020F0502020204030204" pitchFamily="34" charset="0"/>
              </a:rPr>
              <a:t>Training</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Technical Issues</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System Downtime</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Untrained Employees</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Bugs </a:t>
            </a:r>
            <a:r>
              <a:rPr lang="en-US" sz="1200" dirty="0">
                <a:latin typeface="Calibri" panose="020F0502020204030204" pitchFamily="34" charset="0"/>
                <a:cs typeface="Calibri" panose="020F0502020204030204" pitchFamily="34" charset="0"/>
              </a:rPr>
              <a:t>in </a:t>
            </a:r>
            <a:r>
              <a:rPr lang="en-US" sz="1200" dirty="0" smtClean="0">
                <a:latin typeface="Calibri" panose="020F0502020204030204" pitchFamily="34" charset="0"/>
                <a:cs typeface="Calibri" panose="020F0502020204030204" pitchFamily="34" charset="0"/>
              </a:rPr>
              <a:t>System</a:t>
            </a:r>
          </a:p>
          <a:p>
            <a:pPr>
              <a:buFont typeface="Wingdings" panose="05000000000000000000" pitchFamily="2" charset="2"/>
              <a:buChar char="q"/>
            </a:pPr>
            <a:r>
              <a:rPr lang="en-US" sz="1200" dirty="0">
                <a:latin typeface="Calibri" panose="020F0502020204030204" pitchFamily="34" charset="0"/>
                <a:cs typeface="Calibri" panose="020F0502020204030204" pitchFamily="34" charset="0"/>
              </a:rPr>
              <a:t>Changes in Weather Conditions</a:t>
            </a:r>
            <a:br>
              <a:rPr lang="en-US" sz="1200" dirty="0">
                <a:latin typeface="Calibri" panose="020F0502020204030204" pitchFamily="34" charset="0"/>
                <a:cs typeface="Calibri" panose="020F0502020204030204" pitchFamily="34" charset="0"/>
              </a:rPr>
            </a:b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3026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latin typeface="Calibri" panose="020F0502020204030204" pitchFamily="34" charset="0"/>
                <a:cs typeface="Calibri" panose="020F0502020204030204" pitchFamily="34" charset="0"/>
              </a:rPr>
              <a:t>DEPENDENCIES:</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Stakeholders</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Team Members</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Authorization </a:t>
            </a:r>
            <a:r>
              <a:rPr lang="en-US" sz="1200" dirty="0">
                <a:latin typeface="Calibri" panose="020F0502020204030204" pitchFamily="34" charset="0"/>
                <a:cs typeface="Calibri" panose="020F0502020204030204" pitchFamily="34" charset="0"/>
              </a:rPr>
              <a:t>from Customer</a:t>
            </a:r>
            <a:br>
              <a:rPr lang="en-US" sz="1200" dirty="0">
                <a:latin typeface="Calibri" panose="020F0502020204030204" pitchFamily="34" charset="0"/>
                <a:cs typeface="Calibri" panose="020F0502020204030204" pitchFamily="34" charset="0"/>
              </a:rPr>
            </a:b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2441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latin typeface="Calibri" panose="020F0502020204030204" pitchFamily="34" charset="0"/>
                <a:cs typeface="Calibri" panose="020F0502020204030204" pitchFamily="34" charset="0"/>
              </a:rPr>
              <a:t>SITUATION:</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95401" y="2556932"/>
            <a:ext cx="8660449" cy="3373849"/>
          </a:xfrm>
        </p:spPr>
        <p:txBody>
          <a:bodyPr>
            <a:normAutofit/>
          </a:bodyPr>
          <a:lstStyle/>
          <a:p>
            <a:pPr>
              <a:buFont typeface="Wingdings" panose="05000000000000000000" pitchFamily="2" charset="2"/>
              <a:buChar char="q"/>
            </a:pPr>
            <a:r>
              <a:rPr lang="en-US" sz="1200" dirty="0">
                <a:latin typeface="Calibri" panose="020F0502020204030204" pitchFamily="34" charset="0"/>
                <a:cs typeface="Calibri" panose="020F0502020204030204" pitchFamily="34" charset="0"/>
              </a:rPr>
              <a:t>Currently in application we are entering customer name, contact no. and able to upload documents of respective customer</a:t>
            </a:r>
            <a:r>
              <a:rPr lang="en-US" sz="1200" dirty="0" smtClean="0">
                <a:latin typeface="Calibri" panose="020F0502020204030204" pitchFamily="34" charset="0"/>
                <a:cs typeface="Calibri" panose="020F0502020204030204" pitchFamily="34" charset="0"/>
              </a:rPr>
              <a:t>.</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We </a:t>
            </a:r>
            <a:r>
              <a:rPr lang="en-US" sz="1200" dirty="0">
                <a:latin typeface="Calibri" panose="020F0502020204030204" pitchFamily="34" charset="0"/>
                <a:cs typeface="Calibri" panose="020F0502020204030204" pitchFamily="34" charset="0"/>
              </a:rPr>
              <a:t>have to take hard copy of documents from customer and scan it through scanner and upload it which takes time to take collect documents from tax auditors, CAs and then make photo copy of same</a:t>
            </a:r>
            <a:r>
              <a:rPr lang="en-US" sz="1200" dirty="0" smtClean="0">
                <a:latin typeface="Calibri" panose="020F0502020204030204" pitchFamily="34" charset="0"/>
                <a:cs typeface="Calibri" panose="020F0502020204030204" pitchFamily="34" charset="0"/>
              </a:rPr>
              <a:t>.</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Firstly</a:t>
            </a:r>
            <a:r>
              <a:rPr lang="en-US" sz="1200" dirty="0">
                <a:latin typeface="Calibri" panose="020F0502020204030204" pitchFamily="34" charset="0"/>
                <a:cs typeface="Calibri" panose="020F0502020204030204" pitchFamily="34" charset="0"/>
              </a:rPr>
              <a:t>, customer takes documents from CAs or auditors and make photo copies of same which results wastage of time and </a:t>
            </a:r>
            <a:r>
              <a:rPr lang="en-US" sz="1200" dirty="0" smtClean="0">
                <a:latin typeface="Calibri" panose="020F0502020204030204" pitchFamily="34" charset="0"/>
                <a:cs typeface="Calibri" panose="020F0502020204030204" pitchFamily="34" charset="0"/>
              </a:rPr>
              <a:t>money.</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We </a:t>
            </a:r>
            <a:r>
              <a:rPr lang="en-US" sz="1200" dirty="0">
                <a:latin typeface="Calibri" panose="020F0502020204030204" pitchFamily="34" charset="0"/>
                <a:cs typeface="Calibri" panose="020F0502020204030204" pitchFamily="34" charset="0"/>
              </a:rPr>
              <a:t>can make it easier by directly by connecting portal of Income Tax Department and verifying it from customer’s portal so it reduces customer’s time and money to make photo copies of </a:t>
            </a:r>
            <a:r>
              <a:rPr lang="en-US" sz="1200" dirty="0" smtClean="0">
                <a:latin typeface="Calibri" panose="020F0502020204030204" pitchFamily="34" charset="0"/>
                <a:cs typeface="Calibri" panose="020F0502020204030204" pitchFamily="34" charset="0"/>
              </a:rPr>
              <a:t>documents.</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We </a:t>
            </a:r>
            <a:r>
              <a:rPr lang="en-US" sz="1200" dirty="0">
                <a:latin typeface="Calibri" panose="020F0502020204030204" pitchFamily="34" charset="0"/>
                <a:cs typeface="Calibri" panose="020F0502020204030204" pitchFamily="34" charset="0"/>
              </a:rPr>
              <a:t>can also check property title report directly through property portal so that time of bank employee to go at Advocate’s place will get </a:t>
            </a:r>
            <a:r>
              <a:rPr lang="en-US" sz="1200" dirty="0" smtClean="0">
                <a:latin typeface="Calibri" panose="020F0502020204030204" pitchFamily="34" charset="0"/>
                <a:cs typeface="Calibri" panose="020F0502020204030204" pitchFamily="34" charset="0"/>
              </a:rPr>
              <a:t>reduced.</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We </a:t>
            </a:r>
            <a:r>
              <a:rPr lang="en-US" sz="1200" dirty="0">
                <a:latin typeface="Calibri" panose="020F0502020204030204" pitchFamily="34" charset="0"/>
                <a:cs typeface="Calibri" panose="020F0502020204030204" pitchFamily="34" charset="0"/>
              </a:rPr>
              <a:t>can also decides market rate of property by referring ready reckoner portal which helps bank get valuation report within less </a:t>
            </a:r>
            <a:r>
              <a:rPr lang="en-US" sz="1200" dirty="0" smtClean="0">
                <a:latin typeface="Calibri" panose="020F0502020204030204" pitchFamily="34" charset="0"/>
                <a:cs typeface="Calibri" panose="020F0502020204030204" pitchFamily="34" charset="0"/>
              </a:rPr>
              <a:t>time.</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Following </a:t>
            </a:r>
            <a:r>
              <a:rPr lang="en-US" sz="1200" dirty="0">
                <a:latin typeface="Calibri" panose="020F0502020204030204" pitchFamily="34" charset="0"/>
                <a:cs typeface="Calibri" panose="020F0502020204030204" pitchFamily="34" charset="0"/>
              </a:rPr>
              <a:t>Income tax portal, property portal and title search report portal we can reduce time period to disburse case by 15-20 days.</a:t>
            </a:r>
            <a:br>
              <a:rPr lang="en-US" sz="1200" dirty="0">
                <a:latin typeface="Calibri" panose="020F0502020204030204" pitchFamily="34" charset="0"/>
                <a:cs typeface="Calibri" panose="020F0502020204030204" pitchFamily="34" charset="0"/>
              </a:rPr>
            </a:b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6343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latin typeface="Calibri" panose="020F0502020204030204" pitchFamily="34" charset="0"/>
                <a:cs typeface="Calibri" panose="020F0502020204030204" pitchFamily="34" charset="0"/>
              </a:rPr>
              <a:t>PROBLEMS:</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326027" y="2565478"/>
            <a:ext cx="8322176" cy="2254350"/>
          </a:xfrm>
        </p:spPr>
        <p:txBody>
          <a:bodyPr>
            <a:normAutofit/>
          </a:bodyPr>
          <a:lstStyle/>
          <a:p>
            <a:pPr>
              <a:buFont typeface="Wingdings" panose="05000000000000000000" pitchFamily="2" charset="2"/>
              <a:buChar char="q"/>
            </a:pPr>
            <a:r>
              <a:rPr lang="en-US" sz="1200" dirty="0">
                <a:latin typeface="Calibri" panose="020F0502020204030204" pitchFamily="34" charset="0"/>
                <a:cs typeface="Calibri" panose="020F0502020204030204" pitchFamily="34" charset="0"/>
              </a:rPr>
              <a:t>We are uploading scan documents in application to generate proposal number so afterwards proposal moves to sanctioning </a:t>
            </a:r>
            <a:r>
              <a:rPr lang="en-US" sz="1200" dirty="0" smtClean="0">
                <a:latin typeface="Calibri" panose="020F0502020204030204" pitchFamily="34" charset="0"/>
                <a:cs typeface="Calibri" panose="020F0502020204030204" pitchFamily="34" charset="0"/>
              </a:rPr>
              <a:t>authority.</a:t>
            </a:r>
            <a:endParaRPr lang="en-US" sz="1200" dirty="0">
              <a:latin typeface="Calibri" panose="020F0502020204030204" pitchFamily="34" charset="0"/>
              <a:cs typeface="Calibri" panose="020F0502020204030204" pitchFamily="34" charset="0"/>
            </a:endParaRP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Sanctioning </a:t>
            </a:r>
            <a:r>
              <a:rPr lang="en-US" sz="1200" dirty="0">
                <a:latin typeface="Calibri" panose="020F0502020204030204" pitchFamily="34" charset="0"/>
                <a:cs typeface="Calibri" panose="020F0502020204030204" pitchFamily="34" charset="0"/>
              </a:rPr>
              <a:t>authority demands additional documents for further processing of proposal. After providing demanded documents, sanctioning authority will analyze financial documents such as balance sheets, GST returns, ITRs and bank </a:t>
            </a:r>
            <a:r>
              <a:rPr lang="en-US" sz="1200" dirty="0" smtClean="0">
                <a:latin typeface="Calibri" panose="020F0502020204030204" pitchFamily="34" charset="0"/>
                <a:cs typeface="Calibri" panose="020F0502020204030204" pitchFamily="34" charset="0"/>
              </a:rPr>
              <a:t>statements.</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If </a:t>
            </a:r>
            <a:r>
              <a:rPr lang="en-US" sz="1200" dirty="0">
                <a:latin typeface="Calibri" panose="020F0502020204030204" pitchFamily="34" charset="0"/>
                <a:cs typeface="Calibri" panose="020F0502020204030204" pitchFamily="34" charset="0"/>
              </a:rPr>
              <a:t>sanctioning authority is ‘Ok’ with all financial documents then the person will sanction proposal and moves it to valuation and property title search. It takes around 7-10 days to complete valuation and title search report.</a:t>
            </a:r>
            <a:r>
              <a:rPr lang="en-US" sz="1200" b="1" u="sng" dirty="0">
                <a:latin typeface="Calibri" panose="020F0502020204030204" pitchFamily="34" charset="0"/>
                <a:cs typeface="Calibri" panose="020F0502020204030204" pitchFamily="34" charset="0"/>
              </a:rPr>
              <a:t/>
            </a:r>
            <a:br>
              <a:rPr lang="en-US" sz="1200" b="1" u="sng" dirty="0">
                <a:latin typeface="Calibri" panose="020F0502020204030204" pitchFamily="34" charset="0"/>
                <a:cs typeface="Calibri" panose="020F0502020204030204" pitchFamily="34" charset="0"/>
              </a:rPr>
            </a:b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8122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a:latin typeface="Calibri" panose="020F0502020204030204" pitchFamily="34" charset="0"/>
                <a:cs typeface="Calibri" panose="020F0502020204030204" pitchFamily="34" charset="0"/>
              </a:rPr>
              <a:t>OPPORTUNITY:</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95402" y="2556932"/>
            <a:ext cx="8310072" cy="3314029"/>
          </a:xfrm>
        </p:spPr>
        <p:txBody>
          <a:bodyPr>
            <a:normAutofit/>
          </a:bodyPr>
          <a:lstStyle/>
          <a:p>
            <a:pPr>
              <a:buFont typeface="Wingdings" panose="05000000000000000000" pitchFamily="2" charset="2"/>
              <a:buChar char="q"/>
            </a:pPr>
            <a:r>
              <a:rPr lang="en-US" sz="1200" dirty="0">
                <a:latin typeface="Calibri" panose="020F0502020204030204" pitchFamily="34" charset="0"/>
                <a:cs typeface="Calibri" panose="020F0502020204030204" pitchFamily="34" charset="0"/>
              </a:rPr>
              <a:t>Addition of facilities will reduce time of relationship manager and saves money of customer for physical </a:t>
            </a:r>
            <a:r>
              <a:rPr lang="en-US" sz="1200" dirty="0" smtClean="0">
                <a:latin typeface="Calibri" panose="020F0502020204030204" pitchFamily="34" charset="0"/>
                <a:cs typeface="Calibri" panose="020F0502020204030204" pitchFamily="34" charset="0"/>
              </a:rPr>
              <a:t>documents.</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Bank </a:t>
            </a:r>
            <a:r>
              <a:rPr lang="en-US" sz="1200" dirty="0">
                <a:latin typeface="Calibri" panose="020F0502020204030204" pitchFamily="34" charset="0"/>
                <a:cs typeface="Calibri" panose="020F0502020204030204" pitchFamily="34" charset="0"/>
              </a:rPr>
              <a:t>can get valuation and legal reports in less time by connecting to portal of valuation and property search for valuation report and property search report </a:t>
            </a:r>
            <a:r>
              <a:rPr lang="en-US" sz="1200" dirty="0" smtClean="0">
                <a:latin typeface="Calibri" panose="020F0502020204030204" pitchFamily="34" charset="0"/>
                <a:cs typeface="Calibri" panose="020F0502020204030204" pitchFamily="34" charset="0"/>
              </a:rPr>
              <a:t>accordingly.</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After </a:t>
            </a:r>
            <a:r>
              <a:rPr lang="en-US" sz="1200" dirty="0">
                <a:latin typeface="Calibri" panose="020F0502020204030204" pitchFamily="34" charset="0"/>
                <a:cs typeface="Calibri" panose="020F0502020204030204" pitchFamily="34" charset="0"/>
              </a:rPr>
              <a:t>getting authorization/verification from customer for Income Tax returns and GST returns, we can directly get documents of </a:t>
            </a:r>
            <a:r>
              <a:rPr lang="en-US" sz="1200" dirty="0" smtClean="0">
                <a:latin typeface="Calibri" panose="020F0502020204030204" pitchFamily="34" charset="0"/>
                <a:cs typeface="Calibri" panose="020F0502020204030204" pitchFamily="34" charset="0"/>
              </a:rPr>
              <a:t>customer.</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It </a:t>
            </a:r>
            <a:r>
              <a:rPr lang="en-US" sz="1200" dirty="0">
                <a:latin typeface="Calibri" panose="020F0502020204030204" pitchFamily="34" charset="0"/>
                <a:cs typeface="Calibri" panose="020F0502020204030204" pitchFamily="34" charset="0"/>
              </a:rPr>
              <a:t>also reduces Turn-around-time of proposal and case will be First Time Right (FTR</a:t>
            </a:r>
            <a:r>
              <a:rPr lang="en-US" sz="1200" dirty="0" smtClean="0">
                <a:latin typeface="Calibri" panose="020F0502020204030204" pitchFamily="34" charset="0"/>
                <a:cs typeface="Calibri" panose="020F0502020204030204" pitchFamily="34" charset="0"/>
              </a:rPr>
              <a:t>).</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We </a:t>
            </a:r>
            <a:r>
              <a:rPr lang="en-US" sz="1200" dirty="0">
                <a:latin typeface="Calibri" panose="020F0502020204030204" pitchFamily="34" charset="0"/>
                <a:cs typeface="Calibri" panose="020F0502020204030204" pitchFamily="34" charset="0"/>
              </a:rPr>
              <a:t>will display list of documents as per fresh proposal or Balance Transfer (BT) proposal so that only displayed documents should be uploaded so that time to collect un-necessary documents can be </a:t>
            </a:r>
            <a:r>
              <a:rPr lang="en-US" sz="1200" dirty="0" smtClean="0">
                <a:latin typeface="Calibri" panose="020F0502020204030204" pitchFamily="34" charset="0"/>
                <a:cs typeface="Calibri" panose="020F0502020204030204" pitchFamily="34" charset="0"/>
              </a:rPr>
              <a:t>saved.</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As </a:t>
            </a:r>
            <a:r>
              <a:rPr lang="en-US" sz="1200" dirty="0">
                <a:latin typeface="Calibri" panose="020F0502020204030204" pitchFamily="34" charset="0"/>
                <a:cs typeface="Calibri" panose="020F0502020204030204" pitchFamily="34" charset="0"/>
              </a:rPr>
              <a:t>we will get documents for proposal analysis from various portals so, there is no need of physical documents so it.</a:t>
            </a:r>
          </a:p>
        </p:txBody>
      </p:sp>
    </p:spTree>
    <p:extLst>
      <p:ext uri="{BB962C8B-B14F-4D97-AF65-F5344CB8AC3E}">
        <p14:creationId xmlns:p14="http://schemas.microsoft.com/office/powerpoint/2010/main" val="2066179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latin typeface="Calibri" panose="020F0502020204030204" pitchFamily="34" charset="0"/>
                <a:cs typeface="Calibri" panose="020F0502020204030204" pitchFamily="34" charset="0"/>
              </a:rPr>
              <a:t>PROJECT GOAL:</a:t>
            </a:r>
            <a:endParaRPr lang="en-US" b="1" u="sng"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95401" y="2556932"/>
            <a:ext cx="8079335" cy="2143255"/>
          </a:xfrm>
        </p:spPr>
        <p:txBody>
          <a:bodyPr>
            <a:normAutofit/>
          </a:bodyPr>
          <a:lstStyle/>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The main purpose of this project is to make loan process easier and saves time of customer and bank employee.</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Project able to analyze financial documents and helps sanctioning authority to decide final eligibility amount provided to customer.</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It also gives exact idea about market valuation of property provided by customer and correct title search report of property.</a:t>
            </a:r>
          </a:p>
          <a:p>
            <a:pPr>
              <a:buFont typeface="Wingdings" panose="05000000000000000000" pitchFamily="2" charset="2"/>
              <a:buChar char="q"/>
            </a:pPr>
            <a:r>
              <a:rPr lang="en-US" sz="1200">
                <a:latin typeface="Calibri" panose="020F0502020204030204" pitchFamily="34" charset="0"/>
                <a:cs typeface="Calibri" panose="020F0502020204030204" pitchFamily="34" charset="0"/>
              </a:rPr>
              <a:t>So that it can increase productivity of bank employee and saves time and money of customer.</a:t>
            </a:r>
          </a:p>
          <a:p>
            <a:pPr marL="0" indent="0">
              <a:buNone/>
            </a:pPr>
            <a:endParaRPr lang="en-US" sz="1200" dirty="0" smtClean="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2394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u="sng" dirty="0">
                <a:latin typeface="Calibri" panose="020F0502020204030204" pitchFamily="34" charset="0"/>
                <a:cs typeface="Calibri" panose="020F0502020204030204" pitchFamily="34" charset="0"/>
              </a:rPr>
              <a:t>PROJECT OBJECTIVES</a:t>
            </a:r>
            <a:r>
              <a:rPr lang="en-US" b="1" u="sng"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95402" y="2556932"/>
            <a:ext cx="8310072" cy="3220025"/>
          </a:xfrm>
        </p:spPr>
        <p:txBody>
          <a:bodyPr>
            <a:normAutofit/>
          </a:bodyPr>
          <a:lstStyle/>
          <a:p>
            <a:pPr>
              <a:buFont typeface="Wingdings" panose="05000000000000000000" pitchFamily="2" charset="2"/>
              <a:buChar char="q"/>
            </a:pPr>
            <a:r>
              <a:rPr lang="en-US" sz="1200" dirty="0">
                <a:latin typeface="Calibri" panose="020F0502020204030204" pitchFamily="34" charset="0"/>
                <a:cs typeface="Calibri" panose="020F0502020204030204" pitchFamily="34" charset="0"/>
              </a:rPr>
              <a:t>Loan Application Process defines about make data entry of customer, arrange documents as per checklist, scan documents, analyze financial documents and draw and eligible </a:t>
            </a:r>
            <a:r>
              <a:rPr lang="en-US" sz="1200" dirty="0" smtClean="0">
                <a:latin typeface="Calibri" panose="020F0502020204030204" pitchFamily="34" charset="0"/>
                <a:cs typeface="Calibri" panose="020F0502020204030204" pitchFamily="34" charset="0"/>
              </a:rPr>
              <a:t>amount.</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The </a:t>
            </a:r>
            <a:r>
              <a:rPr lang="en-US" sz="1200" dirty="0">
                <a:latin typeface="Calibri" panose="020F0502020204030204" pitchFamily="34" charset="0"/>
                <a:cs typeface="Calibri" panose="020F0502020204030204" pitchFamily="34" charset="0"/>
              </a:rPr>
              <a:t>purpose of this project is to make loan end to end process faster and reduce end to end time of relationship manager and customer so that relationship manager can focus on other work and provide more productivity to </a:t>
            </a:r>
            <a:r>
              <a:rPr lang="en-US" sz="1200" dirty="0" smtClean="0">
                <a:latin typeface="Calibri" panose="020F0502020204030204" pitchFamily="34" charset="0"/>
                <a:cs typeface="Calibri" panose="020F0502020204030204" pitchFamily="34" charset="0"/>
              </a:rPr>
              <a:t>organization.</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Loan </a:t>
            </a:r>
            <a:r>
              <a:rPr lang="en-US" sz="1200" dirty="0">
                <a:latin typeface="Calibri" panose="020F0502020204030204" pitchFamily="34" charset="0"/>
                <a:cs typeface="Calibri" panose="020F0502020204030204" pitchFamily="34" charset="0"/>
              </a:rPr>
              <a:t>application process is an application which helps to save customer data, upload all scanned documents, make analyze financials and decides </a:t>
            </a:r>
            <a:r>
              <a:rPr lang="en-US" sz="1200" dirty="0" smtClean="0">
                <a:latin typeface="Calibri" panose="020F0502020204030204" pitchFamily="34" charset="0"/>
                <a:cs typeface="Calibri" panose="020F0502020204030204" pitchFamily="34" charset="0"/>
              </a:rPr>
              <a:t>limit.</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It </a:t>
            </a:r>
            <a:r>
              <a:rPr lang="en-US" sz="1200" dirty="0">
                <a:latin typeface="Calibri" panose="020F0502020204030204" pitchFamily="34" charset="0"/>
                <a:cs typeface="Calibri" panose="020F0502020204030204" pitchFamily="34" charset="0"/>
              </a:rPr>
              <a:t>also helps to get valuation report as per market rate and title search report of property to be mortgaged in less time so that bank can get exact idea about eligible </a:t>
            </a:r>
            <a:r>
              <a:rPr lang="en-US" sz="1200" dirty="0" smtClean="0">
                <a:latin typeface="Calibri" panose="020F0502020204030204" pitchFamily="34" charset="0"/>
                <a:cs typeface="Calibri" panose="020F0502020204030204" pitchFamily="34" charset="0"/>
              </a:rPr>
              <a:t>amount.</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Uploading </a:t>
            </a:r>
            <a:r>
              <a:rPr lang="en-US" sz="1200" dirty="0">
                <a:latin typeface="Calibri" panose="020F0502020204030204" pitchFamily="34" charset="0"/>
                <a:cs typeface="Calibri" panose="020F0502020204030204" pitchFamily="34" charset="0"/>
              </a:rPr>
              <a:t>of financials in system, bank can get exact idea about any mismatch in financials or any addition in assets or in liability is to be done so manager can ask customer accordingly.</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
            </a:r>
            <a:br>
              <a:rPr lang="en-US" sz="1200" dirty="0">
                <a:latin typeface="Calibri" panose="020F0502020204030204" pitchFamily="34" charset="0"/>
                <a:cs typeface="Calibri" panose="020F0502020204030204" pitchFamily="34" charset="0"/>
              </a:rPr>
            </a:b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669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u="sng" dirty="0">
                <a:latin typeface="Calibri" panose="020F0502020204030204" pitchFamily="34" charset="0"/>
                <a:cs typeface="Calibri" panose="020F0502020204030204" pitchFamily="34" charset="0"/>
              </a:rPr>
              <a:t>SUCCESS CRITERIA</a:t>
            </a:r>
            <a:r>
              <a:rPr lang="en-US" b="1" u="sng"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95401" y="2556932"/>
            <a:ext cx="8660449" cy="3160204"/>
          </a:xfrm>
        </p:spPr>
        <p:txBody>
          <a:bodyPr>
            <a:normAutofit/>
          </a:bodyPr>
          <a:lstStyle/>
          <a:p>
            <a:pPr>
              <a:buFont typeface="Wingdings" panose="05000000000000000000" pitchFamily="2" charset="2"/>
              <a:buChar char="q"/>
            </a:pPr>
            <a:r>
              <a:rPr lang="en-US" sz="1200" dirty="0">
                <a:latin typeface="Calibri" panose="020F0502020204030204" pitchFamily="34" charset="0"/>
                <a:cs typeface="Calibri" panose="020F0502020204030204" pitchFamily="34" charset="0"/>
              </a:rPr>
              <a:t>As per current process, customer takes documents from CAs or auditors and make photo copies of same which results wastage of time and </a:t>
            </a:r>
            <a:r>
              <a:rPr lang="en-US" sz="1200" dirty="0" smtClean="0">
                <a:latin typeface="Calibri" panose="020F0502020204030204" pitchFamily="34" charset="0"/>
                <a:cs typeface="Calibri" panose="020F0502020204030204" pitchFamily="34" charset="0"/>
              </a:rPr>
              <a:t>money.</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We </a:t>
            </a:r>
            <a:r>
              <a:rPr lang="en-US" sz="1200" dirty="0">
                <a:latin typeface="Calibri" panose="020F0502020204030204" pitchFamily="34" charset="0"/>
                <a:cs typeface="Calibri" panose="020F0502020204030204" pitchFamily="34" charset="0"/>
              </a:rPr>
              <a:t>can make it easier by directly by connecting portal of Income Tax Department and verifying it from customer’s portal so it reduces customer’s time and money to make photo copies of </a:t>
            </a:r>
            <a:r>
              <a:rPr lang="en-US" sz="1200" dirty="0" smtClean="0">
                <a:latin typeface="Calibri" panose="020F0502020204030204" pitchFamily="34" charset="0"/>
                <a:cs typeface="Calibri" panose="020F0502020204030204" pitchFamily="34" charset="0"/>
              </a:rPr>
              <a:t>documents.</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We </a:t>
            </a:r>
            <a:r>
              <a:rPr lang="en-US" sz="1200" dirty="0">
                <a:latin typeface="Calibri" panose="020F0502020204030204" pitchFamily="34" charset="0"/>
                <a:cs typeface="Calibri" panose="020F0502020204030204" pitchFamily="34" charset="0"/>
              </a:rPr>
              <a:t>can also check property title report directly through property portal so that time of bank employee to go at Advocate’s place will get </a:t>
            </a:r>
            <a:r>
              <a:rPr lang="en-US" sz="1200" dirty="0" smtClean="0">
                <a:latin typeface="Calibri" panose="020F0502020204030204" pitchFamily="34" charset="0"/>
                <a:cs typeface="Calibri" panose="020F0502020204030204" pitchFamily="34" charset="0"/>
              </a:rPr>
              <a:t>reduced.</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We </a:t>
            </a:r>
            <a:r>
              <a:rPr lang="en-US" sz="1200" dirty="0">
                <a:latin typeface="Calibri" panose="020F0502020204030204" pitchFamily="34" charset="0"/>
                <a:cs typeface="Calibri" panose="020F0502020204030204" pitchFamily="34" charset="0"/>
              </a:rPr>
              <a:t>can also decides market rate of property by referring ready reckoner portal which helps bank get valuation report within less </a:t>
            </a:r>
            <a:r>
              <a:rPr lang="en-US" sz="1200" dirty="0" smtClean="0">
                <a:latin typeface="Calibri" panose="020F0502020204030204" pitchFamily="34" charset="0"/>
                <a:cs typeface="Calibri" panose="020F0502020204030204" pitchFamily="34" charset="0"/>
              </a:rPr>
              <a:t>time.</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As </a:t>
            </a:r>
            <a:r>
              <a:rPr lang="en-US" sz="1200" dirty="0">
                <a:latin typeface="Calibri" panose="020F0502020204030204" pitchFamily="34" charset="0"/>
                <a:cs typeface="Calibri" panose="020F0502020204030204" pitchFamily="34" charset="0"/>
              </a:rPr>
              <a:t>proposed process, we can save time of bank employee and </a:t>
            </a:r>
            <a:r>
              <a:rPr lang="en-US" sz="1200" dirty="0" smtClean="0">
                <a:latin typeface="Calibri" panose="020F0502020204030204" pitchFamily="34" charset="0"/>
                <a:cs typeface="Calibri" panose="020F0502020204030204" pitchFamily="34" charset="0"/>
              </a:rPr>
              <a:t>customer.</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The </a:t>
            </a:r>
            <a:r>
              <a:rPr lang="en-US" sz="1200" dirty="0">
                <a:latin typeface="Calibri" panose="020F0502020204030204" pitchFamily="34" charset="0"/>
                <a:cs typeface="Calibri" panose="020F0502020204030204" pitchFamily="34" charset="0"/>
              </a:rPr>
              <a:t>process also enhances productivity of bank employee.</a:t>
            </a:r>
          </a:p>
        </p:txBody>
      </p:sp>
    </p:spTree>
    <p:extLst>
      <p:ext uri="{BB962C8B-B14F-4D97-AF65-F5344CB8AC3E}">
        <p14:creationId xmlns:p14="http://schemas.microsoft.com/office/powerpoint/2010/main" val="2626821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u="sng" dirty="0">
                <a:latin typeface="Calibri" panose="020F0502020204030204" pitchFamily="34" charset="0"/>
                <a:cs typeface="Calibri" panose="020F0502020204030204" pitchFamily="34" charset="0"/>
              </a:rPr>
              <a:t>METHOD/APPROACH</a:t>
            </a:r>
            <a:r>
              <a:rPr lang="en-US" b="1" u="sng"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95401" y="2556932"/>
            <a:ext cx="8617720" cy="2861102"/>
          </a:xfrm>
        </p:spPr>
        <p:txBody>
          <a:bodyPr>
            <a:normAutofit/>
          </a:bodyPr>
          <a:lstStyle/>
          <a:p>
            <a:pPr>
              <a:buFont typeface="Wingdings" panose="05000000000000000000" pitchFamily="2" charset="2"/>
              <a:buChar char="q"/>
            </a:pPr>
            <a:r>
              <a:rPr lang="en-US" sz="1200" dirty="0">
                <a:latin typeface="Calibri" panose="020F0502020204030204" pitchFamily="34" charset="0"/>
                <a:cs typeface="Calibri" panose="020F0502020204030204" pitchFamily="34" charset="0"/>
              </a:rPr>
              <a:t>Waterfall methodology is used to develop this application. Waterfall model has sequential/linear approach to develop application. Waterfall model approached client for requirement gathering and move to next stage as previous stage </a:t>
            </a:r>
            <a:r>
              <a:rPr lang="en-US" sz="1200" dirty="0" smtClean="0">
                <a:latin typeface="Calibri" panose="020F0502020204030204" pitchFamily="34" charset="0"/>
                <a:cs typeface="Calibri" panose="020F0502020204030204" pitchFamily="34" charset="0"/>
              </a:rPr>
              <a:t>completes.</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To </a:t>
            </a:r>
            <a:r>
              <a:rPr lang="en-US" sz="1200" dirty="0">
                <a:latin typeface="Calibri" panose="020F0502020204030204" pitchFamily="34" charset="0"/>
                <a:cs typeface="Calibri" panose="020F0502020204030204" pitchFamily="34" charset="0"/>
              </a:rPr>
              <a:t>gather all requirements, we have to use elicitation techniques like brainstorming, JAD sessions, workshops, Interviews, observations, </a:t>
            </a:r>
            <a:r>
              <a:rPr lang="en-US" sz="1200" dirty="0" smtClean="0">
                <a:latin typeface="Calibri" panose="020F0502020204030204" pitchFamily="34" charset="0"/>
                <a:cs typeface="Calibri" panose="020F0502020204030204" pitchFamily="34" charset="0"/>
              </a:rPr>
              <a:t>surveys.</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In </a:t>
            </a:r>
            <a:r>
              <a:rPr lang="en-US" sz="1200" dirty="0">
                <a:latin typeface="Calibri" panose="020F0502020204030204" pitchFamily="34" charset="0"/>
                <a:cs typeface="Calibri" panose="020F0502020204030204" pitchFamily="34" charset="0"/>
              </a:rPr>
              <a:t>waterfall methodology, there are phases like Requirement gathering, Requirement analysis, Design, Development - coding, Testing, UAT, Deployment of application. </a:t>
            </a:r>
            <a:endParaRPr lang="en-US" sz="1200" dirty="0" smtClean="0">
              <a:latin typeface="Calibri" panose="020F0502020204030204" pitchFamily="34" charset="0"/>
              <a:cs typeface="Calibri" panose="020F0502020204030204" pitchFamily="34" charset="0"/>
            </a:endParaRP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Each </a:t>
            </a:r>
            <a:r>
              <a:rPr lang="en-US" sz="1200" dirty="0">
                <a:latin typeface="Calibri" panose="020F0502020204030204" pitchFamily="34" charset="0"/>
                <a:cs typeface="Calibri" panose="020F0502020204030204" pitchFamily="34" charset="0"/>
              </a:rPr>
              <a:t>phase is must be completed before next phase begins. At the end of each phase, a review takes place to determine if the project is going in right direction and whether or not to continue or discard the project.</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
            </a:r>
            <a:br>
              <a:rPr lang="en-US" sz="1200" dirty="0">
                <a:latin typeface="Calibri" panose="020F0502020204030204" pitchFamily="34" charset="0"/>
                <a:cs typeface="Calibri" panose="020F0502020204030204" pitchFamily="34" charset="0"/>
              </a:rPr>
            </a:b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7639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latin typeface="Calibri" panose="020F0502020204030204" pitchFamily="34" charset="0"/>
                <a:cs typeface="Calibri" panose="020F0502020204030204" pitchFamily="34" charset="0"/>
              </a:rPr>
              <a:t>Waterfall Model Phases</a:t>
            </a:r>
            <a:r>
              <a:rPr lang="en-US" b="1"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US" sz="1200" dirty="0">
                <a:latin typeface="Calibri" panose="020F0502020204030204" pitchFamily="34" charset="0"/>
                <a:cs typeface="Calibri" panose="020F0502020204030204" pitchFamily="34" charset="0"/>
              </a:rPr>
              <a:t>Requirement Gathering:</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 Gather all requirement before development</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 Prepare Business Requirement </a:t>
            </a:r>
            <a:r>
              <a:rPr lang="en-US" sz="1200" dirty="0" smtClean="0">
                <a:latin typeface="Calibri" panose="020F0502020204030204" pitchFamily="34" charset="0"/>
                <a:cs typeface="Calibri" panose="020F0502020204030204" pitchFamily="34" charset="0"/>
              </a:rPr>
              <a:t>Document</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Requirement </a:t>
            </a:r>
            <a:r>
              <a:rPr lang="en-US" sz="1200" dirty="0">
                <a:latin typeface="Calibri" panose="020F0502020204030204" pitchFamily="34" charset="0"/>
                <a:cs typeface="Calibri" panose="020F0502020204030204" pitchFamily="34" charset="0"/>
              </a:rPr>
              <a:t>Analysis:</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 Analyze all requirements carefully</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 Create Functional Requirement </a:t>
            </a:r>
            <a:r>
              <a:rPr lang="en-US" sz="1200" dirty="0" smtClean="0">
                <a:latin typeface="Calibri" panose="020F0502020204030204" pitchFamily="34" charset="0"/>
                <a:cs typeface="Calibri" panose="020F0502020204030204" pitchFamily="34" charset="0"/>
              </a:rPr>
              <a:t>Document</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Design</a:t>
            </a:r>
            <a:r>
              <a:rPr lang="en-US" sz="1200" dirty="0">
                <a:latin typeface="Calibri" panose="020F0502020204030204" pitchFamily="34" charset="0"/>
                <a:cs typeface="Calibri" panose="020F0502020204030204" pitchFamily="34" charset="0"/>
              </a:rPr>
              <a:t>:</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 Create Unified Modelling Language Diagrams</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 Define how system will </a:t>
            </a:r>
            <a:r>
              <a:rPr lang="en-US" sz="1200" dirty="0" smtClean="0">
                <a:latin typeface="Calibri" panose="020F0502020204030204" pitchFamily="34" charset="0"/>
                <a:cs typeface="Calibri" panose="020F0502020204030204" pitchFamily="34" charset="0"/>
              </a:rPr>
              <a:t>work</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Development</a:t>
            </a:r>
            <a:r>
              <a:rPr lang="en-US" sz="1200" dirty="0">
                <a:latin typeface="Calibri" panose="020F0502020204030204" pitchFamily="34" charset="0"/>
                <a:cs typeface="Calibri" panose="020F0502020204030204" pitchFamily="34" charset="0"/>
              </a:rPr>
              <a:t>:</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 Developers write code in coding </a:t>
            </a:r>
            <a:r>
              <a:rPr lang="en-US" sz="1200" dirty="0" smtClean="0">
                <a:latin typeface="Calibri" panose="020F0502020204030204" pitchFamily="34" charset="0"/>
                <a:cs typeface="Calibri" panose="020F0502020204030204" pitchFamily="34" charset="0"/>
              </a:rPr>
              <a:t>languages</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Testing</a:t>
            </a:r>
            <a:r>
              <a:rPr lang="en-US" sz="1200" dirty="0">
                <a:latin typeface="Calibri" panose="020F0502020204030204" pitchFamily="34" charset="0"/>
                <a:cs typeface="Calibri" panose="020F0502020204030204" pitchFamily="34" charset="0"/>
              </a:rPr>
              <a:t>:</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 Testing carried out at the end of project to check project is working properly or </a:t>
            </a:r>
            <a:r>
              <a:rPr lang="en-US" sz="1200" dirty="0" smtClean="0">
                <a:latin typeface="Calibri" panose="020F0502020204030204" pitchFamily="34" charset="0"/>
                <a:cs typeface="Calibri" panose="020F0502020204030204" pitchFamily="34" charset="0"/>
              </a:rPr>
              <a:t>not.</a:t>
            </a:r>
          </a:p>
          <a:p>
            <a:pPr>
              <a:buFont typeface="Wingdings" panose="05000000000000000000" pitchFamily="2" charset="2"/>
              <a:buChar char="q"/>
            </a:pPr>
            <a:r>
              <a:rPr lang="en-US" sz="1200" dirty="0" smtClean="0">
                <a:latin typeface="Calibri" panose="020F0502020204030204" pitchFamily="34" charset="0"/>
                <a:cs typeface="Calibri" panose="020F0502020204030204" pitchFamily="34" charset="0"/>
              </a:rPr>
              <a:t>No </a:t>
            </a:r>
            <a:r>
              <a:rPr lang="en-US" sz="1200" dirty="0">
                <a:latin typeface="Calibri" panose="020F0502020204030204" pitchFamily="34" charset="0"/>
                <a:cs typeface="Calibri" panose="020F0502020204030204" pitchFamily="34" charset="0"/>
              </a:rPr>
              <a:t>changes can be done after completion of project</a:t>
            </a:r>
          </a:p>
        </p:txBody>
      </p:sp>
    </p:spTree>
    <p:extLst>
      <p:ext uri="{BB962C8B-B14F-4D97-AF65-F5344CB8AC3E}">
        <p14:creationId xmlns:p14="http://schemas.microsoft.com/office/powerpoint/2010/main" val="3702569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43</TotalTime>
  <Words>999</Words>
  <Application>Microsoft Office PowerPoint</Application>
  <PresentationFormat>Widescreen</PresentationFormat>
  <Paragraphs>75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Garamond</vt:lpstr>
      <vt:lpstr>Wingdings</vt:lpstr>
      <vt:lpstr>Organic</vt:lpstr>
      <vt:lpstr>  SHIKHAR </vt:lpstr>
      <vt:lpstr>SITUATION:</vt:lpstr>
      <vt:lpstr>PROBLEMS:</vt:lpstr>
      <vt:lpstr>OPPORTUNITY:</vt:lpstr>
      <vt:lpstr>PROJECT GOAL:</vt:lpstr>
      <vt:lpstr>PROJECT OBJECTIVES:</vt:lpstr>
      <vt:lpstr>SUCCESS CRITERIA:</vt:lpstr>
      <vt:lpstr>METHOD/APPROACH:</vt:lpstr>
      <vt:lpstr>Waterfall Model Phases:</vt:lpstr>
      <vt:lpstr>RESOURCES:</vt:lpstr>
      <vt:lpstr>RISKS:</vt:lpstr>
      <vt:lpstr>DEPENDENCIES: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SHIKHAR </dc:title>
  <dc:creator>NEW</dc:creator>
  <cp:lastModifiedBy>NEW</cp:lastModifiedBy>
  <cp:revision>19</cp:revision>
  <dcterms:created xsi:type="dcterms:W3CDTF">2025-03-14T03:40:41Z</dcterms:created>
  <dcterms:modified xsi:type="dcterms:W3CDTF">2025-03-16T05:34:38Z</dcterms:modified>
</cp:coreProperties>
</file>