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31"/>
    <p:restoredTop sz="92931"/>
  </p:normalViewPr>
  <p:slideViewPr>
    <p:cSldViewPr snapToGrid="0">
      <p:cViewPr>
        <p:scale>
          <a:sx n="58" d="100"/>
          <a:sy n="58" d="100"/>
        </p:scale>
        <p:origin x="144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CF92D-CFC1-1BCF-B1C9-73FFADFDB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52C110-6DAF-001F-7CCC-420136F1F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81A2D-FAA0-2805-2924-D088F6E8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DAE9D-F668-C788-72E0-0B80AEE8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97621-0394-14C5-D672-D2C5E5BD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2BA70-C3A3-B29B-E426-9F35F33E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B5F91-16B2-A186-0E1B-0A48B0C6A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32CDF-5CEA-B184-2184-0A878F86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9E91D-B526-0CEF-21CA-FE3E8A2B9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DC435-1421-B9E8-390C-B9A1015B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4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26DC93-856A-1E29-DACB-35A6EF9A1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C46B2-F526-4565-05AB-94710B351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E319C-0B09-1585-54B8-A2F7F4B70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91CD3-C0F6-3EAA-71B2-1807089C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C343A-88D6-06DF-306F-4D1F7635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6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8150A-240B-83C0-AEAE-BD4A6B09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D6AAD-DA35-B7D0-2A74-704B7F653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3DB59-C4F3-020B-84B2-942017F4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BD51F-9D78-2ED8-4540-A48E3D84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595D0-5F4F-5EB0-E6EE-74458AC0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0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444FB-DE22-FE93-907A-98DB915B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CBE3E-974F-6FD1-D733-540243AF8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92139-8A17-A293-E7F1-60B1C490A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23087-547B-9963-51F9-D2586594E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7818E-AD37-2AED-3C5A-EDAE0D96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0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42E7C-940A-966C-3195-6A6A56E47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776AF-EEE1-34A9-DBE6-EAA1912ED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F7610-620C-6984-AA7F-8E0B1BEC6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09F54-37DD-5A92-7934-27B3A28C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F8B66-1B0E-158A-2D5B-C5449EA6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47103-2A6F-7EF1-6225-C1E0665C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4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835A-1697-3E6D-FA3D-73F9F1DCA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2FC7C-9E3A-D4AE-9937-6610D4113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8F7CC-7917-4174-673C-C9EC5E39F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64769-F637-C1ED-95B1-1DA7A58E7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5E81A-F76F-FC85-03AB-BA0736FDDC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154A88-C42E-474C-D4CC-AC8C7AB2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23B95F-34ED-0ADA-CD81-8AF0576B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0A86C-BCAF-EC25-A69D-FEB25EAD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3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C37AA-9671-6712-E082-873B18B77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F8347-6228-191F-1DC5-717C6084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AEE497-88DD-FF14-A8CB-F622C459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A7920-222F-DEE7-752B-5F446F7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D788CB-956B-A5F0-9F34-DD6C6582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D384D-EE58-1C5B-EF58-11922326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0C88F-75DE-8E94-22AC-5D2594D8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C90C2-E5E9-460E-9CBC-493859F54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F3A0E-F16B-7FC4-8C3E-7BE04C940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49852-CC84-3A2F-2560-3DA453569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172C5-2F75-ABCB-E0AB-BB40CBF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FC0D2-8355-3ED0-5462-EC91A9780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CFCD8-5541-63DA-A327-B5D041D5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3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36179-5CC7-19CA-D5F8-B3C640F4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526344-116D-6C40-A994-66B476A02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7355D-EF02-C273-3FF3-05D34481C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AE570-887D-C617-BC9C-1DD4FB71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B1EFD-15F1-2067-FC0A-E6B77D810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2F1AD-2B23-6867-D80F-29599F16A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3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D5AF82-502C-6690-A261-5D54F23E2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15D22-9EC2-6DF6-6747-97F8F4BE2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0E5CA-56FB-877F-B0E7-966D9411D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35FE-6610-B048-9D3A-99EA50984D3E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CF95-2A17-13F5-3A20-FCE8E06A0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3C003-1D53-5058-03C4-5E3C5A2C0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DC828-2928-B546-A23B-C96F3367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5CA1A-E05C-0F95-0D64-CC6633D54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LMS</a:t>
            </a:r>
            <a:r>
              <a:rPr lang="en-US" sz="3600" dirty="0"/>
              <a:t>(Lead Management System)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F45B8-97B2-E3E0-DA6C-87DE3C0E82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 Proposal Guidelines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BF7704-2C81-622B-D34C-DE159A143E85}"/>
              </a:ext>
            </a:extLst>
          </p:cNvPr>
          <p:cNvSpPr txBox="1"/>
          <p:nvPr/>
        </p:nvSpPr>
        <p:spPr>
          <a:xfrm>
            <a:off x="2118732" y="57094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572F34-D492-586C-26D9-3CE372E1694E}"/>
              </a:ext>
            </a:extLst>
          </p:cNvPr>
          <p:cNvSpPr txBox="1"/>
          <p:nvPr/>
        </p:nvSpPr>
        <p:spPr>
          <a:xfrm>
            <a:off x="0" y="6116638"/>
            <a:ext cx="291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Prepared By: Ajas Ashraf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7D3D52-9A2B-A5EC-B3D4-DCE822687D72}"/>
              </a:ext>
            </a:extLst>
          </p:cNvPr>
          <p:cNvSpPr txBox="1"/>
          <p:nvPr/>
        </p:nvSpPr>
        <p:spPr>
          <a:xfrm>
            <a:off x="9721516" y="6116638"/>
            <a:ext cx="234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Date: 10/03/2025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78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AC86E-6891-A0FC-613D-349BEDF8D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Methods &amp; Approaches</a:t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70A1F-0DB5-8EDC-DB8C-16622096E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1" dirty="0"/>
              <a:t>Methods &amp; Approaches – </a:t>
            </a: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Agile Scrum Methodology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Adaptive and iterative approach for development.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Sprint-Based Development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Work divided into manageable cycles.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Cross-Functional Teams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Collaboration among developers, testers, and business analysts.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User Stories &amp; Backlog Grooming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Prioritizing requirements based on business needs.</a:t>
            </a:r>
          </a:p>
          <a:p>
            <a:pPr marL="0" indent="0" algn="l">
              <a:buNone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0" indent="0">
              <a:buNone/>
            </a:pP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33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3902A-0E32-337E-636B-C796A0E6C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 flipV="1">
            <a:off x="11353799" y="1690688"/>
            <a:ext cx="45719" cy="1349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CB5AC-6DEF-5650-B08C-329B08BC4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942" y="309058"/>
            <a:ext cx="11673468" cy="6224433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Continuous Integration &amp; Testing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Ensuring high-quality deliverables.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Stakeholder Involvement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Regular feedback loops to refine functionality.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Incremental Delivery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Ensuring usable features in each sprint.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5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D311-5041-96AE-FEF0-6D5F45A5C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>
                <a:effectLst/>
                <a:latin typeface="Helvetica" pitchFamily="2" charset="0"/>
              </a:rPr>
            </a:br>
            <a:r>
              <a:rPr lang="en-IN" dirty="0">
                <a:effectLst/>
                <a:latin typeface="Helvetica" pitchFamily="2" charset="0"/>
              </a:rPr>
              <a:t>RESOURCES:</a:t>
            </a:r>
            <a:br>
              <a:rPr lang="en-IN" dirty="0">
                <a:effectLst/>
                <a:latin typeface="Helvetica" pitchFamily="2" charset="0"/>
              </a:rPr>
            </a:b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91BC9-FD5D-FE59-F4EB-1C39B07DC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People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Project Manager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Scrum Master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Business Analysts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Developers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Testers (QA team)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UI/UX Designers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Product Owners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End Users (Sales &amp; Customer Support Teams)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Time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Estimated project duration: 6-9 months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Sprint cycles: 2-4 weeks each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Regular reviews and incremental deliveries</a:t>
            </a:r>
          </a:p>
          <a:p>
            <a:pPr marL="0" indent="0" algn="l">
              <a:buNone/>
            </a:pPr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>
              <a:effectLst/>
              <a:latin typeface="Helvetica" pitchFamily="2" charset="0"/>
            </a:endParaRPr>
          </a:p>
          <a:p>
            <a:pPr marL="0" indent="0">
              <a:buNone/>
            </a:pPr>
            <a:endParaRPr lang="en-IN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18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626CE-6F70-4090-25D5-1123F772C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9" y="223024"/>
            <a:ext cx="10996961" cy="59539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sz="32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Budget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Software development costs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Infrastructure and hosting expenses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Training and onboarding costs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Ongoing maintenance and support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Technology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Agile project management tools (e.g., Jira, Trello)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Cloud-based LMS platform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CRM and API integrations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AI-powered analytics and reporting tools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Other Resources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Training materials for users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Security and compliance audits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Continuous support and maintenance teams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57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8785D-CF3C-D322-0BC2-E878D74B8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effectLst/>
                <a:latin typeface="Helvetica" pitchFamily="2" charset="0"/>
              </a:rPr>
              <a:t>RISKS AND DEPENDENCIES: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42A95-9FE6-E0C1-BA60-9330CDEC9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/>
              <a:t>Risks:</a:t>
            </a:r>
            <a:endParaRPr lang="en-IN" dirty="0"/>
          </a:p>
          <a:p>
            <a:r>
              <a:rPr lang="en-IN" dirty="0"/>
              <a:t>1. </a:t>
            </a:r>
            <a:r>
              <a:rPr lang="en-IN" b="1" dirty="0"/>
              <a:t>Scope Creep:</a:t>
            </a:r>
            <a:r>
              <a:rPr lang="en-IN" dirty="0"/>
              <a:t> Continuous changes in requirements may impact timelines.</a:t>
            </a:r>
          </a:p>
          <a:p>
            <a:r>
              <a:rPr lang="en-IN" dirty="0"/>
              <a:t>2. </a:t>
            </a:r>
            <a:r>
              <a:rPr lang="en-IN" b="1" dirty="0"/>
              <a:t>Technical Challenges:</a:t>
            </a:r>
            <a:r>
              <a:rPr lang="en-IN" dirty="0"/>
              <a:t> Integration with existing systems might be complex.</a:t>
            </a:r>
          </a:p>
          <a:p>
            <a:r>
              <a:rPr lang="en-IN" dirty="0"/>
              <a:t>3. </a:t>
            </a:r>
            <a:r>
              <a:rPr lang="en-IN" b="1" dirty="0"/>
              <a:t>User Adoption:</a:t>
            </a:r>
            <a:r>
              <a:rPr lang="en-IN" dirty="0"/>
              <a:t> Employees may resist switching from the legacy system.</a:t>
            </a:r>
          </a:p>
          <a:p>
            <a:r>
              <a:rPr lang="en-IN" dirty="0"/>
              <a:t>4. </a:t>
            </a:r>
            <a:r>
              <a:rPr lang="en-IN" b="1" dirty="0"/>
              <a:t>Data Security:</a:t>
            </a:r>
            <a:r>
              <a:rPr lang="en-IN" dirty="0"/>
              <a:t> Handling sensitive customer data requires strict compliance.</a:t>
            </a:r>
          </a:p>
          <a:p>
            <a:r>
              <a:rPr lang="en-IN" dirty="0"/>
              <a:t>5. </a:t>
            </a:r>
            <a:r>
              <a:rPr lang="en-IN" b="1" dirty="0"/>
              <a:t>Resource Availability:</a:t>
            </a:r>
            <a:r>
              <a:rPr lang="en-IN" dirty="0"/>
              <a:t> Dependence on skilled developers and testers.</a:t>
            </a:r>
          </a:p>
          <a:p>
            <a:br>
              <a:rPr lang="en-IN" dirty="0"/>
            </a:b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10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D31B6-C3A3-EEDD-3C88-0323EDF0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effectLst/>
                <a:latin typeface="Helvetica" pitchFamily="2" charset="0"/>
              </a:rPr>
              <a:t>RISKS AND DEPENDENCIES: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75B7-FECA-4206-C70B-37E89CEFC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Dependencies:</a:t>
            </a:r>
            <a:endParaRPr lang="en-IN" dirty="0"/>
          </a:p>
          <a:p>
            <a:r>
              <a:rPr lang="en-IN" dirty="0"/>
              <a:t>1. </a:t>
            </a:r>
            <a:r>
              <a:rPr lang="en-IN" b="1" dirty="0"/>
              <a:t>Third-Party Integrations:</a:t>
            </a:r>
            <a:r>
              <a:rPr lang="en-IN" dirty="0"/>
              <a:t> CRM and external tools must be compatible.</a:t>
            </a:r>
          </a:p>
          <a:p>
            <a:r>
              <a:rPr lang="en-IN" dirty="0"/>
              <a:t>2. </a:t>
            </a:r>
            <a:r>
              <a:rPr lang="en-IN" b="1" dirty="0"/>
              <a:t>Regulatory Compliance:</a:t>
            </a:r>
            <a:r>
              <a:rPr lang="en-IN" dirty="0"/>
              <a:t> Must adhere to insurance industry regulations.</a:t>
            </a:r>
          </a:p>
          <a:p>
            <a:r>
              <a:rPr lang="en-IN" dirty="0"/>
              <a:t>3. </a:t>
            </a:r>
            <a:r>
              <a:rPr lang="en-IN" b="1" dirty="0"/>
              <a:t>IT Infrastructure:</a:t>
            </a:r>
            <a:r>
              <a:rPr lang="en-IN" dirty="0"/>
              <a:t> Cloud/server capacity should meet system demands.</a:t>
            </a:r>
          </a:p>
          <a:p>
            <a:r>
              <a:rPr lang="en-IN" dirty="0"/>
              <a:t>4. </a:t>
            </a:r>
            <a:r>
              <a:rPr lang="en-IN" b="1" dirty="0"/>
              <a:t>Stakeholder Alignment:</a:t>
            </a:r>
            <a:r>
              <a:rPr lang="en-IN" dirty="0"/>
              <a:t> Business teams and IT must coordinate efficiently.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1F2E-82A7-5E18-655B-6320BC54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effectLst/>
                <a:latin typeface="Helvetica" pitchFamily="2" charset="0"/>
              </a:rPr>
              <a:t>SITUATION: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E9D5D-776D-8087-2347-26758B55C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ICICI Prudential Life Insurance aims to enhance its customer relationship management through a </a:t>
            </a:r>
            <a:r>
              <a:rPr lang="en-IN" b="1" dirty="0"/>
              <a:t>Lead Management System (LMS)</a:t>
            </a:r>
            <a:r>
              <a:rPr lang="en-IN" dirty="0"/>
              <a:t>. The company faces challenges in </a:t>
            </a:r>
            <a:r>
              <a:rPr lang="en-IN" b="1" dirty="0"/>
              <a:t>tracking leads, managing customer interactions, and optimizing sales conversions</a:t>
            </a:r>
            <a:r>
              <a:rPr lang="en-IN" dirty="0"/>
              <a:t> efficiently. The existing processes involve </a:t>
            </a:r>
            <a:r>
              <a:rPr lang="en-IN" b="1" dirty="0"/>
              <a:t>manual follow-ups, delayed response times, and lack of real-time tracking</a:t>
            </a:r>
            <a:r>
              <a:rPr lang="en-IN" dirty="0"/>
              <a:t>, leading to missed opportunities and reduced customer satisfaction.</a:t>
            </a:r>
          </a:p>
          <a:p>
            <a:r>
              <a:rPr lang="en-IN" dirty="0"/>
              <a:t>To address these issues, ICICI Prudential is adopting an </a:t>
            </a:r>
            <a:r>
              <a:rPr lang="en-IN" b="1" dirty="0"/>
              <a:t>Agile approach</a:t>
            </a:r>
            <a:r>
              <a:rPr lang="en-IN" dirty="0"/>
              <a:t> to develop a </a:t>
            </a:r>
            <a:r>
              <a:rPr lang="en-IN" b="1" dirty="0"/>
              <a:t>customer-centric LMS application and website</a:t>
            </a:r>
            <a:r>
              <a:rPr lang="en-IN" dirty="0"/>
              <a:t> that ensures seamless lead tracking, automation of customer interactions, and data-driven decision-making.</a:t>
            </a:r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88969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54503-5721-3A06-C8D2-364F96846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10A73-DAFA-B2C8-B47E-7F221170C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758"/>
            <a:ext cx="10515600" cy="4667250"/>
          </a:xfrm>
        </p:spPr>
        <p:txBody>
          <a:bodyPr>
            <a:normAutofit fontScale="70000" lnSpcReduction="20000"/>
          </a:bodyPr>
          <a:lstStyle/>
          <a:p>
            <a:r>
              <a:rPr lang="en-IN" sz="3600" dirty="0"/>
              <a:t>ICICI Prudential Life Insurance faces several challenges in its </a:t>
            </a:r>
            <a:r>
              <a:rPr lang="en-IN" sz="3600" b="1" dirty="0"/>
              <a:t>lead management process</a:t>
            </a:r>
            <a:r>
              <a:rPr lang="en-IN" sz="3600" dirty="0"/>
              <a:t>, impacting overall sales efficiency and customer engagement. The key issues include:</a:t>
            </a:r>
          </a:p>
          <a:p>
            <a:endParaRPr lang="en-IN" sz="3600" dirty="0"/>
          </a:p>
          <a:p>
            <a:r>
              <a:rPr lang="en-IN" sz="3600" dirty="0"/>
              <a:t>1. </a:t>
            </a:r>
            <a:r>
              <a:rPr lang="en-IN" sz="3600" b="1" dirty="0"/>
              <a:t>Manual Lead Tracking</a:t>
            </a:r>
            <a:r>
              <a:rPr lang="en-IN" sz="3600" dirty="0"/>
              <a:t> – Sales teams rely on spreadsheets and manual logs, leading to data inconsistencies and loss of potential leads.</a:t>
            </a:r>
          </a:p>
          <a:p>
            <a:r>
              <a:rPr lang="en-IN" sz="3600" dirty="0"/>
              <a:t>2. </a:t>
            </a:r>
            <a:r>
              <a:rPr lang="en-IN" sz="3600" b="1" dirty="0"/>
              <a:t>Delayed Follow-ups</a:t>
            </a:r>
            <a:r>
              <a:rPr lang="en-IN" sz="3600" dirty="0"/>
              <a:t> – Lack of an automated system results in delayed responses, reducing conversion rates.</a:t>
            </a:r>
          </a:p>
          <a:p>
            <a:r>
              <a:rPr lang="en-IN" sz="3600" dirty="0"/>
              <a:t>3. </a:t>
            </a:r>
            <a:r>
              <a:rPr lang="en-IN" sz="3600" b="1" dirty="0"/>
              <a:t>Poor Lead Assignment</a:t>
            </a:r>
            <a:r>
              <a:rPr lang="en-IN" sz="3600" dirty="0"/>
              <a:t> – Inefficient distribution of leads among sales representatives leads to missed opportunities and unbalanced workloads.</a:t>
            </a:r>
          </a:p>
          <a:p>
            <a:r>
              <a:rPr lang="en-IN" sz="3600" dirty="0"/>
              <a:t>4. </a:t>
            </a:r>
            <a:r>
              <a:rPr lang="en-IN" sz="3600" b="1" dirty="0"/>
              <a:t>Limited Customer Insights</a:t>
            </a:r>
            <a:r>
              <a:rPr lang="en-IN" sz="3600" dirty="0"/>
              <a:t> – Inadequate data analytics make it difficult to track customer interactions and predict sales trends..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2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FF4E2-3951-80B6-2245-E1C9339C3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579D8-526C-41A1-4DE8-A6BA153CE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5. </a:t>
            </a:r>
            <a:r>
              <a:rPr lang="en-IN" sz="2800" b="1" dirty="0"/>
              <a:t>Lack of Integration</a:t>
            </a:r>
            <a:r>
              <a:rPr lang="en-IN" sz="2800" dirty="0"/>
              <a:t> – The absence of a centralized system prevents seamless integration with other business tools, creating silos in data management.</a:t>
            </a:r>
            <a:br>
              <a:rPr lang="en-IN" sz="2800" dirty="0"/>
            </a:br>
            <a:endParaRPr lang="en-IN" sz="2800" dirty="0"/>
          </a:p>
          <a:p>
            <a:r>
              <a:rPr lang="en-IN" sz="2800" dirty="0"/>
              <a:t>To overcome these challenges, ICICI Prudential is implementing an </a:t>
            </a:r>
            <a:r>
              <a:rPr lang="en-IN" sz="2800" b="1" dirty="0"/>
              <a:t>Agile-based Lead Management System (LMS)</a:t>
            </a:r>
            <a:r>
              <a:rPr lang="en-IN" sz="2800" dirty="0"/>
              <a:t> to </a:t>
            </a:r>
            <a:r>
              <a:rPr lang="en-IN" sz="2800" b="1" dirty="0"/>
              <a:t>automate lead tracking, enhance sales efficiency, and improve customer relationships</a:t>
            </a:r>
            <a:r>
              <a:rPr lang="en-IN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44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CD03E-F9F3-A546-37FA-2FA08DADA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effectLst/>
                <a:latin typeface="Helvetica" pitchFamily="2" charset="0"/>
              </a:rPr>
              <a:t>OPPORTUNITY: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83DE-8C65-C1FE-3851-5D93CD835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419225"/>
            <a:ext cx="10515600" cy="43513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Automated Lead Tracking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Ensures no potential lead is missed, improving efficiency.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Faster Follow-ups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Automated reminders and workflows to increase conversion rates.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Efficient Lead Assignment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AI-driven lead distribution to the most suitable sales representatives.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Data-Driven Insights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Real-time analytics and reporting to support informed decision-making.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1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967E-A476-83D6-F593-07674216C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effectLst/>
                <a:latin typeface="Helvetica" pitchFamily="2" charset="0"/>
              </a:rPr>
              <a:t>OPPORTUNITY: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24434-1145-1F59-11D2-B70EFA2E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933"/>
            <a:ext cx="10515600" cy="48900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Omnichannel Integration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Seamless connectivity with CRM, mobile apps, and communication channels.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Scalability &amp; Flexibility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Agile-driven adaptability for evolving business needs.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Enhanced Customer Engagement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Personalized interactions and AI-powered recommendations.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Improved Sales Productivity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Streamlined processes to allow sales teams to focus on relationship building.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75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0C69-8BA6-111C-B74B-6CA9D88B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effectLst/>
                <a:latin typeface="Helvetica" pitchFamily="2" charset="0"/>
              </a:rPr>
              <a:t>PURPOSE STATEMENT: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79653-6ED2-E893-A04F-AF3953D87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The purpose of the Lead Management System (LMS) is to streamline lead tracking, optimize customer interactions, and enhance sales productivity.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By implementing an Agile Scrum approach, the system will enable real-time lead monitoring, intelligent assignment, and data-driven decision-making.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The LMS will provide a centralized, automated platform to improve efficiency, boost conversion rates, and enhance customer satisfaction.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52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EE11F-84EA-8211-B8CD-EFADC66F1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effectLst/>
                <a:latin typeface="Helvetica" pitchFamily="2" charset="0"/>
              </a:rPr>
              <a:t>PROJECT OBJECTIVES: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FC2A3-DC10-5AB2-0F81-BF9F0B6A8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IN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Implement an efficient LMS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 to automate lead tracking and management.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Enhance customer engagement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 through timely follow-ups and personalized interactions.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Improve sales team productivity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 by optimizing lead distribution and workflows.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Integrate with existing systems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 to ensure seamless data flow and operational efficiency.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Leverage Agile Scrum methodology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 to enable incremental improvements and faster delivery.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Enable real-time reporting &amp; analytics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 for better decision-making and strategy adjustments.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Ensure system security &amp; compliance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 with industry standards and data protection laws.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514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B0567-7FE5-D2E1-CF3D-C4B39F64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effectLst/>
                <a:latin typeface="Helvetica" pitchFamily="2" charset="0"/>
              </a:rPr>
              <a:t>SUCCESS CRITERIA: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0236D-1FF9-2FC5-13FF-3506D0A8E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User Adoption Rate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High percentage of sales teams using the LMS effectively.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Lead Conversion Rate Improvement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Increase in successful lead conversions.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Reduction in Response Time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Faster lead follow-ups and engagement.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System Uptime &amp; Performance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LMS operates with minimal downtime.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Data Accuracy &amp; Consistency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Reliable and well-maintained lead records.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Compliance with Regulations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Ensures adherence to data protection policies.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Customer Satisfaction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Improved client experience through effective lead management.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Incremental Feature Enhancements</a:t>
            </a:r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: Continuous improvements based on user feedback.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293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985</Words>
  <Application>Microsoft Macintosh PowerPoint</Application>
  <PresentationFormat>Widescreen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Office Theme</vt:lpstr>
      <vt:lpstr>LMS(Lead Management System)</vt:lpstr>
      <vt:lpstr>SITUATION: </vt:lpstr>
      <vt:lpstr>PROBLEM: </vt:lpstr>
      <vt:lpstr>PROBLEM</vt:lpstr>
      <vt:lpstr>OPPORTUNITY: </vt:lpstr>
      <vt:lpstr>OPPORTUNITY: </vt:lpstr>
      <vt:lpstr>PURPOSE STATEMENT: </vt:lpstr>
      <vt:lpstr>PROJECT OBJECTIVES: </vt:lpstr>
      <vt:lpstr>SUCCESS CRITERIA: </vt:lpstr>
      <vt:lpstr>Methods &amp; Approaches </vt:lpstr>
      <vt:lpstr> </vt:lpstr>
      <vt:lpstr> RESOURCES:  </vt:lpstr>
      <vt:lpstr>PowerPoint Presentation</vt:lpstr>
      <vt:lpstr>RISKS AND DEPENDENCIES: </vt:lpstr>
      <vt:lpstr>RISKS AND DEPENDENCIES: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PACE</dc:title>
  <dc:creator>Microsoft Office User</dc:creator>
  <cp:lastModifiedBy>Microsoft Office User</cp:lastModifiedBy>
  <cp:revision>4</cp:revision>
  <dcterms:created xsi:type="dcterms:W3CDTF">2025-02-25T17:05:21Z</dcterms:created>
  <dcterms:modified xsi:type="dcterms:W3CDTF">2025-03-18T17:48:50Z</dcterms:modified>
</cp:coreProperties>
</file>