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94" r:id="rId5"/>
    <p:sldId id="295" r:id="rId6"/>
    <p:sldId id="258" r:id="rId7"/>
    <p:sldId id="276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E32E74-53CB-4ED9-98A0-955AD9C0EE9B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2B9AC8-1720-4634-B44F-9C55696A18A0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COTRACK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9639" y="4907756"/>
            <a:ext cx="4876800" cy="1655762"/>
          </a:xfrm>
        </p:spPr>
        <p:txBody>
          <a:bodyPr>
            <a:normAutofit/>
          </a:bodyPr>
          <a:lstStyle/>
          <a:p>
            <a:r>
              <a:rPr lang="en-US" sz="3200" dirty="0"/>
              <a:t>Prepared By</a:t>
            </a:r>
            <a:endParaRPr lang="en-US" sz="3200" dirty="0"/>
          </a:p>
          <a:p>
            <a:r>
              <a:rPr lang="en-US" sz="3200" dirty="0"/>
              <a:t>Swati Rai</a:t>
            </a:r>
            <a:endParaRPr lang="en-IN" sz="3200" dirty="0"/>
          </a:p>
        </p:txBody>
      </p:sp>
      <p:sp>
        <p:nvSpPr>
          <p:cNvPr id="4" name="Rectangle 3"/>
          <p:cNvSpPr/>
          <p:nvPr/>
        </p:nvSpPr>
        <p:spPr>
          <a:xfrm>
            <a:off x="6565692" y="4907756"/>
            <a:ext cx="5246557" cy="16557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Date</a:t>
            </a:r>
            <a:endParaRPr lang="en-US" sz="2400" dirty="0"/>
          </a:p>
          <a:p>
            <a:pPr algn="ctr"/>
            <a:r>
              <a:rPr lang="en-US" sz="2400" dirty="0"/>
              <a:t>13/01/2025</a:t>
            </a:r>
            <a:endParaRPr lang="en-IN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4903"/>
            <a:ext cx="10515600" cy="529206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3.Integrated Communication</a:t>
            </a:r>
            <a:r>
              <a:rPr lang="en-US" dirty="0"/>
              <a:t>: Incorporate a calling system to: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Allow analysts to contact clients directly for missing details.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Log call summaries and outcomes for future reference.</a:t>
            </a:r>
            <a:endParaRPr lang="en-US" dirty="0"/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r>
              <a:rPr lang="en-US" b="1" dirty="0"/>
              <a:t>4.Waterfall Methodology</a:t>
            </a:r>
            <a:r>
              <a:rPr lang="en-US" dirty="0"/>
              <a:t>: Use a structured approach for development with clearly defined phases.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IN" b="1" dirty="0"/>
              <a:t>           </a:t>
            </a:r>
            <a:r>
              <a:rPr lang="en-IN" b="1" dirty="0"/>
              <a:t>Success Criteria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0005"/>
            <a:ext cx="10515600" cy="4867275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Key Indicators of Success</a:t>
            </a:r>
            <a:r>
              <a:rPr lang="en-US" dirty="0"/>
              <a:t>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Deployment</a:t>
            </a:r>
            <a:r>
              <a:rPr lang="en-US" dirty="0"/>
              <a:t>: Cotrack launched successfully by June 2025.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Performance</a:t>
            </a:r>
            <a:r>
              <a:rPr lang="en-US" dirty="0"/>
              <a:t>: Policy details retrieved within 5 seconds or less.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Impact</a:t>
            </a:r>
            <a:r>
              <a:rPr lang="en-US" dirty="0"/>
              <a:t>: A 50% reduction in missing details cases within 3 months.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User Feedback</a:t>
            </a:r>
            <a:r>
              <a:rPr lang="en-US" dirty="0"/>
              <a:t>: Positive reviews from at least 90% of pilot users.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Adoption</a:t>
            </a:r>
            <a:r>
              <a:rPr lang="en-US" dirty="0"/>
              <a:t>: 100% usage by analysts for policy management and communication.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Methods/Approaches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Development Approach</a:t>
            </a:r>
            <a:r>
              <a:rPr lang="en-US" dirty="0"/>
              <a:t>: Waterfall Methodology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Requirement Gathering</a:t>
            </a:r>
            <a:r>
              <a:rPr lang="en-US" dirty="0"/>
              <a:t> (January 2025): Collect and finalize all client requirements.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Design</a:t>
            </a:r>
            <a:r>
              <a:rPr lang="en-US" dirty="0"/>
              <a:t> (February 2025): Develop system architecture, database schema, and UI/UX designs.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Implementation</a:t>
            </a:r>
            <a:r>
              <a:rPr lang="en-US" dirty="0"/>
              <a:t> (March-April 2025): Code the solution, integrate features, and ensure functionality.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Testing</a:t>
            </a:r>
            <a:r>
              <a:rPr lang="en-US" dirty="0"/>
              <a:t> (May 2025): Perform end-to-end testing to identify and resolve bugs.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8865"/>
            <a:ext cx="10515600" cy="49380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Deployment</a:t>
            </a:r>
            <a:r>
              <a:rPr lang="en-US" dirty="0"/>
              <a:t> (June 2025): Launch the software and provide training to users.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Why Waterfall?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Sequential phases ensure clarity and focus.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Thorough documentation minimizes ambiguity.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Testing phase catches errors before deployment.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Defined timelines improve predictability and accountability.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IN" b="1" dirty="0"/>
              <a:t>                </a:t>
            </a:r>
            <a:r>
              <a:rPr lang="en-IN" b="1" dirty="0"/>
              <a:t>Resources</a:t>
            </a:r>
            <a:br>
              <a:rPr lang="en-IN" b="1" dirty="0"/>
            </a:br>
            <a:endParaRPr lang="en-IN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838200" y="1800693"/>
            <a:ext cx="10293202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Project Manager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Manages timelines, budgets, and overall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project execution.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Software Developers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Build and code the software's front-end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and back-end functionalities.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QA Testers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Validate the software by testing for bugs,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usability, and performance issues.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Business Analysts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Translate client needs into technical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requirements for the team.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UI/UX Designers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Create user-friendly and visually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appealing software interfaces.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2168"/>
            <a:ext cx="10515600" cy="5424795"/>
          </a:xfrm>
        </p:spPr>
        <p:txBody>
          <a:bodyPr/>
          <a:lstStyle/>
          <a:p>
            <a:r>
              <a:rPr lang="en-IN" b="1" dirty="0"/>
              <a:t>Technical Resources</a:t>
            </a:r>
            <a:r>
              <a:rPr lang="en-IN" dirty="0"/>
              <a:t>:</a:t>
            </a:r>
            <a:endParaRPr lang="en-IN" dirty="0"/>
          </a:p>
          <a:p>
            <a:pPr>
              <a:buFont typeface="Arial" panose="020B0604020202020204" pitchFamily="34" charset="0"/>
              <a:buChar char="•"/>
            </a:pPr>
            <a:r>
              <a:rPr lang="en-IN" b="1" dirty="0"/>
              <a:t>Cloud Infrastructure</a:t>
            </a:r>
            <a:r>
              <a:rPr lang="en-IN" dirty="0"/>
              <a:t>: Centralized data storage for policy details.</a:t>
            </a:r>
            <a:endParaRPr lang="en-IN" dirty="0"/>
          </a:p>
          <a:p>
            <a:pPr>
              <a:buFont typeface="Arial" panose="020B0604020202020204" pitchFamily="34" charset="0"/>
              <a:buChar char="•"/>
            </a:pPr>
            <a:r>
              <a:rPr lang="en-IN" b="1" dirty="0"/>
              <a:t>Development Tools</a:t>
            </a:r>
            <a:r>
              <a:rPr lang="en-IN" dirty="0"/>
              <a:t>: Software like Visual Studio, SQL Server, and programming languages.</a:t>
            </a:r>
            <a:endParaRPr lang="en-IN" dirty="0"/>
          </a:p>
          <a:p>
            <a:pPr>
              <a:buFont typeface="Arial" panose="020B0604020202020204" pitchFamily="34" charset="0"/>
              <a:buChar char="•"/>
            </a:pPr>
            <a:r>
              <a:rPr lang="en-IN" b="1" dirty="0"/>
              <a:t>Calling System Integration</a:t>
            </a:r>
            <a:r>
              <a:rPr lang="en-IN" dirty="0"/>
              <a:t>: Tools for VOIP or similar systems.</a:t>
            </a:r>
            <a:endParaRPr lang="en-IN" dirty="0"/>
          </a:p>
          <a:p>
            <a:pPr>
              <a:buFont typeface="Arial" panose="020B0604020202020204" pitchFamily="34" charset="0"/>
              <a:buChar char="•"/>
            </a:pPr>
            <a:r>
              <a:rPr lang="en-IN" b="1" dirty="0"/>
              <a:t>Testing Tools</a:t>
            </a:r>
            <a:r>
              <a:rPr lang="en-IN" dirty="0"/>
              <a:t>: Platforms like Selenium for automated testing.</a:t>
            </a:r>
            <a:endParaRPr lang="en-IN" dirty="0"/>
          </a:p>
          <a:p>
            <a:r>
              <a:rPr lang="en-IN" b="1" dirty="0"/>
              <a:t>Financial Resources</a:t>
            </a:r>
            <a:r>
              <a:rPr lang="en-IN" dirty="0"/>
              <a:t>:</a:t>
            </a:r>
            <a:endParaRPr lang="en-IN" dirty="0"/>
          </a:p>
          <a:p>
            <a:pPr>
              <a:buFont typeface="Arial" panose="020B0604020202020204" pitchFamily="34" charset="0"/>
              <a:buChar char="•"/>
            </a:pPr>
            <a:r>
              <a:rPr lang="en-IN" b="1" dirty="0"/>
              <a:t>Budget</a:t>
            </a:r>
            <a:r>
              <a:rPr lang="en-IN" dirty="0"/>
              <a:t>: $500,000 allocated for development, testing, deployment, and post-launch support.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Risks and Dependencies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Risks</a:t>
            </a:r>
            <a:r>
              <a:rPr lang="en-US" dirty="0"/>
              <a:t>: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Scope Creep</a:t>
            </a:r>
            <a:r>
              <a:rPr lang="en-US" dirty="0"/>
              <a:t>: Unclear or changing requirements can delay the project.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Client Feedback Delays</a:t>
            </a:r>
            <a:r>
              <a:rPr lang="en-US" dirty="0"/>
              <a:t>: Lack of timely responses from stakeholders.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Integration Issues</a:t>
            </a:r>
            <a:r>
              <a:rPr lang="en-US" dirty="0"/>
              <a:t>: Challenges in linking the calling system with the main platform.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Training Adoption</a:t>
            </a:r>
            <a:r>
              <a:rPr lang="en-US" dirty="0"/>
              <a:t>: Analysts may require additional time to adapt to the new system.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5910"/>
            <a:ext cx="10515600" cy="5351053"/>
          </a:xfrm>
        </p:spPr>
        <p:txBody>
          <a:bodyPr/>
          <a:lstStyle/>
          <a:p>
            <a:r>
              <a:rPr lang="en-US" b="1" dirty="0"/>
              <a:t>Dependencies</a:t>
            </a:r>
            <a:r>
              <a:rPr lang="en-US" dirty="0"/>
              <a:t>: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Timely approval of requirements and designs.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Availability of skilled technical resources.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Reliable telecommunication systems for the calling feature.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Access to complete and accurate policy data from clients.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Key Features of Cotrack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b="1" dirty="0"/>
              <a:t>Policy Holder’s Information</a:t>
            </a:r>
            <a:r>
              <a:rPr lang="en-US" dirty="0"/>
              <a:t>: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Name, address, and contact details.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Policy history and updates.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Insurance Company’s Information</a:t>
            </a:r>
            <a:r>
              <a:rPr lang="en-US" dirty="0"/>
              <a:t>: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Company name and contact details.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Claims support and escalation points.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Agency/Agent’s Information</a:t>
            </a:r>
            <a:r>
              <a:rPr lang="en-US" dirty="0"/>
              <a:t>: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Agent’s name, license number, and contact details.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Assigned regions or policy areas.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99652"/>
            <a:ext cx="10515600" cy="5277311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b="1" dirty="0"/>
              <a:t>Premium and Deductible Details</a:t>
            </a:r>
            <a:r>
              <a:rPr lang="en-US" dirty="0"/>
              <a:t>: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Amounts due, deadlines, and penalty terms.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Principal Amount</a:t>
            </a:r>
            <a:r>
              <a:rPr lang="en-US" dirty="0"/>
              <a:t>: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Coverage, policy limits, and exclusions.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Calling System</a:t>
            </a:r>
            <a:r>
              <a:rPr lang="en-US" dirty="0"/>
              <a:t>: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Direct calling functionality for analysts.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Ability to log and store call summaries in the system.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81662"/>
          </a:xfrm>
        </p:spPr>
        <p:txBody>
          <a:bodyPr>
            <a:normAutofit fontScale="90000"/>
          </a:bodyPr>
          <a:lstStyle/>
          <a:p>
            <a:r>
              <a:rPr lang="en-IN" b="1" dirty="0"/>
              <a:t>                  Cotrack</a:t>
            </a:r>
            <a:br>
              <a:rPr lang="en-IN" b="1" dirty="0"/>
            </a:br>
            <a:r>
              <a:rPr lang="en-IN" sz="4400" b="1" dirty="0"/>
              <a:t>Insurance Policy Management Software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1097"/>
            <a:ext cx="10515600" cy="50917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600" b="1" dirty="0"/>
              <a:t>         </a:t>
            </a:r>
            <a:endParaRPr lang="en-IN" sz="3600" dirty="0"/>
          </a:p>
          <a:p>
            <a:r>
              <a:rPr lang="en-US" sz="2400" dirty="0"/>
              <a:t>The Cotrack project is a centralized software platform designed to streamline homeowner insurance policy management.</a:t>
            </a:r>
            <a:endParaRPr lang="en-US" sz="2400" dirty="0"/>
          </a:p>
          <a:p>
            <a:r>
              <a:rPr lang="en-US" sz="2400" dirty="0"/>
              <a:t> It consolidates all essential policy details, such as holder, company, agent, premium, and principal information, and includes a built-in calling system for addressing missing data. Developed using the Waterfall methodology, Cotrack ensures a structured, predictable process with defined phases. </a:t>
            </a:r>
            <a:endParaRPr lang="en-US" sz="2400" dirty="0"/>
          </a:p>
          <a:p>
            <a:r>
              <a:rPr lang="en-US" sz="2400" dirty="0"/>
              <a:t>The project targets a June 2025 launch, promising enhanced efficiency, reduced errors, and improved user satisfaction while addressing potential risks through proactive planning.</a:t>
            </a:r>
            <a:endParaRPr lang="en-IN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Timeline and Milestones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January 2025</a:t>
            </a:r>
            <a:r>
              <a:rPr lang="en-US" dirty="0"/>
              <a:t>: Requirement gathering and finalization.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February 2025</a:t>
            </a:r>
            <a:r>
              <a:rPr lang="en-US" dirty="0"/>
              <a:t>: System design and architecture.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March-April 2025</a:t>
            </a:r>
            <a:r>
              <a:rPr lang="en-US" dirty="0"/>
              <a:t>: Development phase with coding and feature integration.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May 2025</a:t>
            </a:r>
            <a:r>
              <a:rPr lang="en-US" dirty="0"/>
              <a:t>: Testing, debugging, and final refinements.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June 2025</a:t>
            </a:r>
            <a:r>
              <a:rPr lang="en-US" dirty="0"/>
              <a:t>: Deployment and user training.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Key Milestones</a:t>
            </a:r>
            <a:r>
              <a:rPr lang="en-US" dirty="0"/>
              <a:t>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Completion of requirement gathering by January 31, 2025.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Design phase approval by February 28, 2025.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Development phase completion by April 30, 2025.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Testing and QA completion by May 31, 2025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Stage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b="1" dirty="0"/>
              <a:t>Finalize Requirements</a:t>
            </a:r>
            <a:r>
              <a:rPr lang="en-US" dirty="0"/>
              <a:t>: Ensure all client needs are documented and approved.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Initiate Design Phase</a:t>
            </a:r>
            <a:r>
              <a:rPr lang="en-US" dirty="0"/>
              <a:t>: Begin system design by February 2025.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Regular Reviews</a:t>
            </a:r>
            <a:r>
              <a:rPr lang="en-US" dirty="0"/>
              <a:t>: Conduct bi-weekly progress updates with stakeholders.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Pilot Testing</a:t>
            </a:r>
            <a:r>
              <a:rPr lang="en-US" dirty="0"/>
              <a:t>: Test the system with a selected group of users in May 2025.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Post-Deployment Support</a:t>
            </a:r>
            <a:r>
              <a:rPr lang="en-US" dirty="0"/>
              <a:t>: Provide continuous support for analysts post-launch.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                                              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</a:t>
            </a:r>
            <a:r>
              <a:rPr lang="en-US" sz="9600" dirty="0"/>
              <a:t>Thank  You</a:t>
            </a:r>
            <a:endParaRPr lang="en-IN" sz="9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Situation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en-US"/>
              <a:t>Financial Institutions are facing issues like-</a:t>
            </a:r>
            <a:endParaRPr lang="en-US"/>
          </a:p>
          <a:p>
            <a:pPr>
              <a:buFont typeface="Wingdings" panose="05000000000000000000" charset="0"/>
              <a:buChar char="v"/>
            </a:pPr>
            <a:r>
              <a:rPr lang="en-US" altLang="en-US"/>
              <a:t>Inefficient policy management due to manual processes</a:t>
            </a:r>
            <a:endParaRPr lang="en-US" altLang="en-US"/>
          </a:p>
          <a:p>
            <a:pPr>
              <a:buFont typeface="Wingdings" panose="05000000000000000000" charset="0"/>
              <a:buChar char="v"/>
            </a:pPr>
            <a:r>
              <a:rPr lang="en-US" altLang="en-US"/>
              <a:t>Risk of data inaccuracies from manual entry</a:t>
            </a:r>
            <a:endParaRPr lang="en-US" altLang="en-US"/>
          </a:p>
          <a:p>
            <a:pPr>
              <a:buFont typeface="Wingdings" panose="05000000000000000000" charset="0"/>
              <a:buChar char="v"/>
            </a:pPr>
            <a:r>
              <a:rPr lang="en-US" altLang="en-US"/>
              <a:t>Challenges in handling large volumes of policy documents</a:t>
            </a:r>
            <a:endParaRPr lang="en-US" altLang="en-US"/>
          </a:p>
          <a:p>
            <a:pPr>
              <a:buFont typeface="Wingdings" panose="05000000000000000000" charset="0"/>
              <a:buChar char="v"/>
            </a:pPr>
            <a:r>
              <a:rPr lang="en-US" altLang="en-US"/>
              <a:t>Lack of real-time data updates</a:t>
            </a:r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5340"/>
            <a:ext cx="10515600" cy="5361940"/>
          </a:xfrm>
        </p:spPr>
        <p:txBody>
          <a:bodyPr/>
          <a:p>
            <a:pPr>
              <a:buFont typeface="Wingdings" panose="05000000000000000000" charset="0"/>
              <a:buChar char="v"/>
            </a:pPr>
            <a:r>
              <a:rPr lang="en-US" altLang="en-US">
                <a:sym typeface="+mn-ea"/>
              </a:rPr>
              <a:t>5.Delays in addressing missing data and poor customer communication</a:t>
            </a:r>
            <a:endParaRPr lang="en-US" altLang="en-US"/>
          </a:p>
          <a:p>
            <a:pPr>
              <a:buFont typeface="Wingdings" panose="05000000000000000000" charset="0"/>
              <a:buChar char="v"/>
            </a:pPr>
            <a:r>
              <a:rPr lang="en-US" altLang="en-US">
                <a:sym typeface="+mn-ea"/>
              </a:rPr>
              <a:t>6.Difficulty tracking mid-term policies, renewals, and new loans</a:t>
            </a:r>
            <a:endParaRPr lang="en-US" altLang="en-US"/>
          </a:p>
          <a:p>
            <a:pPr>
              <a:buFont typeface="Wingdings" panose="05000000000000000000" charset="0"/>
              <a:buChar char="v"/>
            </a:pPr>
            <a:r>
              <a:rPr lang="en-US" altLang="en-US">
                <a:sym typeface="+mn-ea"/>
              </a:rPr>
              <a:t>7.Compliance challenges with inconsistent processes</a:t>
            </a:r>
            <a:endParaRPr lang="en-US" altLang="en-US"/>
          </a:p>
          <a:p>
            <a:pPr>
              <a:buFont typeface="Wingdings" panose="05000000000000000000" charset="0"/>
              <a:buChar char="v"/>
            </a:pPr>
            <a:r>
              <a:rPr lang="en-US" altLang="en-US">
                <a:sym typeface="+mn-ea"/>
              </a:rPr>
              <a:t>8.High operational costs from manual tasks</a:t>
            </a:r>
            <a:endParaRPr lang="en-US" altLang="en-US"/>
          </a:p>
          <a:p>
            <a:pPr>
              <a:buFont typeface="Wingdings" panose="05000000000000000000" charset="0"/>
              <a:buChar char="v"/>
            </a:pPr>
            <a:r>
              <a:rPr lang="en-US" altLang="en-US">
                <a:sym typeface="+mn-ea"/>
              </a:rPr>
              <a:t>9.Fragmented storage of policy details across systems</a:t>
            </a:r>
            <a:endParaRPr lang="en-US" altLang="en-US"/>
          </a:p>
          <a:p>
            <a:pPr>
              <a:buFont typeface="Wingdings" panose="05000000000000000000" charset="0"/>
              <a:buChar char="v"/>
            </a:pPr>
            <a:r>
              <a:rPr lang="en-US" altLang="en-US">
                <a:sym typeface="+mn-ea"/>
              </a:rPr>
              <a:t>10.Limited scalability for growing business needs</a:t>
            </a:r>
            <a:endParaRPr lang="en-US" altLang="en-US"/>
          </a:p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Problem</a:t>
            </a:r>
            <a:br>
              <a:rPr lang="en-IN" b="1" dirty="0"/>
            </a:br>
            <a:endParaRPr lang="en-IN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838200" y="2231580"/>
            <a:ext cx="10715882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Requirement Misunderstanding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Misinterpreting client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requirements could lead to rework and delays.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Scope Creep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Clients may request additional features after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requirements are finalized, disrupting the timeline.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 Accuracy Issues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Incomplete or inaccurate insurance data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might hinder the system's functionality.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Testing Bottlenecks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Insufficient time or resources for thorough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testing could lead to undetected bugs.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30942"/>
            <a:ext cx="10515600" cy="5646021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Integration Challenges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Combining different system components and ensuring compatibility might be complex.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Resource Constraints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Limited availability of skilled developers, testers, or designers could delay progress.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Resistance to Adoption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Analysts and users might be reluctant to switch to the new system.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Timeline Pressure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Strict deadlines could lead to rushed phases, affecting quality.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3394"/>
            <a:ext cx="10515600" cy="5203569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                      </a:t>
            </a:r>
            <a:r>
              <a:rPr lang="en-US" sz="3200" b="1" dirty="0"/>
              <a:t>OPPORTUNITIES</a:t>
            </a:r>
            <a:endParaRPr lang="en-US" sz="3200" b="1" dirty="0"/>
          </a:p>
          <a:p>
            <a:pPr marL="0" indent="0">
              <a:buNone/>
            </a:pPr>
            <a:endParaRPr lang="en-US" b="1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Process Optimization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Streamlining policy management could highlight inefficiencies in existing workflows.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 Insights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Consolidated data could provide valuable insights for insurers and agents.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User Training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Training sessions for the software can improve user skills and satisfaction.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Market Differentiation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Successfully deploying Cotrack could position the company as a leader in insurance technology.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Future Scalability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Building a robust foundation could make future upgrades or feature additions easier.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Purpose Statement (Goal)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 Cotrack, a software solution designed to centralize homeowner insurance policy management. This system will: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Provide comprehensive access to policyholder, insurance company, and agent details.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Include a built-in calling system to address missing details and streamline communication.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Enhance operational efficiency and reduce errors in data handling.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Project Objectives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b="1" dirty="0"/>
              <a:t>Centralized Data Management</a:t>
            </a:r>
            <a:r>
              <a:rPr lang="en-US" dirty="0"/>
              <a:t>: Create a unified platform for storing and accessing homeowner policy details.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Detailed Information Coverage</a:t>
            </a:r>
            <a:r>
              <a:rPr lang="en-US" dirty="0"/>
              <a:t>: Ensure the software captures and displays: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Policy Holder’s Information: Name, address, contact details.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Insurance Company’s Information: Name, contact, claims support.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Agency/Agent’s Information: Name, license number, contact.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Premium and Deductible Details: Amounts, due dates, and terms.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Principal Amount Information: Coverage and policy limits.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7743</Words>
  <Application>WPS Presentation</Application>
  <PresentationFormat>Widescreen</PresentationFormat>
  <Paragraphs>202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4" baseType="lpstr">
      <vt:lpstr>Arial</vt:lpstr>
      <vt:lpstr>SimSun</vt:lpstr>
      <vt:lpstr>Wingdings</vt:lpstr>
      <vt:lpstr>Aptos Display</vt:lpstr>
      <vt:lpstr>Segoe Print</vt:lpstr>
      <vt:lpstr>Aptos</vt:lpstr>
      <vt:lpstr>Microsoft YaHei</vt:lpstr>
      <vt:lpstr>Arial Unicode MS</vt:lpstr>
      <vt:lpstr>Calibri</vt:lpstr>
      <vt:lpstr>Wingdings</vt:lpstr>
      <vt:lpstr>Office Theme</vt:lpstr>
      <vt:lpstr>COTRACK</vt:lpstr>
      <vt:lpstr>                  Cotrack Insurance Policy Management Software </vt:lpstr>
      <vt:lpstr>PowerPoint 演示文稿</vt:lpstr>
      <vt:lpstr>PowerPoint 演示文稿</vt:lpstr>
      <vt:lpstr>Situation/Problem/Opportunity </vt:lpstr>
      <vt:lpstr>PowerPoint 演示文稿</vt:lpstr>
      <vt:lpstr>PowerPoint 演示文稿</vt:lpstr>
      <vt:lpstr>Purpose Statement (Goal) </vt:lpstr>
      <vt:lpstr>Project Objectives </vt:lpstr>
      <vt:lpstr>PowerPoint 演示文稿</vt:lpstr>
      <vt:lpstr>           Success Criteria </vt:lpstr>
      <vt:lpstr>Methods/Approaches </vt:lpstr>
      <vt:lpstr>PowerPoint 演示文稿</vt:lpstr>
      <vt:lpstr>                Resources </vt:lpstr>
      <vt:lpstr>PowerPoint 演示文稿</vt:lpstr>
      <vt:lpstr>Risks and Dependencies </vt:lpstr>
      <vt:lpstr>PowerPoint 演示文稿</vt:lpstr>
      <vt:lpstr>Key Features of Cotrack </vt:lpstr>
      <vt:lpstr>PowerPoint 演示文稿</vt:lpstr>
      <vt:lpstr>Timeline and Milestones </vt:lpstr>
      <vt:lpstr>PowerPoint 演示文稿</vt:lpstr>
      <vt:lpstr>Final Stage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iResearch Office</dc:creator>
  <cp:lastModifiedBy>swati</cp:lastModifiedBy>
  <cp:revision>5</cp:revision>
  <dcterms:created xsi:type="dcterms:W3CDTF">2025-01-10T07:52:00Z</dcterms:created>
  <dcterms:modified xsi:type="dcterms:W3CDTF">2025-01-17T08:17:46Z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28418A48B051450B8947A61BEFE145FF_12</vt:lpwstr>
  </property>
  <property fmtid="{D5CDD505-2E9C-101B-9397-08002B2CF9AE}" pid="3" name="KSOProductBuildVer">
    <vt:lpwstr>1033-12.2.0.19805</vt:lpwstr>
  </property>
</Properties>
</file>