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7" r:id="rId13"/>
    <p:sldId id="272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230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257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153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515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196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750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448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71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337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674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51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2E257-691B-406C-A4F0-81897EE1534B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302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26138-7471-4CAB-9D43-28FB114424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Project Title: Personalized Medical Prediction Tool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992F0-885C-4CC9-BEA4-86C963077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r>
              <a:rPr lang="en-IN" i="1" dirty="0"/>
              <a:t>Prepared By: Neha </a:t>
            </a:r>
            <a:r>
              <a:rPr lang="en-IN" i="1" dirty="0" err="1"/>
              <a:t>Ravikant</a:t>
            </a:r>
            <a:r>
              <a:rPr lang="en-IN" i="1" dirty="0"/>
              <a:t> </a:t>
            </a:r>
            <a:r>
              <a:rPr lang="en-IN" i="1" dirty="0" err="1"/>
              <a:t>Ninave</a:t>
            </a:r>
            <a:endParaRPr lang="en-IN" i="1" dirty="0"/>
          </a:p>
          <a:p>
            <a:r>
              <a:rPr lang="en-IN" i="1" dirty="0"/>
              <a:t>Date: 10-03-2025</a:t>
            </a:r>
          </a:p>
        </p:txBody>
      </p:sp>
    </p:spTree>
    <p:extLst>
      <p:ext uri="{BB962C8B-B14F-4D97-AF65-F5344CB8AC3E}">
        <p14:creationId xmlns:p14="http://schemas.microsoft.com/office/powerpoint/2010/main" val="2564430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21707-3DB7-44D1-AC88-A50F61B64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042"/>
            <a:ext cx="10515600" cy="1325563"/>
          </a:xfrm>
        </p:spPr>
        <p:txBody>
          <a:bodyPr/>
          <a:lstStyle/>
          <a:p>
            <a:r>
              <a:rPr lang="en-IN" b="1" i="1" dirty="0"/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3BB21-1380-42D2-9D64-73A87913E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8464"/>
            <a:ext cx="10515600" cy="4780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Agile Development </a:t>
            </a:r>
            <a:r>
              <a:rPr lang="en-US" dirty="0"/>
              <a:t>will include:</a:t>
            </a:r>
          </a:p>
          <a:p>
            <a:pPr marL="0" indent="0">
              <a:buNone/>
            </a:pPr>
            <a:r>
              <a:rPr lang="en-US" dirty="0"/>
              <a:t>Two-week sprint cycles, weekly review sessions with clinicians, bioinformaticians, and end-users. Rapid prototyping with continuous integration pipeline. Integrated squads with clinical, technical, and data science expertise</a:t>
            </a:r>
          </a:p>
          <a:p>
            <a:pPr marL="0" indent="0">
              <a:buNone/>
            </a:pPr>
            <a:r>
              <a:rPr lang="en-US" u="sng" dirty="0"/>
              <a:t>Data Collection and Validation</a:t>
            </a:r>
            <a:r>
              <a:rPr lang="en-US" dirty="0"/>
              <a:t>:</a:t>
            </a:r>
          </a:p>
          <a:p>
            <a:r>
              <a:rPr lang="en-US" dirty="0"/>
              <a:t>Whole genome sequencing data from partner institutions.</a:t>
            </a:r>
          </a:p>
          <a:p>
            <a:r>
              <a:rPr lang="en-US" dirty="0"/>
              <a:t>Targeted gene panel data from clinical trials.</a:t>
            </a:r>
          </a:p>
          <a:p>
            <a:r>
              <a:rPr lang="en-US" dirty="0"/>
              <a:t>Structured EHR data extraction using FHIR standards.</a:t>
            </a:r>
          </a:p>
          <a:p>
            <a:r>
              <a:rPr lang="en-US" dirty="0"/>
              <a:t>Adverse event correlation using standardized MedDRA terminology.</a:t>
            </a:r>
          </a:p>
        </p:txBody>
      </p:sp>
    </p:spTree>
    <p:extLst>
      <p:ext uri="{BB962C8B-B14F-4D97-AF65-F5344CB8AC3E}">
        <p14:creationId xmlns:p14="http://schemas.microsoft.com/office/powerpoint/2010/main" val="168981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F4685-8782-441D-B773-39309FFE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14934"/>
            <a:ext cx="10515600" cy="1325563"/>
          </a:xfrm>
        </p:spPr>
        <p:txBody>
          <a:bodyPr/>
          <a:lstStyle/>
          <a:p>
            <a:r>
              <a:rPr lang="en-IN" b="1" i="1" dirty="0"/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FC522-363D-413C-B6BA-61853789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1234440"/>
            <a:ext cx="11612880" cy="56000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Model Development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Base model: Random Forest classifier for initial treatment categorization</a:t>
            </a:r>
          </a:p>
          <a:p>
            <a:pPr marL="0" indent="0">
              <a:buNone/>
            </a:pPr>
            <a:r>
              <a:rPr lang="en-US" dirty="0"/>
              <a:t>Secondary models: Deep neural networks for specific disease domains</a:t>
            </a:r>
          </a:p>
          <a:p>
            <a:pPr marL="0" indent="0">
              <a:buNone/>
            </a:pPr>
            <a:r>
              <a:rPr lang="en-US" dirty="0"/>
              <a:t>Ensemble approach combining predictions with weighted confidence scores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User Interface Design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Human-centered design process with regular clinician feedback on usability and workflow integration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Testing and Validation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Comprehensive testing framework including unit tests, integration tests, and clinical validation</a:t>
            </a:r>
            <a:endParaRPr lang="en-I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53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43978-D1BD-421B-8E14-1DE874240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-69215"/>
            <a:ext cx="10515600" cy="1325563"/>
          </a:xfrm>
        </p:spPr>
        <p:txBody>
          <a:bodyPr/>
          <a:lstStyle/>
          <a:p>
            <a:r>
              <a:rPr lang="en-IN" b="1" i="1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C666A-F608-4F53-A8AA-7D84B6BB7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" y="960121"/>
            <a:ext cx="11666220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u="sng" dirty="0"/>
              <a:t>Human Resources</a:t>
            </a:r>
            <a:r>
              <a:rPr lang="en-IN" dirty="0"/>
              <a:t>:</a:t>
            </a:r>
          </a:p>
          <a:p>
            <a:pPr marL="0" indent="0">
              <a:buNone/>
            </a:pPr>
            <a:r>
              <a:rPr lang="en-IN" dirty="0"/>
              <a:t>Project Manager, Business Analysts, </a:t>
            </a:r>
            <a:r>
              <a:rPr lang="en-US" dirty="0"/>
              <a:t>Project lead, 3 bioinformaticians, 2 machine learning specialists, 1 UI/UX designer, clinical advisory panel, regulatory affairs specialist, Data sharing agreements with partner institutions</a:t>
            </a:r>
            <a:endParaRPr lang="en-IN" dirty="0"/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u="sng" dirty="0"/>
              <a:t>Time Resources</a:t>
            </a:r>
            <a:r>
              <a:rPr lang="en-IN" dirty="0"/>
              <a:t>: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Overall project timeline: 18 months from initiation to pilot deployment </a:t>
            </a:r>
          </a:p>
          <a:p>
            <a:pPr marL="0" indent="0">
              <a:buNone/>
            </a:pPr>
            <a:r>
              <a:rPr lang="en-US" dirty="0"/>
              <a:t>Phase 1 (Data Collection &amp; Model Development): 8 months</a:t>
            </a:r>
          </a:p>
          <a:p>
            <a:pPr marL="0" indent="0">
              <a:buNone/>
            </a:pPr>
            <a:r>
              <a:rPr lang="en-US" dirty="0"/>
              <a:t>Phase 2 (UI Development &amp; Integration): 6 months</a:t>
            </a:r>
          </a:p>
          <a:p>
            <a:pPr marL="0" indent="0">
              <a:buNone/>
            </a:pPr>
            <a:r>
              <a:rPr lang="en-US" dirty="0"/>
              <a:t>Phase 3 (Validation &amp; Regulatory Submission): 4 months</a:t>
            </a:r>
          </a:p>
          <a:p>
            <a:pPr marL="0" indent="0">
              <a:buNone/>
            </a:pPr>
            <a:r>
              <a:rPr lang="en-US" dirty="0"/>
              <a:t>Key milestone: Functional prototype by month 10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0595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43978-D1BD-421B-8E14-1DE874240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-69215"/>
            <a:ext cx="10515600" cy="1325563"/>
          </a:xfrm>
        </p:spPr>
        <p:txBody>
          <a:bodyPr/>
          <a:lstStyle/>
          <a:p>
            <a:r>
              <a:rPr lang="en-IN" b="1" i="1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C666A-F608-4F53-A8AA-7D84B6BB7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" y="960121"/>
            <a:ext cx="11666220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u="sng" dirty="0"/>
              <a:t>Budget Resource</a:t>
            </a:r>
            <a:r>
              <a:rPr lang="en-IN" dirty="0"/>
              <a:t>:</a:t>
            </a:r>
          </a:p>
          <a:p>
            <a:pPr marL="0" indent="0">
              <a:buNone/>
            </a:pPr>
            <a:r>
              <a:rPr lang="en-IN" dirty="0"/>
              <a:t>Rs.22,950,000 total allocation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Personnel costs: Rs.12,500,000 (54%)</a:t>
            </a:r>
          </a:p>
          <a:p>
            <a:r>
              <a:rPr lang="en-IN" dirty="0"/>
              <a:t>Cloud computing &amp; infrastructure: Rs.4,580,000 (20%)</a:t>
            </a:r>
          </a:p>
          <a:p>
            <a:r>
              <a:rPr lang="en-IN" dirty="0"/>
              <a:t>Software licenses &amp; development tools: Rs.1,670,000 (7%)</a:t>
            </a:r>
          </a:p>
          <a:p>
            <a:r>
              <a:rPr lang="en-IN" dirty="0"/>
              <a:t>Clinical validation studies: Rs.2,500,000 (11%)</a:t>
            </a:r>
          </a:p>
          <a:p>
            <a:r>
              <a:rPr lang="en-IN" dirty="0"/>
              <a:t>Regulatory compliance consulting: Rs.1,670,000 (7%)</a:t>
            </a:r>
          </a:p>
          <a:p>
            <a:r>
              <a:rPr lang="en-IN" dirty="0"/>
              <a:t>Reserve for contingencies: Rs.830,000 (4%)</a:t>
            </a:r>
          </a:p>
          <a:p>
            <a:r>
              <a:rPr lang="en-IN" dirty="0"/>
              <a:t>ROI projection: Rs.100,000,000 in reduced healthcare costs per 1,000 patients</a:t>
            </a:r>
          </a:p>
        </p:txBody>
      </p:sp>
    </p:spTree>
    <p:extLst>
      <p:ext uri="{BB962C8B-B14F-4D97-AF65-F5344CB8AC3E}">
        <p14:creationId xmlns:p14="http://schemas.microsoft.com/office/powerpoint/2010/main" val="2977416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C075-6B4E-40B4-B4A5-5AFBD2A6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" y="-206375"/>
            <a:ext cx="10515600" cy="1325563"/>
          </a:xfrm>
        </p:spPr>
        <p:txBody>
          <a:bodyPr/>
          <a:lstStyle/>
          <a:p>
            <a:r>
              <a:rPr lang="en-IN" b="1" i="1" dirty="0"/>
              <a:t>Risks and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47781-845C-4515-8E65-80B98E529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" y="982028"/>
            <a:ext cx="11841480" cy="5555932"/>
          </a:xfrm>
        </p:spPr>
        <p:txBody>
          <a:bodyPr/>
          <a:lstStyle/>
          <a:p>
            <a:pPr marL="0" indent="0">
              <a:buNone/>
            </a:pPr>
            <a:r>
              <a:rPr lang="en-IN" u="sng" dirty="0"/>
              <a:t>Risks</a:t>
            </a:r>
            <a:r>
              <a:rPr lang="en-IN" dirty="0"/>
              <a:t>:</a:t>
            </a:r>
          </a:p>
          <a:p>
            <a:r>
              <a:rPr lang="en-IN" dirty="0"/>
              <a:t>Insufficient training data for rare genetic variants</a:t>
            </a:r>
          </a:p>
          <a:p>
            <a:r>
              <a:rPr lang="en-IN" dirty="0"/>
              <a:t>Regulatory approval delays</a:t>
            </a:r>
          </a:p>
          <a:p>
            <a:r>
              <a:rPr lang="en-IN" dirty="0"/>
              <a:t>Data security breaches</a:t>
            </a:r>
          </a:p>
          <a:p>
            <a:r>
              <a:rPr lang="en-IN" dirty="0"/>
              <a:t>Model drift as new genetic research emerges</a:t>
            </a:r>
          </a:p>
          <a:p>
            <a:pPr marL="0" indent="0">
              <a:buNone/>
            </a:pPr>
            <a:r>
              <a:rPr lang="en-IN" u="sng" dirty="0"/>
              <a:t>Dependencies</a:t>
            </a:r>
            <a:r>
              <a:rPr lang="en-IN" dirty="0"/>
              <a:t>:</a:t>
            </a:r>
          </a:p>
          <a:p>
            <a:r>
              <a:rPr lang="en-US" dirty="0"/>
              <a:t>Access to high-quality genomic datasets with treatment outcomes</a:t>
            </a:r>
          </a:p>
          <a:p>
            <a:r>
              <a:rPr lang="en-US" dirty="0"/>
              <a:t>Partnerships with at least two major healthcare systems for validation</a:t>
            </a:r>
          </a:p>
          <a:p>
            <a:r>
              <a:rPr lang="en-US" dirty="0"/>
              <a:t>Specialized GPU infrastructure for model training</a:t>
            </a:r>
          </a:p>
          <a:p>
            <a:r>
              <a:rPr lang="en-US" dirty="0"/>
              <a:t>Regulatory expertise for FDA submission. Integration capabilities with existing EHR systems. Clinical expertise for feature selection and validation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1403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253D-5E0F-403D-A4FF-5C6DD3926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1701"/>
            <a:ext cx="10515600" cy="2696528"/>
          </a:xfrm>
        </p:spPr>
        <p:txBody>
          <a:bodyPr>
            <a:normAutofit fontScale="90000"/>
          </a:bodyPr>
          <a:lstStyle/>
          <a:p>
            <a:r>
              <a:rPr lang="en-IN" b="1" i="1" dirty="0"/>
              <a:t>To Be Completed by Appropriate Manager</a:t>
            </a:r>
            <a:br>
              <a:rPr lang="en-IN" b="1" i="1" dirty="0"/>
            </a:br>
            <a:br>
              <a:rPr lang="en-IN" b="1" i="1" dirty="0"/>
            </a:br>
            <a:r>
              <a:rPr lang="en-IN" b="1" i="1" dirty="0"/>
              <a:t>Project Sponsor:</a:t>
            </a:r>
            <a:br>
              <a:rPr lang="en-IN" b="1" i="1" dirty="0"/>
            </a:br>
            <a:br>
              <a:rPr lang="en-IN" b="1" i="1" dirty="0"/>
            </a:br>
            <a:r>
              <a:rPr lang="en-IN" b="1" i="1" dirty="0"/>
              <a:t>Project Manager:</a:t>
            </a:r>
          </a:p>
        </p:txBody>
      </p:sp>
    </p:spTree>
    <p:extLst>
      <p:ext uri="{BB962C8B-B14F-4D97-AF65-F5344CB8AC3E}">
        <p14:creationId xmlns:p14="http://schemas.microsoft.com/office/powerpoint/2010/main" val="282189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D17DA-CFBC-481D-9FF6-5A2639B50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6375"/>
            <a:ext cx="10515600" cy="1325563"/>
          </a:xfrm>
        </p:spPr>
        <p:txBody>
          <a:bodyPr/>
          <a:lstStyle/>
          <a:p>
            <a:r>
              <a:rPr lang="en-IN" b="1" i="1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536A-A64F-4044-8968-A9B3B82D2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956945"/>
            <a:ext cx="11673840" cy="4351338"/>
          </a:xfrm>
        </p:spPr>
        <p:txBody>
          <a:bodyPr>
            <a:noAutofit/>
          </a:bodyPr>
          <a:lstStyle/>
          <a:p>
            <a:r>
              <a:rPr lang="en-US" dirty="0"/>
              <a:t>Healthcare providers currently operate within a standardized treatment paradigm where clinical guidelines recommend uniform approaches based primarily on disease type and stage rather than individual patient characteristics. </a:t>
            </a:r>
          </a:p>
          <a:p>
            <a:r>
              <a:rPr lang="en-US" dirty="0"/>
              <a:t>While genomic sequencing costs have dropped dramatically creating an explosion in available genetic data, this information remains siloed and underutilized.</a:t>
            </a:r>
          </a:p>
          <a:p>
            <a:r>
              <a:rPr lang="en-US" dirty="0"/>
              <a:t>Major healthcare systems now routinely collect genetic information, with over 26 million patients genotyped worldwide, yet 87% of clinicians report having insufficient tools to interpret and apply this data.</a:t>
            </a:r>
          </a:p>
          <a:p>
            <a:r>
              <a:rPr lang="en-US" dirty="0"/>
              <a:t>Meanwhile, pharmacogenomic research has identified over 250 genes with significant impact on drug metabolism and efficacy, creating a complex decision space beyond human cognitive capacity.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369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D08B-CA4C-4248-BA63-F2EDA130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" y="365125"/>
            <a:ext cx="10515600" cy="1325563"/>
          </a:xfrm>
        </p:spPr>
        <p:txBody>
          <a:bodyPr/>
          <a:lstStyle/>
          <a:p>
            <a:r>
              <a:rPr lang="en-IN" b="1" i="1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6832F-1AFB-49AE-B674-EABC0A418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90687"/>
            <a:ext cx="11475720" cy="480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disconnect between available genetic information and clinical application results in:</a:t>
            </a:r>
          </a:p>
          <a:p>
            <a:r>
              <a:rPr lang="en-US" dirty="0"/>
              <a:t>Trial-and-error medication selection affecting 68% of first-line treatments in complex diseases.</a:t>
            </a:r>
          </a:p>
          <a:p>
            <a:r>
              <a:rPr lang="en-US" dirty="0"/>
              <a:t>Adverse drug reactions impacting 2.2 million hospitalized patients annually with 106,000 fatalities.</a:t>
            </a:r>
          </a:p>
          <a:p>
            <a:r>
              <a:rPr lang="en-US" dirty="0"/>
              <a:t>Extended treatment timelines with cancer patients averaging 2.3 ineffective therapies before finding an effective option.</a:t>
            </a:r>
          </a:p>
          <a:p>
            <a:r>
              <a:rPr lang="en-US" dirty="0"/>
              <a:t>Higher healthcare costs estimated at $30B annually from adverse drug events alone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235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D08B-CA4C-4248-BA63-F2EDA1309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6832F-1AFB-49AE-B674-EABC0A418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Medication non-response rates of 38-75% across major disease categories.</a:t>
            </a:r>
          </a:p>
          <a:p>
            <a:r>
              <a:rPr lang="en-US" dirty="0"/>
              <a:t>Healthcare disparities amplified by genetic variation differences across populations.</a:t>
            </a:r>
          </a:p>
          <a:p>
            <a:r>
              <a:rPr lang="en-US" dirty="0"/>
              <a:t>Clinician information overload with the average oncologist needing to interpret 5TB of genomic data annually.</a:t>
            </a:r>
          </a:p>
          <a:p>
            <a:r>
              <a:rPr lang="en-US" dirty="0"/>
              <a:t>Research-to-practice gap with new genetic markers taking 7-9 years to influence clinical guidelines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59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C1E22-D967-4A3A-9950-129D36073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113665"/>
            <a:ext cx="10515600" cy="1325563"/>
          </a:xfrm>
        </p:spPr>
        <p:txBody>
          <a:bodyPr/>
          <a:lstStyle/>
          <a:p>
            <a:r>
              <a:rPr lang="en-IN" b="1" i="1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DAA1F-162D-4EAA-9F7E-C09BA5EEA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417321"/>
            <a:ext cx="11544300" cy="5074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Develop a precision medicine platform that:</a:t>
            </a:r>
          </a:p>
          <a:p>
            <a:r>
              <a:rPr lang="en-US" dirty="0"/>
              <a:t>Leverages multimodal genetic markers (SNPs, gene expression, epigenetic factors) to predict individual treatment response with &gt;85% accuracy</a:t>
            </a:r>
          </a:p>
          <a:p>
            <a:r>
              <a:rPr lang="en-US" dirty="0"/>
              <a:t>Creates a continuously learning system that incorporates new research findings automatically</a:t>
            </a:r>
          </a:p>
          <a:p>
            <a:r>
              <a:rPr lang="en-US" dirty="0"/>
              <a:t>Enables first-line treatment optimization across 12 major disease categories initially</a:t>
            </a:r>
          </a:p>
          <a:p>
            <a:r>
              <a:rPr lang="en-US" dirty="0"/>
              <a:t>Reduces adverse events by an estimated 35% through preemptive contraindication identification</a:t>
            </a:r>
          </a:p>
          <a:p>
            <a:r>
              <a:rPr lang="en-US" dirty="0"/>
              <a:t>Decreases healthcare costs per patient annually in complex disease management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542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53395-EFCF-4897-8424-996BBB7AD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D7294-9EAC-4B71-88C0-18BB424B9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Shortens time-to-effective-treatment by 65% in conditions like depression and autoimmune disorders</a:t>
            </a:r>
          </a:p>
          <a:p>
            <a:r>
              <a:rPr lang="en-US" dirty="0"/>
              <a:t>Establishes our organization as a leader in the rapidly growing personalized medicine market by 2028 (CAGR of 11.5%)</a:t>
            </a:r>
          </a:p>
          <a:p>
            <a:r>
              <a:rPr lang="en-US" dirty="0"/>
              <a:t>Opens significant partnership opportunities with pharmaceutical companies seeking companion diagnostics (15 such partnerships established in 2024 alone)</a:t>
            </a:r>
          </a:p>
          <a:p>
            <a:r>
              <a:rPr lang="en-US" dirty="0"/>
              <a:t>Addresses healthcare equity by improving treatment selection for traditionally underrepresented populations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346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DE61-D7A4-4347-83FE-2F81A7CFF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Purpose Statement (Goals)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E3CA9-13D5-4337-8B72-6062BA5CB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purpose of this project is to develop, test, and implement a machine learning-based prediction tool that analyzes individual genetic data to recommend optimal treatment regimens, improving patient outcomes and reducing adverse events.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299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B1EA2-36BE-4F53-AB72-AC8CAF739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759DA-A1E3-44E4-9B93-990BCAA11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387"/>
            <a:ext cx="10515600" cy="4916487"/>
          </a:xfrm>
        </p:spPr>
        <p:txBody>
          <a:bodyPr>
            <a:normAutofit/>
          </a:bodyPr>
          <a:lstStyle/>
          <a:p>
            <a:r>
              <a:rPr lang="en-US" dirty="0"/>
              <a:t>Develop a machine learning model achieving &gt;85% accuracy in predicting treatment response based on genetic markers</a:t>
            </a:r>
          </a:p>
          <a:p>
            <a:r>
              <a:rPr lang="en-US" dirty="0"/>
              <a:t>Create user-friendly interface for clinicians to upload genetic data and receive actionable recommendations</a:t>
            </a:r>
          </a:p>
          <a:p>
            <a:r>
              <a:rPr lang="en-US" dirty="0"/>
              <a:t>Implement secure data handling processes compliant with HIPAA and other healthcare regulations</a:t>
            </a:r>
          </a:p>
          <a:p>
            <a:r>
              <a:rPr lang="en-US" dirty="0"/>
              <a:t>Validate tool performance through retrospective analysis of at least 1,000 patient cases</a:t>
            </a:r>
          </a:p>
          <a:p>
            <a:r>
              <a:rPr lang="en-US" dirty="0"/>
              <a:t>Integrate with existing electronic health record (EHR) systems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21279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C3417-2ADA-4C49-8B71-9AC4EAE38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0F92F-EEA0-4C52-9538-0D2252904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Prediction accuracy exceeds current standard of care by at least 20% in clinical validation tests</a:t>
            </a:r>
          </a:p>
          <a:p>
            <a:r>
              <a:rPr lang="en-US" dirty="0"/>
              <a:t>Reduces adverse drug reactions by minimum 15% in pilot implementation</a:t>
            </a:r>
          </a:p>
          <a:p>
            <a:r>
              <a:rPr lang="en-US" dirty="0"/>
              <a:t>Achieves average user satisfaction rating of 4.5/5 from clinician feedback</a:t>
            </a:r>
          </a:p>
          <a:p>
            <a:r>
              <a:rPr lang="en-US" dirty="0"/>
              <a:t>Processes genetic data and delivers recommendations within 30 minutes of submission</a:t>
            </a:r>
          </a:p>
          <a:p>
            <a:r>
              <a:rPr lang="en-US" dirty="0"/>
              <a:t>Successfully integrates with at least two major EHR platforms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931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129</TotalTime>
  <Words>962</Words>
  <Application>Microsoft Office PowerPoint</Application>
  <PresentationFormat>Widescreen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Project Title: Personalized Medical Prediction Tool</vt:lpstr>
      <vt:lpstr>Situation</vt:lpstr>
      <vt:lpstr>Problem</vt:lpstr>
      <vt:lpstr>Problem</vt:lpstr>
      <vt:lpstr>Opportunity</vt:lpstr>
      <vt:lpstr>Opportunity</vt:lpstr>
      <vt:lpstr>Purpose Statement (Goals)</vt:lpstr>
      <vt:lpstr>Project Objectives</vt:lpstr>
      <vt:lpstr>Success Criteria</vt:lpstr>
      <vt:lpstr>Methods/Approach</vt:lpstr>
      <vt:lpstr>Methods/Approach</vt:lpstr>
      <vt:lpstr>Resources</vt:lpstr>
      <vt:lpstr>Resources</vt:lpstr>
      <vt:lpstr>Risks and Dependencies</vt:lpstr>
      <vt:lpstr>To Be Completed by Appropriate Manager  Project Sponsor:  Project Manager: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Title: Hospital Management System</dc:title>
  <dc:creator>Admin</dc:creator>
  <cp:lastModifiedBy>Admin</cp:lastModifiedBy>
  <cp:revision>27</cp:revision>
  <dcterms:created xsi:type="dcterms:W3CDTF">2025-02-19T12:27:26Z</dcterms:created>
  <dcterms:modified xsi:type="dcterms:W3CDTF">2025-03-09T08:18:00Z</dcterms:modified>
</cp:coreProperties>
</file>