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0" r:id="rId1"/>
  </p:sldMasterIdLst>
  <p:notesMasterIdLst>
    <p:notesMasterId r:id="rId14"/>
  </p:notesMasterIdLst>
  <p:sldIdLst>
    <p:sldId id="256" r:id="rId2"/>
    <p:sldId id="267" r:id="rId3"/>
    <p:sldId id="268" r:id="rId4"/>
    <p:sldId id="269" r:id="rId5"/>
    <p:sldId id="260" r:id="rId6"/>
    <p:sldId id="270" r:id="rId7"/>
    <p:sldId id="276" r:id="rId8"/>
    <p:sldId id="263" r:id="rId9"/>
    <p:sldId id="272" r:id="rId10"/>
    <p:sldId id="265" r:id="rId11"/>
    <p:sldId id="274" r:id="rId12"/>
    <p:sldId id="275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52E20A8-BE92-2E8D-FC64-92D83E449C44}" name="Tarang Ovhal" initials="TO" userId="99cd05be3ec02404" providerId="Windows Live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>
        <p:scale>
          <a:sx n="71" d="100"/>
          <a:sy n="71" d="100"/>
        </p:scale>
        <p:origin x="1061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8/10/relationships/authors" Target="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5E562F-E4DE-47AC-8287-ABDE44F20B71}" type="datetimeFigureOut">
              <a:rPr lang="en-IN" smtClean="0"/>
              <a:t>21-04-2025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5A5DD5-1E75-4C49-9D19-AE7DD5F81BA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484985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45A5DD5-1E75-4C49-9D19-AE7DD5F81BA9}" type="slidenum">
              <a:rPr lang="en-IN" smtClean="0"/>
              <a:t>10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32959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C34415-35EA-4C98-8D68-A8E77BC68401}" type="datetimeFigureOut">
              <a:rPr lang="en-IN" smtClean="0"/>
              <a:t>21-04-2025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7B1454-7F38-410B-93BF-D68EFA2FAD3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488158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C34415-35EA-4C98-8D68-A8E77BC68401}" type="datetimeFigureOut">
              <a:rPr lang="en-IN" smtClean="0"/>
              <a:t>21-04-2025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7B1454-7F38-410B-93BF-D68EFA2FAD3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54809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C34415-35EA-4C98-8D68-A8E77BC68401}" type="datetimeFigureOut">
              <a:rPr lang="en-IN" smtClean="0"/>
              <a:t>21-04-2025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7B1454-7F38-410B-93BF-D68EFA2FAD3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375424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C34415-35EA-4C98-8D68-A8E77BC68401}" type="datetimeFigureOut">
              <a:rPr lang="en-IN" smtClean="0"/>
              <a:t>21-04-2025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7B1454-7F38-410B-93BF-D68EFA2FAD3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0917775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C34415-35EA-4C98-8D68-A8E77BC68401}" type="datetimeFigureOut">
              <a:rPr lang="en-IN" smtClean="0"/>
              <a:t>21-04-2025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7B1454-7F38-410B-93BF-D68EFA2FAD3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786172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C34415-35EA-4C98-8D68-A8E77BC68401}" type="datetimeFigureOut">
              <a:rPr lang="en-IN" smtClean="0"/>
              <a:t>21-04-2025</a:t>
            </a:fld>
            <a:endParaRPr lang="en-IN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7B1454-7F38-410B-93BF-D68EFA2FAD3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9532377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C34415-35EA-4C98-8D68-A8E77BC68401}" type="datetimeFigureOut">
              <a:rPr lang="en-IN" smtClean="0"/>
              <a:t>21-04-2025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7B1454-7F38-410B-93BF-D68EFA2FAD33}" type="slidenum">
              <a:rPr lang="en-IN" smtClean="0"/>
              <a:t>‹#›</a:t>
            </a:fld>
            <a:endParaRPr lang="en-IN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0743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C34415-35EA-4C98-8D68-A8E77BC68401}" type="datetimeFigureOut">
              <a:rPr lang="en-IN" smtClean="0"/>
              <a:t>21-04-2025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7B1454-7F38-410B-93BF-D68EFA2FAD3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54224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C34415-35EA-4C98-8D68-A8E77BC68401}" type="datetimeFigureOut">
              <a:rPr lang="en-IN" smtClean="0"/>
              <a:t>21-04-2025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7B1454-7F38-410B-93BF-D68EFA2FAD3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741849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6096000" y="0"/>
            <a:ext cx="6096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chemeClr val="tx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C34415-35EA-4C98-8D68-A8E77BC68401}" type="datetimeFigureOut">
              <a:rPr lang="en-IN" smtClean="0"/>
              <a:t>21-04-2025</a:t>
            </a:fld>
            <a:endParaRPr lang="en-IN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7B1454-7F38-410B-93BF-D68EFA2FAD3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594275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8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chemeClr val="tx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5FC34415-35EA-4C98-8D68-A8E77BC68401}" type="datetimeFigureOut">
              <a:rPr lang="en-IN" smtClean="0"/>
              <a:t>21-04-2025</a:t>
            </a:fld>
            <a:endParaRPr lang="en-IN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7B1454-7F38-410B-93BF-D68EFA2FAD3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683230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31136" y="964692"/>
            <a:ext cx="7729728" cy="1188720"/>
          </a:xfrm>
          <a:prstGeom prst="rect">
            <a:avLst/>
          </a:prstGeom>
          <a:solidFill>
            <a:schemeClr val="bg1"/>
          </a:solidFill>
          <a:ln w="317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5FC34415-35EA-4C98-8D68-A8E77BC68401}" type="datetimeFigureOut">
              <a:rPr lang="en-IN" smtClean="0"/>
              <a:t>21-04-2025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367B1454-7F38-410B-93BF-D68EFA2FAD3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636906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1" r:id="rId1"/>
    <p:sldLayoutId id="2147483752" r:id="rId2"/>
    <p:sldLayoutId id="2147483753" r:id="rId3"/>
    <p:sldLayoutId id="2147483754" r:id="rId4"/>
    <p:sldLayoutId id="2147483755" r:id="rId5"/>
    <p:sldLayoutId id="2147483756" r:id="rId6"/>
    <p:sldLayoutId id="2147483757" r:id="rId7"/>
    <p:sldLayoutId id="2147483758" r:id="rId8"/>
    <p:sldLayoutId id="2147483759" r:id="rId9"/>
    <p:sldLayoutId id="2147483760" r:id="rId10"/>
    <p:sldLayoutId id="2147483761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433616-7F11-DB65-B14E-CB574FEC861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79042" y="1838848"/>
            <a:ext cx="8712758" cy="2193816"/>
          </a:xfrm>
        </p:spPr>
        <p:txBody>
          <a:bodyPr>
            <a:normAutofit fontScale="90000"/>
          </a:bodyPr>
          <a:lstStyle/>
          <a:p>
            <a:r>
              <a:rPr lang="en-US" dirty="0"/>
              <a:t>Structured Growth of Flipkart Sub-Furniture Category using Waterfall Model – (FDP, SUV, Vendor Hub, JIRA, etc.)</a:t>
            </a:r>
            <a:endParaRPr lang="en-IN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9755876-ACA2-FF50-132E-405DA72140B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Prepared By – Tarang Ovhal</a:t>
            </a:r>
          </a:p>
          <a:p>
            <a:r>
              <a:rPr lang="en-US" dirty="0"/>
              <a:t>Date – 18</a:t>
            </a:r>
            <a:r>
              <a:rPr lang="en-US" baseline="30000" dirty="0"/>
              <a:t>th</a:t>
            </a:r>
            <a:r>
              <a:rPr lang="en-US" dirty="0"/>
              <a:t> April 2025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0930023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4D973D-9C16-CAB7-7427-1C6B364936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2466" y="361741"/>
            <a:ext cx="11143622" cy="4151143"/>
          </a:xfrm>
        </p:spPr>
        <p:txBody>
          <a:bodyPr>
            <a:noAutofit/>
          </a:bodyPr>
          <a:lstStyle/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en-IN" sz="12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Risks and Dependencies</a:t>
            </a:r>
            <a:endParaRPr lang="en-IN" sz="12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en-IN" sz="12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Risks:</a:t>
            </a:r>
            <a:r>
              <a:rPr lang="en-IN" sz="12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en-IN" sz="12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Resistance to Change by Existing Vendors:</a:t>
            </a:r>
            <a:r>
              <a:rPr lang="en-IN" sz="1200" b="1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N" sz="1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Many long-term vendors were used to Flipkart's earlier informal or less-structured onboarding and </a:t>
            </a:r>
            <a:r>
              <a:rPr lang="en-IN" sz="12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catalog</a:t>
            </a:r>
            <a:r>
              <a:rPr lang="en-IN" sz="1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processes. Transitioning them to a stricter SOP and SLA framework required change management, training, and regular follow-ups.</a:t>
            </a:r>
          </a:p>
          <a:p>
            <a:pPr marL="0" lvl="0" indent="0" algn="just">
              <a:lnSpc>
                <a:spcPct val="107000"/>
              </a:lnSpc>
              <a:spcAft>
                <a:spcPts val="800"/>
              </a:spcAft>
              <a:buNone/>
              <a:tabLst>
                <a:tab pos="457200" algn="l"/>
              </a:tabLst>
            </a:pPr>
            <a:r>
              <a:rPr lang="en-IN" sz="12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Intuitiveness of the Current (Legacy) System: </a:t>
            </a:r>
            <a:r>
              <a:rPr lang="en-IN" sz="1200" b="1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</a:t>
            </a:r>
            <a:r>
              <a:rPr lang="en-IN" sz="1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xisting workflows (for vendor onboarding, cataloguing, and SLA tracking) were considered intuitive by teams due to their repetitive nature. Introducing structured documentation and milestone-based monitoring felt time-consuming initially, causing reluctance from both internal ops teams and vendor managers.</a:t>
            </a:r>
          </a:p>
          <a:p>
            <a:pPr marL="0" lvl="0" indent="0" algn="just">
              <a:lnSpc>
                <a:spcPct val="107000"/>
              </a:lnSpc>
              <a:spcAft>
                <a:spcPts val="800"/>
              </a:spcAft>
              <a:buNone/>
              <a:tabLst>
                <a:tab pos="457200" algn="l"/>
              </a:tabLst>
            </a:pPr>
            <a:r>
              <a:rPr lang="en-IN" sz="12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Justifying Cost and Effort for Operational Improvements:</a:t>
            </a:r>
            <a:r>
              <a:rPr lang="en-IN" sz="1200" b="1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N" sz="12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IN" sz="1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mprovements like better SDS, faster delivery, and cleaner </a:t>
            </a:r>
            <a:r>
              <a:rPr lang="en-IN" sz="12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catalogs</a:t>
            </a:r>
            <a:r>
              <a:rPr lang="en-IN" sz="1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lead to long-term gains (e.g., higher NPS, lower returns), but these are difficult to quantify immediately in terms of ROI. Management often focuses on sales/GMV numbers; hence, presenting efficiency-related wins required clear before-after benchmarking.</a:t>
            </a:r>
          </a:p>
          <a:p>
            <a:pPr marL="0" lvl="0" indent="0" algn="just">
              <a:lnSpc>
                <a:spcPct val="107000"/>
              </a:lnSpc>
              <a:spcAft>
                <a:spcPts val="800"/>
              </a:spcAft>
              <a:buNone/>
              <a:tabLst>
                <a:tab pos="457200" algn="l"/>
              </a:tabLst>
            </a:pPr>
            <a:r>
              <a:rPr lang="en-IN" sz="12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System Dependence on Multiple Tools: </a:t>
            </a:r>
            <a:r>
              <a:rPr lang="en-IN" sz="1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Execution depended on coordination across Hermes, FDP, SUV, and Vendor Hub. These tools operate in silos, and their integrations were not always smooth — creating a dependency risk on platform stability.</a:t>
            </a:r>
          </a:p>
          <a:p>
            <a:pPr marL="0" lvl="0" indent="0" algn="just">
              <a:lnSpc>
                <a:spcPct val="107000"/>
              </a:lnSpc>
              <a:spcAft>
                <a:spcPts val="800"/>
              </a:spcAft>
              <a:buNone/>
              <a:tabLst>
                <a:tab pos="457200" algn="l"/>
              </a:tabLst>
            </a:pPr>
            <a:r>
              <a:rPr lang="en-IN" sz="12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Logistics &amp; </a:t>
            </a:r>
            <a:r>
              <a:rPr lang="en-IN" sz="1200" b="1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Fulfillment</a:t>
            </a:r>
            <a:r>
              <a:rPr lang="en-IN" sz="12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Coordination:</a:t>
            </a:r>
            <a:r>
              <a:rPr lang="en-IN" sz="1200" b="1" kern="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N" sz="1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SLA reduction from 10 to 5 days relied on multiple stakeholders — warehousing, dispatch </a:t>
            </a:r>
            <a:r>
              <a:rPr lang="en-IN" sz="12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centers</a:t>
            </a:r>
            <a:r>
              <a:rPr lang="en-IN" sz="1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and courier partners. Any gap in inter-team coordination could delay implementation.</a:t>
            </a: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en-IN" sz="12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Dependencies: </a:t>
            </a: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en-IN" sz="12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Cross-Functional Collaboration: </a:t>
            </a:r>
            <a:r>
              <a:rPr lang="en-IN" sz="1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Success was dependent on timely inputs and cooperation from Vendor Ops, </a:t>
            </a:r>
            <a:r>
              <a:rPr lang="en-IN" sz="12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Catalog</a:t>
            </a:r>
            <a:r>
              <a:rPr lang="en-IN" sz="1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Ads, and Supply Chain teams.</a:t>
            </a:r>
          </a:p>
          <a:p>
            <a:pPr marL="0" lvl="0" indent="0" algn="just">
              <a:lnSpc>
                <a:spcPct val="107000"/>
              </a:lnSpc>
              <a:spcAft>
                <a:spcPts val="800"/>
              </a:spcAft>
              <a:buSzPts val="1000"/>
              <a:buNone/>
              <a:tabLst>
                <a:tab pos="457200" algn="l"/>
              </a:tabLst>
            </a:pPr>
            <a:r>
              <a:rPr lang="en-IN" sz="12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Vendor Capability:</a:t>
            </a:r>
            <a:r>
              <a:rPr lang="en-IN" sz="1200" b="1" kern="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N" sz="1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plan assumed vendors had scalable operations — any overestimation in feasibility would risk missed KPIs.</a:t>
            </a:r>
          </a:p>
          <a:p>
            <a:pPr marL="0" lvl="0" indent="0" algn="just">
              <a:lnSpc>
                <a:spcPct val="107000"/>
              </a:lnSpc>
              <a:spcAft>
                <a:spcPts val="800"/>
              </a:spcAft>
              <a:buSzPts val="1000"/>
              <a:buNone/>
              <a:tabLst>
                <a:tab pos="457200" algn="l"/>
              </a:tabLst>
            </a:pPr>
            <a:r>
              <a:rPr lang="en-IN" sz="12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Data Integrity &amp; Visibility:</a:t>
            </a:r>
            <a:r>
              <a:rPr lang="en-IN" sz="1200" b="1" kern="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N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Accurate SLA/SDS/ad metrics were crucial — dependency on real-time dashboards and correct tagging in tools was essential.</a:t>
            </a:r>
            <a:endParaRPr lang="en-IN" sz="1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lvl="0" indent="0" algn="just">
              <a:lnSpc>
                <a:spcPct val="107000"/>
              </a:lnSpc>
              <a:spcAft>
                <a:spcPts val="800"/>
              </a:spcAft>
              <a:buNone/>
              <a:tabLst>
                <a:tab pos="457200" algn="l"/>
              </a:tabLst>
            </a:pPr>
            <a:endParaRPr lang="en-IN" sz="12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52774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87603A-3308-D8AB-47F3-63723288AF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2466" y="371790"/>
            <a:ext cx="11163719" cy="4278922"/>
          </a:xfrm>
        </p:spPr>
        <p:txBody>
          <a:bodyPr>
            <a:noAutofit/>
          </a:bodyPr>
          <a:lstStyle/>
          <a:p>
            <a:pPr marL="180975" indent="-180975">
              <a:buNone/>
            </a:pPr>
            <a:r>
              <a:rPr lang="en-US" sz="12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Project Completion Summary</a:t>
            </a:r>
          </a:p>
          <a:p>
            <a:pPr marL="0" indent="0">
              <a:buNone/>
            </a:pPr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Flipkart Furniture Waterfall Project was successfully executed with measurable improvements across all targeted verticals — Metal, Plastic, Kids, and Outdoor Furniture. Through a structured, phase-wise rollout aligned with the Waterfall methodology, the project addressed core operational challenges such as long delivery SLAs, inconsistent vendor onboarding, and suboptimal catalog quality.</a:t>
            </a:r>
          </a:p>
          <a:p>
            <a:pPr marL="180975" indent="-180975">
              <a:buNone/>
            </a:pPr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Key achievements include:</a:t>
            </a:r>
          </a:p>
          <a:p>
            <a:pPr marL="180975" indent="-180975">
              <a:buFont typeface="Arial" panose="020B0604020202020204" pitchFamily="34" charset="0"/>
              <a:buChar char="•"/>
            </a:pPr>
            <a:r>
              <a:rPr lang="en-US" sz="12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SLA reduction from 10 to 5 days</a:t>
            </a:r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driven by dispatch planning, warehouse sync, and logistics coordination</a:t>
            </a:r>
          </a:p>
          <a:p>
            <a:pPr marL="180975" indent="-180975">
              <a:buFont typeface="Arial" panose="020B0604020202020204" pitchFamily="34" charset="0"/>
              <a:buChar char="•"/>
            </a:pPr>
            <a:r>
              <a:rPr lang="en-US" sz="12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SDS improvement from 55% to 80%</a:t>
            </a:r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resulting from SOPs, listing quality audits, and catalog training</a:t>
            </a:r>
          </a:p>
          <a:p>
            <a:pPr marL="180975" indent="-180975">
              <a:buFont typeface="Arial" panose="020B0604020202020204" pitchFamily="34" charset="0"/>
              <a:buChar char="•"/>
            </a:pPr>
            <a:r>
              <a:rPr lang="en-US" sz="12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Onboarding 40+ vendors</a:t>
            </a:r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using a standardized framework and feasibility model</a:t>
            </a:r>
          </a:p>
          <a:p>
            <a:pPr marL="180975" indent="-180975">
              <a:buFont typeface="Arial" panose="020B0604020202020204" pitchFamily="34" charset="0"/>
              <a:buChar char="•"/>
            </a:pPr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Improved the Seller Rating by improving their NPS and grew 17 of them from </a:t>
            </a:r>
            <a:r>
              <a:rPr lang="en-US" sz="12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Bronz to gold</a:t>
            </a:r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180975" indent="-180975">
              <a:buFont typeface="Arial" panose="020B0604020202020204" pitchFamily="34" charset="0"/>
              <a:buChar char="•"/>
            </a:pPr>
            <a:r>
              <a:rPr lang="en-US" sz="12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100% monthly ad spend target compliance</a:t>
            </a:r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across onboarded sellers</a:t>
            </a:r>
          </a:p>
          <a:p>
            <a:pPr marL="180975" indent="-180975">
              <a:buFont typeface="Arial" panose="020B0604020202020204" pitchFamily="34" charset="0"/>
              <a:buChar char="•"/>
            </a:pPr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Inclusion in </a:t>
            </a:r>
            <a:r>
              <a:rPr lang="en-US" sz="12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BBD specials </a:t>
            </a:r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Event.</a:t>
            </a:r>
          </a:p>
          <a:p>
            <a:pPr marL="180975" indent="-180975">
              <a:buFont typeface="Arial" panose="020B0604020202020204" pitchFamily="34" charset="0"/>
              <a:buChar char="•"/>
            </a:pPr>
            <a:r>
              <a:rPr lang="en-US" sz="12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₹150 Cr AOP delivered</a:t>
            </a:r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with a </a:t>
            </a:r>
            <a:r>
              <a:rPr lang="en-US" sz="12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22% MoM growth trajectory</a:t>
            </a:r>
            <a:endParaRPr lang="en-US" sz="1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180975" indent="-180975">
              <a:buFont typeface="Arial" panose="020B0604020202020204" pitchFamily="34" charset="0"/>
              <a:buChar char="•"/>
            </a:pPr>
            <a:r>
              <a:rPr lang="en-US" sz="12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Cross-functional alignment</a:t>
            </a:r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achieved via clear roles, shared dashboards, and weekly KPI reviews</a:t>
            </a:r>
          </a:p>
          <a:p>
            <a:pPr marL="180975" indent="0">
              <a:buNone/>
            </a:pPr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project also delivered non-revenue wins like:</a:t>
            </a:r>
          </a:p>
          <a:p>
            <a:pPr marL="180975" indent="-180975">
              <a:buFont typeface="Arial" panose="020B0604020202020204" pitchFamily="34" charset="0"/>
              <a:buChar char="•"/>
            </a:pPr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Better </a:t>
            </a:r>
            <a:r>
              <a:rPr lang="en-US" sz="12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documentation and accessibility</a:t>
            </a:r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of category processes</a:t>
            </a:r>
          </a:p>
          <a:p>
            <a:pPr marL="180975" indent="-180975">
              <a:buFont typeface="Arial" panose="020B0604020202020204" pitchFamily="34" charset="0"/>
              <a:buChar char="•"/>
            </a:pPr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Improved </a:t>
            </a:r>
            <a:r>
              <a:rPr lang="en-US" sz="12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dashboard visibility</a:t>
            </a:r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for all key metrics (SLA, SDS, ad spends)</a:t>
            </a:r>
          </a:p>
          <a:p>
            <a:pPr marL="180975" indent="-180975">
              <a:buFont typeface="Arial" panose="020B0604020202020204" pitchFamily="34" charset="0"/>
              <a:buChar char="•"/>
            </a:pPr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Higher </a:t>
            </a:r>
            <a:r>
              <a:rPr lang="en-US" sz="12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stakeholder satisfaction</a:t>
            </a:r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due to transparency, accountability, and predictability in category operations</a:t>
            </a:r>
          </a:p>
          <a:p>
            <a:pPr marL="0" indent="0">
              <a:buNone/>
            </a:pPr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This structured, outcome-oriented approach has created a </a:t>
            </a:r>
            <a:r>
              <a:rPr lang="en-US" sz="12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repeatable framework</a:t>
            </a:r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that can be scaled to other categories, serving as a model for future transformation initiatives within Flipkart’s marketplace ecosystem.</a:t>
            </a:r>
          </a:p>
          <a:p>
            <a:pPr marL="180975" indent="-180975">
              <a:buNone/>
            </a:pPr>
            <a:endParaRPr lang="en-IN" sz="1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396557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5C521D-8C2F-7F7C-165B-B9F8D5B1B0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40156" y="2422765"/>
            <a:ext cx="8911687" cy="1280890"/>
          </a:xfrm>
        </p:spPr>
        <p:txBody>
          <a:bodyPr/>
          <a:lstStyle/>
          <a:p>
            <a:r>
              <a:rPr lang="en-US" dirty="0"/>
              <a:t>Thank you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7342942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4C169A-35B4-C7F6-FB88-AE5CEE00F1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2369" y="381837"/>
            <a:ext cx="10842172" cy="58665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Situation: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 the period leading up to the COVID-19 pandemic (2019–2020), the online furniture market in India was entering a high-growth phase, with rising demand from Tier 2 and Tier 3 cities driven by increasing digital adoption, expanding internet penetration, and rising aspirations for affordable home improvement.</a:t>
            </a:r>
          </a:p>
          <a:p>
            <a:pPr marL="0" indent="0">
              <a:buNone/>
            </a:pPr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Flipkart was strategically focusing on expanding its Furniture category — particularly in functional and fast-moving verticals such as </a:t>
            </a:r>
            <a:r>
              <a:rPr lang="en-US" sz="12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Metal</a:t>
            </a:r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12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Plastic</a:t>
            </a:r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12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Kids</a:t>
            </a:r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and </a:t>
            </a:r>
            <a:r>
              <a:rPr lang="en-US" sz="12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Outdoor Furniture</a:t>
            </a:r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These sub-categories showed strong potential due to their value-driven appeal and logistics-friendly product dimensions.</a:t>
            </a:r>
          </a:p>
          <a:p>
            <a:pPr marL="0" indent="0">
              <a:buNone/>
            </a:pPr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However, despite strong customer demand, the category operations were facing structural challenges:</a:t>
            </a:r>
          </a:p>
          <a:p>
            <a:pPr marL="0" indent="0">
              <a:buNone/>
            </a:pPr>
            <a:r>
              <a:rPr lang="en-US" sz="12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Lack of Standardized Onboarding:</a:t>
            </a:r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Vendor discovery and onboarding lacked a formal framework, leading to inconsistent performance and delayed launches.</a:t>
            </a:r>
          </a:p>
          <a:p>
            <a:pPr marL="0" indent="0">
              <a:buNone/>
            </a:pPr>
            <a:r>
              <a:rPr lang="en-US" sz="12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Long SLAs:</a:t>
            </a:r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Delivery timelines for bulky items were as high as 14 days, reducing customer satisfaction and repeat purchases.</a:t>
            </a:r>
          </a:p>
          <a:p>
            <a:pPr marL="0" indent="0">
              <a:buNone/>
            </a:pPr>
            <a:r>
              <a:rPr lang="en-US" sz="12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Fragmented Catalog Quality:</a:t>
            </a:r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Selection Design Scores (SDS) were low (~55%) due to gaps in listing content, pricing hygiene, and product visibility.</a:t>
            </a:r>
          </a:p>
          <a:p>
            <a:pPr marL="0" indent="0">
              <a:buNone/>
            </a:pPr>
            <a:r>
              <a:rPr lang="en-US" sz="12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Operational Silos:</a:t>
            </a:r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Coordination between catalog, ads, vendor ops, and logistics teams was fragmented, affecting overall execution.</a:t>
            </a:r>
          </a:p>
          <a:p>
            <a:pPr marL="0" indent="0">
              <a:buNone/>
            </a:pPr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organization recognized the need to transition from an ad hoc approach to a </a:t>
            </a:r>
            <a:r>
              <a:rPr lang="en-US" sz="12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structured project model</a:t>
            </a:r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where vendor expansion, catalog enhancement, SLA improvement, and marketing alignment could be managed in a phased, scalable way — setting the stage for this Waterfall-based category growth project.</a:t>
            </a:r>
          </a:p>
          <a:p>
            <a:pPr marL="0" indent="0">
              <a:buNone/>
            </a:pPr>
            <a:endParaRPr lang="en-IN" sz="1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51169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8633C3-1E2E-412D-7369-46A36F6B8D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2514" y="371789"/>
            <a:ext cx="10801978" cy="5183275"/>
          </a:xfrm>
        </p:spPr>
        <p:txBody>
          <a:bodyPr>
            <a:noAutofit/>
          </a:bodyPr>
          <a:lstStyle/>
          <a:p>
            <a:pPr marL="0" indent="0">
              <a:spcAft>
                <a:spcPts val="800"/>
              </a:spcAft>
              <a:buNone/>
            </a:pPr>
            <a:r>
              <a:rPr lang="en-IN" sz="1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Problem:</a:t>
            </a:r>
            <a:endParaRPr lang="en-IN" sz="1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spcAft>
                <a:spcPts val="800"/>
              </a:spcAft>
              <a:buNone/>
            </a:pPr>
            <a:r>
              <a:rPr lang="en-IN" sz="1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 Flipkart aggressively expanded its Home &amp; Furniture vertical, particularly in value-led segments like </a:t>
            </a:r>
            <a:r>
              <a:rPr lang="en-IN" sz="12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Metal</a:t>
            </a:r>
            <a:r>
              <a:rPr lang="en-IN" sz="1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IN" sz="12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Plastic</a:t>
            </a:r>
            <a:r>
              <a:rPr lang="en-IN" sz="1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IN" sz="12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Kids</a:t>
            </a:r>
            <a:r>
              <a:rPr lang="en-IN" sz="1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and </a:t>
            </a:r>
            <a:r>
              <a:rPr lang="en-IN" sz="12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Outdoor Furniture</a:t>
            </a:r>
            <a:r>
              <a:rPr lang="en-IN" sz="1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operational cracks began to surface that threatened scalability and customer satisfaction. The following core challenges were observed:</a:t>
            </a:r>
          </a:p>
          <a:p>
            <a:pPr marL="0" indent="0">
              <a:spcAft>
                <a:spcPts val="800"/>
              </a:spcAft>
              <a:buNone/>
            </a:pPr>
            <a:r>
              <a:rPr lang="en-IN" sz="12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Inconsistent Vendor Capabilities:</a:t>
            </a:r>
            <a:r>
              <a:rPr lang="en-IN" sz="1200" b="1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N" sz="1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There was no structured framework to evaluate vendor readiness. Onboarding relied heavily on individual buyer relationships rather than data-backed assessments, leading to varied service levels across sellers.</a:t>
            </a:r>
          </a:p>
          <a:p>
            <a:pPr marL="0" indent="0">
              <a:spcAft>
                <a:spcPts val="800"/>
              </a:spcAft>
              <a:buNone/>
            </a:pPr>
            <a:r>
              <a:rPr lang="en-IN" sz="12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Extended Delivery Timelines:</a:t>
            </a:r>
            <a:r>
              <a:rPr lang="en-IN" sz="1200" b="1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N" sz="1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average SLA stood at 10+ days for bulky items, well above industry benchmarks. Causes included weak inter-warehouse planning, delayed dispatches, and poor last-mile logistics coordination, all of which eroded customer trust.</a:t>
            </a:r>
          </a:p>
          <a:p>
            <a:pPr marL="0" indent="0">
              <a:spcAft>
                <a:spcPts val="800"/>
              </a:spcAft>
              <a:buNone/>
            </a:pPr>
            <a:r>
              <a:rPr lang="en-IN" sz="12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Low SDS (Selection Design Score):</a:t>
            </a:r>
            <a:r>
              <a:rPr lang="en-IN" sz="1200" b="1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N" sz="12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Catalog</a:t>
            </a:r>
            <a:r>
              <a:rPr lang="en-IN" sz="1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quality was sub-optimal with incomplete listings, unstructured attributes, poor imagery, and inconsistent pricing. As a result, the category suffered from poor visibility on platform filters and search, directly impacting conversions.</a:t>
            </a:r>
          </a:p>
          <a:p>
            <a:pPr marL="0" indent="0">
              <a:spcAft>
                <a:spcPts val="800"/>
              </a:spcAft>
              <a:buNone/>
            </a:pPr>
            <a:r>
              <a:rPr lang="en-IN" sz="12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Lack of Operational SOPs:</a:t>
            </a:r>
            <a:r>
              <a:rPr lang="en-IN" sz="1200" b="1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N" sz="1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Vendor onboarding, SLA setting, ad planning, and </a:t>
            </a:r>
            <a:r>
              <a:rPr lang="en-IN" sz="12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catalog</a:t>
            </a:r>
            <a:r>
              <a:rPr lang="en-IN" sz="1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audits lacked formal SOPs. Internal teams worked in silos, with limited visibility into overall vendor health or category performance.</a:t>
            </a:r>
          </a:p>
          <a:p>
            <a:pPr marL="0" indent="0">
              <a:spcAft>
                <a:spcPts val="800"/>
              </a:spcAft>
              <a:buNone/>
            </a:pPr>
            <a:r>
              <a:rPr lang="en-IN" sz="12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 Spend Misalignment:</a:t>
            </a:r>
            <a:r>
              <a:rPr lang="en-IN" sz="1200" b="1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N" sz="1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Without a unified plan, many sellers either under-invested in ads or overspent without ROI visibility. This directly impacted seller performance, budget utilization, and Flipkart’s overall profitability from the category.</a:t>
            </a:r>
          </a:p>
          <a:p>
            <a:pPr marL="0" indent="0">
              <a:buNone/>
            </a:pPr>
            <a:r>
              <a:rPr lang="en-IN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These problems were not just tactical — they were systemic, and pointed to the </a:t>
            </a:r>
            <a:r>
              <a:rPr lang="en-IN" sz="1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urgent need for a structured, phased approach</a:t>
            </a:r>
            <a:r>
              <a:rPr lang="en-IN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to category management. That’s where the </a:t>
            </a:r>
            <a:r>
              <a:rPr lang="en-IN" sz="1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Waterfall model</a:t>
            </a:r>
            <a:r>
              <a:rPr lang="en-IN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was introduced: to define, implement, and scale repeatable processes that would help Flipkart build a high-growth, high-efficiency Furniture category</a:t>
            </a:r>
            <a:endParaRPr lang="en-IN" sz="1200" dirty="0"/>
          </a:p>
        </p:txBody>
      </p:sp>
    </p:spTree>
    <p:extLst>
      <p:ext uri="{BB962C8B-B14F-4D97-AF65-F5344CB8AC3E}">
        <p14:creationId xmlns:p14="http://schemas.microsoft.com/office/powerpoint/2010/main" val="6749363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269617-2613-4DD0-385B-FE6D910BF3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2418" y="371789"/>
            <a:ext cx="10812026" cy="427892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Opportunity: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 the 2019–2020 phase, India’s online furniture market was at a pivotal stage. Reports from Statista, </a:t>
            </a:r>
            <a:r>
              <a:rPr lang="en-US" sz="12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Redseer</a:t>
            </a:r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Bain &amp; Co., and other industry sources indicated a rising demand for affordable, ready-to-ship, and space-efficient furniture products—especially from Tier 2 and Tier 3 cities.</a:t>
            </a:r>
          </a:p>
          <a:p>
            <a:pPr marL="0" indent="0">
              <a:buNone/>
            </a:pPr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Flipkart recognized a strategic growth opportunity in scaling the </a:t>
            </a:r>
            <a:r>
              <a:rPr lang="en-US" sz="12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Metal</a:t>
            </a:r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12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Plastic</a:t>
            </a:r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12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Kids</a:t>
            </a:r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and </a:t>
            </a:r>
            <a:r>
              <a:rPr lang="en-US" sz="12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Outdoor Furniture</a:t>
            </a:r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verticals — categories that were underserved by premium furniture brands but highly relevant to a value-conscious customer base.</a:t>
            </a:r>
          </a:p>
          <a:p>
            <a:pPr marL="0" indent="0">
              <a:buNone/>
            </a:pPr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This opportunity was defined by several factors:</a:t>
            </a:r>
          </a:p>
          <a:p>
            <a:pPr marL="0" indent="0">
              <a:buNone/>
            </a:pPr>
            <a:r>
              <a:rPr lang="en-US" sz="12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1. Category Leadership in a High-Demand Segment:</a:t>
            </a:r>
            <a:br>
              <a:rPr lang="en-US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While many organized players focused on premium wood and modular furniture, Flipkart had the chance to dominate the utility segment by offering quality, affordable products with faster delivery.</a:t>
            </a:r>
          </a:p>
          <a:p>
            <a:pPr marL="0" indent="0">
              <a:buNone/>
            </a:pPr>
            <a:r>
              <a:rPr lang="en-US" sz="12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2. Scalable Vendor Ecosystem:</a:t>
            </a:r>
            <a:br>
              <a:rPr lang="en-US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India’s plastic and metal furniture manufacturing base is well-established, especially in states like Maharashtra, Punjab, and Tamil Nadu. By identifying and enabling these vendors, Flipkart could create a broad and reliable supply chain with minimal setup friction.</a:t>
            </a:r>
          </a:p>
          <a:p>
            <a:pPr marL="0" indent="0">
              <a:buNone/>
            </a:pPr>
            <a:r>
              <a:rPr lang="en-US" sz="12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3. Growing Customer Expectations:</a:t>
            </a:r>
            <a:br>
              <a:rPr lang="en-US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Customers increasingly expected faster delivery, detailed listings, competitive pricing, and better variety. Improving SLA and SDS directly addressed these expectations and could drive higher conversion and retention.</a:t>
            </a:r>
          </a:p>
          <a:p>
            <a:pPr marL="0" indent="0">
              <a:buNone/>
            </a:pPr>
            <a:r>
              <a:rPr lang="en-US" sz="12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4. Operationally Efficient Category:</a:t>
            </a:r>
            <a:br>
              <a:rPr lang="en-US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These segments inherently had lower return rates and fewer service issues compared to bulky or customized furniture. That made them ideal for process-based scale-up using structured project frameworks like the Waterfall model.</a:t>
            </a:r>
          </a:p>
          <a:p>
            <a:pPr marL="0" indent="0">
              <a:buNone/>
            </a:pPr>
            <a:r>
              <a:rPr lang="en-US" sz="12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5. Strategic First-Mover Advantage:</a:t>
            </a:r>
            <a:br>
              <a:rPr lang="en-US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By investing early in streamlining operations, onboarding vendors, and improving catalog quality, Flipkart had the opportunity to set a benchmark in this segment — both in sales and operational excellence.</a:t>
            </a:r>
          </a:p>
        </p:txBody>
      </p:sp>
    </p:spTree>
    <p:extLst>
      <p:ext uri="{BB962C8B-B14F-4D97-AF65-F5344CB8AC3E}">
        <p14:creationId xmlns:p14="http://schemas.microsoft.com/office/powerpoint/2010/main" val="2423329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5F82BA-BB06-BF55-1D5E-455002ECC6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2514" y="371790"/>
            <a:ext cx="10781882" cy="577612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IN" sz="1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Purpose Statement (Goals)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primary goal of this project was to create a scalable and structured framework to grow Flipkart’s Furniture category with a focus on Metal, Kids, Outdoor, and Plastic segments. The intent was to drive consistent business growth while solving for operational inefficiencies.</a:t>
            </a:r>
          </a:p>
          <a:p>
            <a:pPr marL="0" indent="0">
              <a:buNone/>
            </a:pPr>
            <a:r>
              <a:rPr lang="en-IN" sz="12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Project Objectives</a:t>
            </a:r>
            <a:endParaRPr lang="en-US" sz="1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Identify potential vendors in Metal, Kids, Outdoor, and Plastic segments through structured data analysis.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Conduct feasibility checks based on delivery capability, fulfillment readiness, and product quality.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Onboard and train selected vendors on Flipkart’s operational and cataloging standards.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Reduce the average delivery SLA from 10 to 5 days by improving dispatch rates, inter-warehouse transfers, and last-mile delivery coordination.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Improve the Selection Design Score (SDS) from 55% to 80% by streamlining listing quality, pricing hygiene, and catalog depth.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Achieve consistent monthly ad spend utilization targets across all active vendors.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Deliver the annual operating plan (AOP) target of ₹150 Cr with a 22% month-on-month growth trajectory.</a:t>
            </a:r>
            <a:endParaRPr lang="en-IN" sz="1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IN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Increase the FBF share ~ 90% fill rate as per DP</a:t>
            </a:r>
            <a:endParaRPr lang="en-US" sz="1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89939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E10CC5-4803-D994-24DB-CA2BAE5C61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2514" y="351692"/>
            <a:ext cx="11143622" cy="4640663"/>
          </a:xfrm>
        </p:spPr>
        <p:txBody>
          <a:bodyPr>
            <a:noAutofit/>
          </a:bodyPr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IN" sz="1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Project Objectives:</a:t>
            </a:r>
            <a:endParaRPr lang="en-IN" sz="1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IN" sz="1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core objective of the project was to </a:t>
            </a:r>
            <a:r>
              <a:rPr lang="en-IN" sz="12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design and implement a structured, scalable model</a:t>
            </a:r>
            <a:r>
              <a:rPr lang="en-IN" sz="1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to drive growth in Flipkart’s Furniture category — particularly in the high-volume verticals of </a:t>
            </a:r>
            <a:r>
              <a:rPr lang="en-IN" sz="12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Metal</a:t>
            </a:r>
            <a:r>
              <a:rPr lang="en-IN" sz="1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IN" sz="12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Plastic</a:t>
            </a:r>
            <a:r>
              <a:rPr lang="en-IN" sz="1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IN" sz="12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Kids</a:t>
            </a:r>
            <a:r>
              <a:rPr lang="en-IN" sz="1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and </a:t>
            </a:r>
            <a:r>
              <a:rPr lang="en-IN" sz="12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Outdoor Furniture</a:t>
            </a:r>
            <a:r>
              <a:rPr lang="en-IN" sz="1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IN" sz="1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project was guided by clearly defined design criteria: operational efficiency, faster time-to-market, vendor scalability, improved </a:t>
            </a:r>
            <a:r>
              <a:rPr lang="en-IN" sz="12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catalog</a:t>
            </a:r>
            <a:r>
              <a:rPr lang="en-IN" sz="1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quality, and consistent customer experience. Each stage of the project aligned with these objectives: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IN" sz="12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1. Solution Selection Based on Defined Requirements:</a:t>
            </a:r>
            <a:r>
              <a:rPr lang="en-IN" sz="1200" b="1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N" sz="12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dentified</a:t>
            </a:r>
            <a:r>
              <a:rPr lang="en-IN" sz="1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critical process gaps across vendor onboarding, SLA adherence, </a:t>
            </a:r>
            <a:r>
              <a:rPr lang="en-IN" sz="12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catalog</a:t>
            </a:r>
            <a:r>
              <a:rPr lang="en-IN" sz="1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quality, and ad performance. Evaluated multiple operational models (centralized onboarding, category-specific SOPs, SLA triggers, automated reporting) and selected solutions aligned with Flipkart’s platform constraints, logistics capabilities, and vendor maturity. Ensured selected approaches were scalable across all four furniture sub-categories and matched Flipkart’s internal tooling and governance systems.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IN" sz="12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2. Solution Prototyping and Testing:</a:t>
            </a:r>
            <a:r>
              <a:rPr lang="en-IN" sz="1200" b="1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N" sz="1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Piloted onboarding SOPs and SLA monitoring tools with a small set of pre-vetted vendors in the Metal and Plastic verticals. Created a structured training module and monitored adoption of </a:t>
            </a:r>
            <a:r>
              <a:rPr lang="en-IN" sz="12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cataloging</a:t>
            </a:r>
            <a:r>
              <a:rPr lang="en-IN" sz="1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standards (images, attributes, pricing benchmarks). iterated on delivery improvement initiatives — dispatch process streamlining, inter-warehouse transfers, and last-mile coordination — using defined performance metrics (e.g., SLA%, SDS, ad spend ROI).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IN" sz="12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3. Operationalizing Success Metrics:</a:t>
            </a:r>
            <a:r>
              <a:rPr lang="en-IN" sz="1200" b="1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N" sz="1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Finalized success criteria including: SLA reduction to 5 days, SDS improvement to 80%, vendor onboarding TAT &lt; 7 days, and monthly ad spend compliance. Built dashboards to track category health on a weekly basis, with clear ownership across internal teams.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IN" sz="12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4. Cross-Functional Alignment and Scalability:</a:t>
            </a:r>
            <a:r>
              <a:rPr lang="en-IN" sz="1200" b="1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N" sz="1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Engaged key stakeholders from Vendor Management, </a:t>
            </a:r>
            <a:r>
              <a:rPr lang="en-IN" sz="12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Catalog</a:t>
            </a:r>
            <a:r>
              <a:rPr lang="en-IN" sz="1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Ads, and Logistics to ensure feasibility and accountability. Designed documentation and review cadences to enable continuous improvement post-implementation.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IN" sz="1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This structured approach ensured that </a:t>
            </a:r>
            <a:r>
              <a:rPr lang="en-IN" sz="12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every solution introduced was measurable, testable, and scalable</a:t>
            </a:r>
            <a:r>
              <a:rPr lang="en-IN" sz="1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— driving predictable outcomes aligned with business goals and Flipkart’s broader category management strategy.</a:t>
            </a:r>
          </a:p>
          <a:p>
            <a:pPr marL="0" indent="0">
              <a:buNone/>
            </a:pPr>
            <a:endParaRPr lang="en-IN" sz="1200" dirty="0"/>
          </a:p>
          <a:p>
            <a:pPr marL="0" indent="0">
              <a:buNone/>
            </a:pPr>
            <a:endParaRPr lang="en-IN" sz="1200" dirty="0"/>
          </a:p>
          <a:p>
            <a:pPr marL="0" indent="0">
              <a:buNone/>
            </a:pPr>
            <a:endParaRPr lang="en-IN" sz="1200" dirty="0"/>
          </a:p>
          <a:p>
            <a:pPr marL="0" indent="0">
              <a:buNone/>
            </a:pPr>
            <a:endParaRPr lang="en-IN" sz="1200" dirty="0"/>
          </a:p>
          <a:p>
            <a:pPr marL="0" indent="0">
              <a:buNone/>
            </a:pPr>
            <a:endParaRPr lang="en-IN" sz="1200" dirty="0"/>
          </a:p>
        </p:txBody>
      </p:sp>
    </p:spTree>
    <p:extLst>
      <p:ext uri="{BB962C8B-B14F-4D97-AF65-F5344CB8AC3E}">
        <p14:creationId xmlns:p14="http://schemas.microsoft.com/office/powerpoint/2010/main" val="31466442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2D1D34-7785-EBF8-9805-7E998E50EE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2611" y="371789"/>
            <a:ext cx="11143621" cy="5539433"/>
          </a:xfrm>
        </p:spPr>
        <p:txBody>
          <a:bodyPr>
            <a:noAutofit/>
          </a:bodyPr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IN" sz="1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Success Criteria:</a:t>
            </a:r>
            <a:endParaRPr lang="en-IN" sz="1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IN" sz="1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project’s success was evaluated through a combination of performance metrics tied to Flipkart’s internal KRAs and measurable improvements in category health, vendor experience, and customer satisfaction. Each criterion was designed to reflect both the </a:t>
            </a:r>
            <a:r>
              <a:rPr lang="en-IN" sz="12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execution quality of the solution</a:t>
            </a:r>
            <a:r>
              <a:rPr lang="en-IN" sz="1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and the </a:t>
            </a:r>
            <a:r>
              <a:rPr lang="en-IN" sz="12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business value delivered.</a:t>
            </a:r>
            <a:endParaRPr lang="en-IN" sz="12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IN" sz="12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1. SDS Uplift (</a:t>
            </a:r>
            <a:r>
              <a:rPr lang="en-IN" sz="1200" b="1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Cataloging</a:t>
            </a:r>
            <a:r>
              <a:rPr lang="en-IN" sz="12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&amp; RPD KRAs):</a:t>
            </a:r>
            <a:r>
              <a:rPr lang="en-IN" sz="1200" b="1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N" sz="12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IN" sz="1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mproved </a:t>
            </a:r>
            <a:r>
              <a:rPr lang="en-IN" sz="12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Selection Design Score</a:t>
            </a:r>
            <a:r>
              <a:rPr lang="en-IN" sz="1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from 55% to 80%+ across all four furniture verticals. Achieved through consistent </a:t>
            </a:r>
            <a:r>
              <a:rPr lang="en-IN" sz="12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catalog</a:t>
            </a:r>
            <a:r>
              <a:rPr lang="en-IN" sz="1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audits, standardization of product titles, enriched attributes, and richer product descriptions (RPD). Improved product discoverability and conversions in platform search and filters.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IN" sz="12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2. SLA Optimization (Stock &amp; Demand Planning KRAs):</a:t>
            </a:r>
            <a:r>
              <a:rPr lang="en-IN" sz="1200" b="1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N" sz="1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Reduced delivery SLA from 10 to 5 days through optimized inventory placement, faster dispatch cycles, and tighter inter-warehouse coordination. Realigned supply plans based on zone-wise demand patterns to avoid overstocking and delays. Increase FBF share up to 90% for top sellers.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IN" sz="12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3. Vendor Onboarding Efficiency (Training &amp; Enablement):</a:t>
            </a:r>
            <a:r>
              <a:rPr lang="en-IN" sz="1200" b="1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N" sz="1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Reduced vendor onboarding TAT (Turnaround Time) by over 30% using SOPs, automated checklists, and structured training sessions. Vendors met SLA and </a:t>
            </a:r>
            <a:r>
              <a:rPr lang="en-IN" sz="12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catalog</a:t>
            </a:r>
            <a:r>
              <a:rPr lang="en-IN" sz="1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hygiene benchmarks faster, ensuring better go-live compliance.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IN" sz="1200" b="1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4.</a:t>
            </a:r>
            <a:r>
              <a:rPr lang="en-IN" sz="12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Discounting &amp; Affordability Levers (Pricing, NCEMI KRAs):</a:t>
            </a:r>
            <a:r>
              <a:rPr lang="en-IN" sz="1200" b="1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N" sz="1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Launched event-linked discount strategies (especially for BBD) that maintained margins while driving scale. Implemented No-Cost EMI on high-ticket furniture items — boosting both AOV (Average Order Value) and conversion in Tier 2/3 audiences.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IN" sz="1200" b="1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5.</a:t>
            </a:r>
            <a:r>
              <a:rPr lang="en-IN" sz="12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Stakeholder Satisfaction &amp; System Maturity:</a:t>
            </a:r>
            <a:r>
              <a:rPr lang="en-IN" sz="1200" b="1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N" sz="1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Created shared dashboards for SLA, SDS, and ad spends — improving internal alignment and execution transparency. Positive stakeholder feedback across Category, Vendor Ops, Ads, and </a:t>
            </a:r>
            <a:r>
              <a:rPr lang="en-IN" sz="12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Catalog</a:t>
            </a:r>
            <a:r>
              <a:rPr lang="en-IN" sz="1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teams due to predictable, trackable performance cycles.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IN" sz="1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This results framework ensured that project success was not only defined by top-line growth — but by sustainable improvements in process reliability, tool adoption, vendor productivity, and customer experience — all directly mapped to your Flipkart KRAs.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</a:pPr>
            <a:endParaRPr lang="en-IN" sz="12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IN" sz="1200" dirty="0"/>
          </a:p>
        </p:txBody>
      </p:sp>
    </p:spTree>
    <p:extLst>
      <p:ext uri="{BB962C8B-B14F-4D97-AF65-F5344CB8AC3E}">
        <p14:creationId xmlns:p14="http://schemas.microsoft.com/office/powerpoint/2010/main" val="30490128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D1DE2C-42F5-65C2-53A5-1EE22871E9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2466" y="401934"/>
            <a:ext cx="10821237" cy="6034036"/>
          </a:xfrm>
        </p:spPr>
        <p:txBody>
          <a:bodyPr>
            <a:noAutofit/>
          </a:bodyPr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IN" sz="1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Methods / Approach:</a:t>
            </a:r>
            <a:endParaRPr lang="en-IN" sz="1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IN" sz="1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execution approach followed the classical </a:t>
            </a:r>
            <a:r>
              <a:rPr lang="en-IN" sz="12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Waterfall model</a:t>
            </a:r>
            <a:r>
              <a:rPr lang="en-IN" sz="1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with clear phase-wise milestones across requirement gathering, solution selection, implementation, and go-live — customized for Flipkart's operational workflows and category needs. The step-by-step method followed: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IN" sz="12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1. Define Requirements &amp; Evaluation Framework:</a:t>
            </a:r>
            <a:r>
              <a:rPr lang="en-IN" sz="1200" b="1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N" sz="1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Engaged with category leadership and internal stakeholders (Vendor Ops, Logistics, </a:t>
            </a:r>
            <a:r>
              <a:rPr lang="en-IN" sz="12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Catalog</a:t>
            </a:r>
            <a:r>
              <a:rPr lang="en-IN" sz="1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Legal, Design and Ads) to define functional goals — SLA reduction, SDS improvement, and onboarding efficiency. Developed a structured requirement document that included success benchmarks, system readiness criteria, and expected vendor capabilities.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IN" sz="12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2. Vendor Identification and Feasibility Evaluation:</a:t>
            </a:r>
            <a:r>
              <a:rPr lang="en-IN" sz="1200" b="1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N" sz="1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Conducted a pan-India data scan using internal dashboards and market insights to shortlist sellers in Metal, Kids, Outdoor, and Plastic furniture categories. Used a </a:t>
            </a:r>
            <a:r>
              <a:rPr lang="en-IN" sz="12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feasibility scoring matrix</a:t>
            </a:r>
            <a:r>
              <a:rPr lang="en-IN" sz="1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to evaluate vendors on parameters like lead time, </a:t>
            </a:r>
            <a:r>
              <a:rPr lang="en-IN" sz="12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fulfillment</a:t>
            </a:r>
            <a:r>
              <a:rPr lang="en-IN" sz="1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readiness, </a:t>
            </a:r>
            <a:r>
              <a:rPr lang="en-IN" sz="12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catalog</a:t>
            </a:r>
            <a:r>
              <a:rPr lang="en-IN" sz="1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quality, and historical Flipkart performance.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IN" sz="12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3. SOP Design and Selection Committee Involvement:</a:t>
            </a:r>
            <a:r>
              <a:rPr lang="en-IN" sz="1200" b="1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F</a:t>
            </a:r>
            <a:r>
              <a:rPr lang="en-IN" sz="1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ormed a cross-functional selection committee consisting of Category Managers, Vendor Ops Leads, </a:t>
            </a:r>
            <a:r>
              <a:rPr lang="en-IN" sz="12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Catalog</a:t>
            </a:r>
            <a:r>
              <a:rPr lang="en-IN" sz="1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Specialists, and Planning Analysts. Designed operational SOPs including: onboarding workflow, SLA definition, </a:t>
            </a:r>
            <a:r>
              <a:rPr lang="en-IN" sz="12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catalog</a:t>
            </a:r>
            <a:r>
              <a:rPr lang="en-IN" sz="1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validation, and issue escalation paths.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IN" sz="12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4. Pilot Implementation &amp; Internal Training:</a:t>
            </a:r>
            <a:r>
              <a:rPr lang="en-IN" sz="1200" b="1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N" sz="1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Selected a set of pilot vendors to test the full process — onboarding to ad optimization — across the Metal and Plastic </a:t>
            </a:r>
            <a:r>
              <a:rPr lang="en-IN" sz="12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categories.Trained</a:t>
            </a:r>
            <a:r>
              <a:rPr lang="en-IN" sz="1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internal teams on new documentation flows, SLA dashboards, and SDS audit tools to ensure smooth adoption of the system.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IN" sz="12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5. Solution Roll-Out and Support Setup:</a:t>
            </a:r>
            <a:r>
              <a:rPr lang="en-IN" sz="1200" b="1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N" sz="1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Post successful pilot KPIs, the solution was scaled to the Kids and Outdoor categories. Established internal support channels via centralized documentation, shared dashboards, and weekly review cadences with stakeholders.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IN" sz="12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6. Go-Live with Tracking Infrastructure:</a:t>
            </a:r>
            <a:r>
              <a:rPr lang="en-IN" sz="1200" b="1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N" sz="1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Transitioned to full-scale implementation across all verticals with category-specific tracking sheets, daily SLA monitoring, and SDS reporting integrated into Flipkart’s Vendor Hub and other tools. Instituted a continuous improvement loop — monthly KPI reviews, vendor feedback sessions, and cross-functional reviews.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IN" sz="1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This systematic approach ensured not just execution, but </a:t>
            </a:r>
            <a:r>
              <a:rPr lang="en-IN" sz="12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cross-team buy-in, vendor readiness, and long-term sustainability</a:t>
            </a:r>
            <a:r>
              <a:rPr lang="en-IN" sz="1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enabling Flipkart to establish a reliable, scalable, and data-driven model to grow its Furniture category.</a:t>
            </a:r>
          </a:p>
          <a:p>
            <a:pPr marL="0" indent="0">
              <a:buNone/>
            </a:pPr>
            <a:endParaRPr lang="en-IN" sz="1200" dirty="0"/>
          </a:p>
        </p:txBody>
      </p:sp>
    </p:spTree>
    <p:extLst>
      <p:ext uri="{BB962C8B-B14F-4D97-AF65-F5344CB8AC3E}">
        <p14:creationId xmlns:p14="http://schemas.microsoft.com/office/powerpoint/2010/main" val="30016202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C3735D-47C1-961D-C4C9-B3849BB666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2321" y="371789"/>
            <a:ext cx="11173767" cy="5876611"/>
          </a:xfrm>
        </p:spPr>
        <p:txBody>
          <a:bodyPr>
            <a:noAutofit/>
          </a:bodyPr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IN" sz="1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Resources</a:t>
            </a:r>
            <a:r>
              <a:rPr lang="en-IN" sz="12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en-IN" sz="12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IN" sz="1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successful execution of this project required coordination across internal teams, budget for enablement activities, and access to systems and tools to track performance metrics. Resources were categorized as follows: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AutoNum type="arabicPeriod"/>
            </a:pPr>
            <a:r>
              <a:rPr lang="en-IN" sz="12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People:</a:t>
            </a:r>
            <a:r>
              <a:rPr lang="en-IN" sz="12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N" sz="12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Category Management Team</a:t>
            </a:r>
            <a:r>
              <a:rPr lang="en-IN" sz="1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Responsible for vendor evaluation, onboarding planning, and solution design. </a:t>
            </a:r>
            <a:r>
              <a:rPr lang="en-IN" sz="12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Vendor Operations &amp; </a:t>
            </a:r>
            <a:r>
              <a:rPr lang="en-IN" sz="1200" b="1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Catalog</a:t>
            </a:r>
            <a:r>
              <a:rPr lang="en-IN" sz="12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Teams</a:t>
            </a:r>
            <a:r>
              <a:rPr lang="en-IN" sz="1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Executed onboarding workflows, </a:t>
            </a:r>
            <a:r>
              <a:rPr lang="en-IN" sz="12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catalog</a:t>
            </a:r>
            <a:r>
              <a:rPr lang="en-IN" sz="1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audits, and SOP adoption. </a:t>
            </a:r>
            <a:r>
              <a:rPr lang="en-IN" sz="12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Business Analysts &amp; Data Teams</a:t>
            </a:r>
            <a:r>
              <a:rPr lang="en-IN" sz="1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Supported dashboard creation, KPI definition, and reporting standardization. </a:t>
            </a:r>
            <a:r>
              <a:rPr lang="en-IN" sz="12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Cross-functional SMEs</a:t>
            </a:r>
            <a:r>
              <a:rPr lang="en-IN" sz="1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Involved from Ads, Logistics, Finance,  Legal, Designer, After Sales, Cataloguing, and Seller Support for alignment and feedback. 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IN" sz="12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2. Time: </a:t>
            </a:r>
            <a:r>
              <a:rPr lang="en-IN" sz="1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Total implementation timeline: </a:t>
            </a:r>
            <a:r>
              <a:rPr lang="en-IN" sz="12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12 weeks (Achieved the KPI’s in 6 months): </a:t>
            </a:r>
            <a:r>
              <a:rPr lang="en-IN" sz="1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 weeks: Requirement finalization &amp; process mapping -- 3 weeks: Vendor selection and SOP design. -- 3 weeks: Pilot run and training rollout. -- 4 weeks: Full-scale category deployment and review.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12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3. </a:t>
            </a:r>
            <a:r>
              <a:rPr lang="en-IN" sz="12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Budget:</a:t>
            </a:r>
            <a:r>
              <a:rPr lang="en-IN" sz="1200" kern="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N" sz="12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Training and Enablement</a:t>
            </a:r>
            <a:r>
              <a:rPr lang="en-IN" sz="1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 Internally budget was allocated for vendor handbooks, onboarding modules, and team workshops. -- </a:t>
            </a:r>
            <a:r>
              <a:rPr lang="en-IN" sz="12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Tooling and Reporting Setup</a:t>
            </a:r>
            <a:r>
              <a:rPr lang="en-IN" sz="1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 Covered within internal Flipkart systems ( Avengers, Theia, SUV, Vendor Hub, FDP) — no incremental licensing cost. --</a:t>
            </a:r>
            <a:r>
              <a:rPr lang="en-IN" sz="12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Dashboard &amp; Process Automation Support</a:t>
            </a:r>
            <a:r>
              <a:rPr lang="en-IN" sz="1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 Internal BI resources leveraged, reducing external dependency.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IN" sz="12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4. Other Dependencies:</a:t>
            </a:r>
            <a:r>
              <a:rPr lang="en-IN" sz="1200" kern="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N" sz="12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Internal Platform Integration</a:t>
            </a:r>
            <a:r>
              <a:rPr lang="en-IN" sz="1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 Reliance Adobe, </a:t>
            </a:r>
            <a:r>
              <a:rPr lang="en-IN" sz="1200" kern="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SUV, </a:t>
            </a:r>
            <a:r>
              <a:rPr lang="en-IN" sz="1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FDP for real-time SLA and SDS tracking. -- s</a:t>
            </a:r>
            <a:r>
              <a:rPr lang="en-IN" sz="12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takeholder Reviews</a:t>
            </a:r>
            <a:r>
              <a:rPr lang="en-IN" sz="1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 Weekly check-ins with project sponsors and leadership. -- </a:t>
            </a:r>
            <a:r>
              <a:rPr lang="en-IN" sz="12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Reference Data and Competitive Insights</a:t>
            </a:r>
            <a:r>
              <a:rPr lang="en-IN" sz="1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 Secondary research on SLA norms and product listing standards from online benchmarking sources (Amazon, </a:t>
            </a:r>
            <a:r>
              <a:rPr lang="en-IN" sz="12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Pepperfry</a:t>
            </a:r>
            <a:r>
              <a:rPr lang="en-IN" sz="1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Urban Ladder)</a:t>
            </a:r>
          </a:p>
          <a:p>
            <a:pPr marL="0" lvl="0" indent="0">
              <a:lnSpc>
                <a:spcPct val="107000"/>
              </a:lnSpc>
              <a:spcAft>
                <a:spcPts val="800"/>
              </a:spcAft>
              <a:buSzPts val="1000"/>
              <a:buNone/>
              <a:tabLst>
                <a:tab pos="457200" algn="l"/>
              </a:tabLst>
            </a:pPr>
            <a:r>
              <a:rPr lang="en-IN" sz="1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This resource structure ensured the project remained cost-effective, cross-functionally aligned, and executable without major system overhauls — leveraging existing Flipkart tech infrastructure and internal SME bandwidth.</a:t>
            </a:r>
          </a:p>
          <a:p>
            <a:pPr marL="0" lvl="0" indent="0">
              <a:lnSpc>
                <a:spcPct val="107000"/>
              </a:lnSpc>
              <a:spcAft>
                <a:spcPts val="800"/>
              </a:spcAft>
              <a:buSzPts val="1000"/>
              <a:buNone/>
              <a:tabLst>
                <a:tab pos="457200" algn="l"/>
              </a:tabLst>
            </a:pPr>
            <a:endParaRPr lang="en-IN" sz="12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2897514"/>
      </p:ext>
    </p:extLst>
  </p:cSld>
  <p:clrMapOvr>
    <a:masterClrMapping/>
  </p:clrMapOvr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71C241A9-A460-4AD1-916F-25308628A5B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TM10001115[[fn=Parcel]]</Template>
  <TotalTime>4196</TotalTime>
  <Words>3113</Words>
  <Application>Microsoft Office PowerPoint</Application>
  <PresentationFormat>Widescreen</PresentationFormat>
  <Paragraphs>104</Paragraphs>
  <Slides>12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Gill Sans MT</vt:lpstr>
      <vt:lpstr>Parcel</vt:lpstr>
      <vt:lpstr>Structured Growth of Flipkart Sub-Furniture Category using Waterfall Model – (FDP, SUV, Vendor Hub, JIRA, etc.)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Thank you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Tarang Ovhal</dc:creator>
  <cp:lastModifiedBy>Tarang Ovhal</cp:lastModifiedBy>
  <cp:revision>7</cp:revision>
  <dcterms:created xsi:type="dcterms:W3CDTF">2025-04-18T06:32:12Z</dcterms:created>
  <dcterms:modified xsi:type="dcterms:W3CDTF">2025-04-21T05:18:38Z</dcterms:modified>
</cp:coreProperties>
</file>