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napToGrid="0">
      <p:cViewPr varScale="1">
        <p:scale>
          <a:sx n="83" d="100"/>
          <a:sy n="83" d="100"/>
        </p:scale>
        <p:origin x="653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028CF-69DA-4CEE-8466-97FCD5DDD993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7900E-DDF3-4F5E-A396-A73A71C62B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3727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7900E-DDF3-4F5E-A396-A73A71C62B27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4861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7900E-DDF3-4F5E-A396-A73A71C62B27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8336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6739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0280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010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9637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908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305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454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1446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457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017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47CA-2802-400F-BD23-18B60F4C4F19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2761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A47CA-2802-400F-BD23-18B60F4C4F19}" type="datetimeFigureOut">
              <a:rPr lang="en-IN" smtClean="0"/>
              <a:t>01-01-2025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901EA-788E-4CF8-9E72-2390069A24D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326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588000"/>
            <a:ext cx="9144000" cy="618836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Prepaid </a:t>
            </a:r>
            <a:r>
              <a:rPr lang="en-US" sz="2000" b="1" dirty="0"/>
              <a:t>B</a:t>
            </a:r>
            <a:r>
              <a:rPr lang="en-US" sz="2000" b="1" dirty="0" smtClean="0"/>
              <a:t>y: </a:t>
            </a:r>
            <a:r>
              <a:rPr lang="en-US" sz="2000" b="1" dirty="0" smtClean="0"/>
              <a:t>NACHIKET HEMLANI</a:t>
            </a:r>
            <a:endParaRPr lang="en-US" sz="2000" b="1" dirty="0"/>
          </a:p>
          <a:p>
            <a:r>
              <a:rPr lang="en-US" sz="2000" b="1" dirty="0" smtClean="0"/>
              <a:t>Date: </a:t>
            </a:r>
            <a:r>
              <a:rPr lang="en-US" sz="2000" b="1" dirty="0" smtClean="0"/>
              <a:t>01</a:t>
            </a:r>
            <a:r>
              <a:rPr lang="en-US" sz="2000" b="1" dirty="0" smtClean="0"/>
              <a:t>/01/2025</a:t>
            </a:r>
            <a:endParaRPr lang="en-IN" sz="2000" b="1" dirty="0"/>
          </a:p>
        </p:txBody>
      </p:sp>
      <p:pic>
        <p:nvPicPr>
          <p:cNvPr id="1042" name="Picture 18" descr="Golden Tree Images – Browse 2,875,470 Stock Photos, Vectors, and Video |  Adobe Sto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454" y="480291"/>
            <a:ext cx="8405091" cy="4682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334328" y="4147464"/>
            <a:ext cx="75922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RHYTHM</a:t>
            </a:r>
            <a:r>
              <a:rPr lang="en-US" sz="6000" dirty="0" smtClean="0">
                <a:solidFill>
                  <a:schemeClr val="bg1"/>
                </a:solidFill>
              </a:rPr>
              <a:t> RESITEL</a:t>
            </a:r>
            <a:endParaRPr lang="en-IN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59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675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Situation/Problem/Opportunity:</a:t>
            </a:r>
            <a:endParaRPr lang="en-IN" sz="2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7455"/>
            <a:ext cx="10515600" cy="5299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smtClean="0"/>
              <a:t>     Situation:</a:t>
            </a:r>
          </a:p>
          <a:p>
            <a:r>
              <a:rPr lang="en-US" sz="1600" dirty="0" smtClean="0"/>
              <a:t>The organization’s key activities are customer relationship management (CRM), project tracking, inventory management, and financial operations are scattered across various platforms. It’s a suite of business applications that offers a variety of mobile apps and desktop apps for managing business operations.</a:t>
            </a:r>
          </a:p>
          <a:p>
            <a:pPr marL="0" indent="0">
              <a:buNone/>
            </a:pPr>
            <a:r>
              <a:rPr lang="en-US" sz="1600" b="1" dirty="0" smtClean="0"/>
              <a:t>     Problem:</a:t>
            </a:r>
          </a:p>
          <a:p>
            <a:r>
              <a:rPr lang="en-US" sz="1600" dirty="0" smtClean="0"/>
              <a:t>Inefficiency in Operations: Due to manual data entry and lack of automation, teams spend excessive time on repetitive tasks, reducing overall productivity.</a:t>
            </a:r>
          </a:p>
          <a:p>
            <a:r>
              <a:rPr lang="en-US" sz="1600" dirty="0" smtClean="0"/>
              <a:t>Data Silos: Different departments use disconnected systems, making it challenging to access real-time, consolidated information for decision-making.</a:t>
            </a:r>
          </a:p>
          <a:p>
            <a:r>
              <a:rPr lang="en-US" sz="1600" dirty="0" smtClean="0"/>
              <a:t>Customer Experience Challenges: Delayed responses to customer inquiries and lack of personalization in services reduce customer satisfaction and retention.</a:t>
            </a:r>
          </a:p>
          <a:p>
            <a:pPr marL="0" indent="0">
              <a:buNone/>
            </a:pPr>
            <a:r>
              <a:rPr lang="en-US" sz="1600" b="1" dirty="0" smtClean="0"/>
              <a:t>     Opportunity:</a:t>
            </a:r>
          </a:p>
          <a:p>
            <a:r>
              <a:rPr lang="en-US" sz="1600" dirty="0" smtClean="0"/>
              <a:t>Streamlined </a:t>
            </a:r>
            <a:r>
              <a:rPr lang="en-US" sz="1600" dirty="0" smtClean="0"/>
              <a:t>Processes: </a:t>
            </a:r>
            <a:r>
              <a:rPr lang="en-US" sz="1600" dirty="0" smtClean="0"/>
              <a:t>Implementing the </a:t>
            </a:r>
            <a:r>
              <a:rPr lang="en-US" sz="1600" dirty="0" smtClean="0"/>
              <a:t>RHYTHM Resitel</a:t>
            </a:r>
            <a:r>
              <a:rPr lang="en-US" sz="1600" dirty="0" smtClean="0"/>
              <a:t> </a:t>
            </a:r>
            <a:r>
              <a:rPr lang="en-US" sz="1600" dirty="0" smtClean="0"/>
              <a:t>application suite provides an integrated solution that automates workflows, improves collaboration, and reduces redundancy.</a:t>
            </a:r>
          </a:p>
          <a:p>
            <a:r>
              <a:rPr lang="en-US" sz="1600" dirty="0" smtClean="0"/>
              <a:t>Enhanced Customer Relationships: </a:t>
            </a:r>
            <a:r>
              <a:rPr lang="en-US" sz="1600" dirty="0"/>
              <a:t>RHYTHM Resitel </a:t>
            </a:r>
            <a:r>
              <a:rPr lang="en-US" sz="1600" dirty="0" smtClean="0"/>
              <a:t>CRM offers personalized customer interaction capabilities, leading to better customer satisfaction and loyalty.</a:t>
            </a:r>
          </a:p>
          <a:p>
            <a:r>
              <a:rPr lang="en-US" sz="1600" dirty="0" smtClean="0"/>
              <a:t>Cost Savings and Scalability: </a:t>
            </a:r>
            <a:r>
              <a:rPr lang="en-US" sz="1600" dirty="0" smtClean="0"/>
              <a:t>With </a:t>
            </a:r>
            <a:r>
              <a:rPr lang="en-US" sz="1600" dirty="0" smtClean="0"/>
              <a:t>cloud-based platform, the company can reduce operational costs and scale processes seamlessly as the business grows.</a:t>
            </a:r>
          </a:p>
          <a:p>
            <a:endParaRPr lang="en-US" sz="1600" dirty="0" smtClean="0"/>
          </a:p>
          <a:p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161120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77561"/>
            <a:ext cx="10515600" cy="558511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Purpose Statement (Goals):</a:t>
            </a:r>
            <a:endParaRPr lang="en-IN" sz="2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6218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smtClean="0"/>
              <a:t>     Goals</a:t>
            </a:r>
          </a:p>
          <a:p>
            <a:r>
              <a:rPr lang="en-US" sz="1600" dirty="0" smtClean="0"/>
              <a:t>Leverage </a:t>
            </a:r>
            <a:r>
              <a:rPr lang="en-US" sz="1600" dirty="0"/>
              <a:t>RHYTHM Resitel </a:t>
            </a:r>
            <a:r>
              <a:rPr lang="en-US" sz="1600" dirty="0" smtClean="0"/>
              <a:t>CRM to manage leads, track sales pipelines, and enhance customer engagement through personalized interactions.</a:t>
            </a:r>
          </a:p>
          <a:p>
            <a:r>
              <a:rPr lang="en-US" sz="1600" dirty="0" smtClean="0"/>
              <a:t>Utilize </a:t>
            </a:r>
            <a:r>
              <a:rPr lang="en-US" sz="1600" dirty="0" smtClean="0"/>
              <a:t>Analytics </a:t>
            </a:r>
            <a:r>
              <a:rPr lang="en-US" sz="1600" dirty="0" smtClean="0"/>
              <a:t>to consolidate data from various sources and deliver actionable insights through customizable dashboards and reports.</a:t>
            </a:r>
          </a:p>
          <a:p>
            <a:r>
              <a:rPr lang="en-US" sz="1600" dirty="0"/>
              <a:t>Use RHYTHM Resitel </a:t>
            </a:r>
            <a:r>
              <a:rPr lang="en-US" sz="1600" dirty="0" smtClean="0"/>
              <a:t>Books and related tools to automate accounting, monitor expenses, and ensure compliance with financial regulations.</a:t>
            </a:r>
          </a:p>
          <a:p>
            <a:r>
              <a:rPr lang="en-US" sz="1600" dirty="0" smtClean="0"/>
              <a:t>Implement Campaigns </a:t>
            </a:r>
            <a:r>
              <a:rPr lang="en-US" sz="1600" dirty="0" smtClean="0"/>
              <a:t>and Marketing Hub to plan, execute, and analyze targeted marketing efforts that increase customer acquisition and retention.</a:t>
            </a:r>
          </a:p>
          <a:p>
            <a:r>
              <a:rPr lang="en-US" sz="1600" dirty="0" smtClean="0"/>
              <a:t>Maintain robust security protocols and adhere to data privacy regulations to safeguard sensitive business and customer information.</a:t>
            </a:r>
          </a:p>
          <a:p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429396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6220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Project Objectives:</a:t>
            </a:r>
            <a:endParaRPr lang="en-IN" sz="2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1346"/>
            <a:ext cx="10515600" cy="4351338"/>
          </a:xfrm>
        </p:spPr>
        <p:txBody>
          <a:bodyPr>
            <a:noAutofit/>
          </a:bodyPr>
          <a:lstStyle/>
          <a:p>
            <a:r>
              <a:rPr lang="en-US" sz="1400" b="1" dirty="0" smtClean="0"/>
              <a:t>Solution Selection Based on Business Needs: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Evaluate and select </a:t>
            </a:r>
            <a:r>
              <a:rPr lang="en-US" sz="1400" dirty="0" smtClean="0"/>
              <a:t>RHYTHM Resitel  </a:t>
            </a:r>
            <a:r>
              <a:rPr lang="en-US" sz="1400" dirty="0" smtClean="0"/>
              <a:t>applications that align with design criteria, specifications, and organizational requirements to address identified business challenges.</a:t>
            </a:r>
          </a:p>
          <a:p>
            <a:r>
              <a:rPr lang="en-US" sz="1400" b="1" dirty="0" smtClean="0"/>
              <a:t>System Prototyping and Testing: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Develop prototypes to demonstrate the selected solution’s capabilities, followed by rigorous testing to ensure functionality, usability, and system reliability.</a:t>
            </a:r>
          </a:p>
          <a:p>
            <a:r>
              <a:rPr lang="en-US" sz="1400" b="1" dirty="0" smtClean="0"/>
              <a:t>Seamless Integration: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Integrate </a:t>
            </a:r>
            <a:r>
              <a:rPr lang="en-US" sz="1400" dirty="0" smtClean="0"/>
              <a:t>RHYTHM Resitel  </a:t>
            </a:r>
            <a:r>
              <a:rPr lang="en-US" sz="1400" dirty="0" smtClean="0"/>
              <a:t>applications with existing workflows, tools, and databases to create a unified and efficient operational environment.</a:t>
            </a:r>
          </a:p>
          <a:p>
            <a:r>
              <a:rPr lang="en-US" sz="1400" b="1" dirty="0" smtClean="0"/>
              <a:t>Automation and Process Optimization: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Automate repetitive tasks and optimize workflows across departments to reduce manual intervention, improve accuracy, and enhance productivity.</a:t>
            </a:r>
          </a:p>
          <a:p>
            <a:r>
              <a:rPr lang="en-US" sz="1400" b="1" dirty="0" smtClean="0"/>
              <a:t>User Training and Adoption: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Provide comprehensive training to employees and stakeholders, ensuring they are equipped to use </a:t>
            </a:r>
            <a:r>
              <a:rPr lang="en-US" sz="1400" dirty="0" smtClean="0"/>
              <a:t>RHYTHM Resitel  </a:t>
            </a:r>
            <a:r>
              <a:rPr lang="en-US" sz="1400" dirty="0" smtClean="0"/>
              <a:t>tools effectively and adapt to new processes.</a:t>
            </a:r>
          </a:p>
          <a:p>
            <a:r>
              <a:rPr lang="en-US" sz="1400" b="1" dirty="0" smtClean="0"/>
              <a:t>Performance Monitoring and Continuous Improvement: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Establish metrics to track system performance, gather user feedback, and refine the solution to meet evolving business needs.</a:t>
            </a:r>
          </a:p>
          <a:p>
            <a:r>
              <a:rPr lang="en-US" sz="1400" b="1" dirty="0" smtClean="0"/>
              <a:t>Enhanced Customer Experience: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Use </a:t>
            </a:r>
            <a:r>
              <a:rPr lang="en-US" sz="1400" dirty="0" smtClean="0"/>
              <a:t>RHYTHM Resitel  </a:t>
            </a:r>
            <a:r>
              <a:rPr lang="en-US" sz="1400" dirty="0" smtClean="0"/>
              <a:t>CRM and marketing tools to improve customer engagement, retention, and satisfaction by offering personalized and timely interactions.</a:t>
            </a:r>
          </a:p>
          <a:p>
            <a:pPr marL="0" indent="0">
              <a:buNone/>
            </a:pPr>
            <a:endParaRPr lang="en-IN" sz="1400" dirty="0"/>
          </a:p>
        </p:txBody>
      </p:sp>
    </p:spTree>
    <p:extLst>
      <p:ext uri="{BB962C8B-B14F-4D97-AF65-F5344CB8AC3E}">
        <p14:creationId xmlns:p14="http://schemas.microsoft.com/office/powerpoint/2010/main" val="280761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3599"/>
            <a:ext cx="10515600" cy="475384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Success Criteria:</a:t>
            </a:r>
            <a:endParaRPr lang="en-IN" sz="2000" b="1" dirty="0">
              <a:latin typeface="+mn-lt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1" y="1208903"/>
            <a:ext cx="10984344" cy="418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Alignment with Business Requirements: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The implemented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RHYTHM Resitel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solution meets all predefined business and technical requirements, including functionality, scalability, and usability.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Process Automation: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Achieve at least a 50% reduction in manual tasks across key business processes through automation using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RHYTHM Resitel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tools.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Data Integration and Accessibility: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Seamless integration with existing systems ensures 100% accessibility of consolidated and real-time data across departments.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Improved Operational Efficiency: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Key performance indicators (KPIs) such as task completion time, error rates, and cost savings demonstrate measurable improvements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(e.g., a 30% improvement in productivity).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On-time and Within Budget Delivery: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The project is completed within the agreed timeline and budget, with all milestones achieved as planned.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Scalability and Flexibility: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The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RHYTHM Resitel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solution supports future business needs, including the addition of new users, modules, or workflows, without significant reconfiguration.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Stakeholder Approval: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Positive feedback from key stakeholders, including management and department heads, confirms the project’s success and value delivery.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Compliance and Security Standards: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The implemented solution adheres to all relevant data privacy, security, and regulatory compliance requirements.</a:t>
            </a:r>
          </a:p>
        </p:txBody>
      </p:sp>
    </p:spTree>
    <p:extLst>
      <p:ext uri="{BB962C8B-B14F-4D97-AF65-F5344CB8AC3E}">
        <p14:creationId xmlns:p14="http://schemas.microsoft.com/office/powerpoint/2010/main" val="173134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66725"/>
            <a:ext cx="10515600" cy="503093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Methods/Approach:</a:t>
            </a:r>
            <a:endParaRPr lang="en-IN" sz="2000" b="1" dirty="0">
              <a:latin typeface="+mn-lt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1108240"/>
            <a:ext cx="10273145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Requirement Gathering and Analysis: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Conduct stakeholder interviews, workshops, and surveys to gather detailed requirements.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Document functional, technical, and business requirements.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Solution Design and Selection: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Evaluate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RHYTHM Resitel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application modules (e.g., CRM, Projects, Books) based on the collected requirements.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Finalize the solution design and configuration plan in consultation with stakeholders.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Prototyping: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Demonstrate the prototype to key users for feedback and validation.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Make iterative improvements based on feedback.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System Integration: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Plan and execute integration with existing systems, such as ERP, legacy databases, or third-party applications..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Testing and Quality Assurance: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Perform unit, system, and user acceptance testing (UAT) to ensure functionality and reliability.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Address all issues and validate fixes before the go-live phase.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Training and Change Management: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Develop user manuals, guides, and training materials tailored to various user groups.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Deployment and Implementation: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Execute the phased rollout or full deployment of the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RHYTHM Resitel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solution.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Provide real-time support during the transition to the new system.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Post-Implementation Support and Monitoring: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Monitor system performance and address initial user concerns.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Establish a maintenance plan for ongoing updates and support.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Performance Review and Optimization: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Optimize workflows and automation based on business growth and evolving needs.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6308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4620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Resources:</a:t>
            </a:r>
            <a:endParaRPr lang="en-IN" sz="2000" b="1" dirty="0">
              <a:latin typeface="+mn-lt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849746"/>
            <a:ext cx="11413445" cy="5574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People: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Project Team Members: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Client Community: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Subject matter experts (SMEs), end-users, and stakeholders to provide requirements, validate designs, and support testing.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ITS Team: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Technical leads,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RHYTHM Resitel 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solution architects, developers, and testers responsible for configuration, integration, and deployment.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Project Manager: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Oversees timelines, resource allocation, and deliverables.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Change Management Specialist: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Supports training and user adoption strategies.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sz="1400" dirty="0"/>
          </a:p>
          <a:p>
            <a:pPr marL="0" indent="0">
              <a:buNone/>
            </a:pPr>
            <a:r>
              <a:rPr lang="en-US" sz="1400" b="1" dirty="0" smtClean="0"/>
              <a:t>Time:</a:t>
            </a:r>
            <a:r>
              <a:rPr lang="en-US" sz="1400" dirty="0"/>
              <a:t> </a:t>
            </a:r>
            <a:r>
              <a:rPr lang="en-US" sz="1400" dirty="0" smtClean="0"/>
              <a:t>The project implementation is to be completed within </a:t>
            </a:r>
            <a:r>
              <a:rPr lang="en-US" sz="1400" b="1" dirty="0" smtClean="0"/>
              <a:t>12 </a:t>
            </a:r>
            <a:r>
              <a:rPr lang="en-US" sz="1400" b="1" dirty="0" smtClean="0"/>
              <a:t>months</a:t>
            </a:r>
            <a:r>
              <a:rPr lang="en-US" sz="1400" dirty="0" smtClean="0"/>
              <a:t>.</a:t>
            </a:r>
          </a:p>
          <a:p>
            <a:endParaRPr lang="en-US" sz="1400" dirty="0"/>
          </a:p>
          <a:p>
            <a:pPr marL="0" indent="0">
              <a:buNone/>
            </a:pPr>
            <a:r>
              <a:rPr lang="en-US" sz="1400" b="1" dirty="0" smtClean="0"/>
              <a:t>Budget:</a:t>
            </a:r>
            <a:endParaRPr lang="en-US" sz="1400" dirty="0" smtClean="0"/>
          </a:p>
          <a:p>
            <a:r>
              <a:rPr lang="en-US" sz="1400" b="1" dirty="0" smtClean="0"/>
              <a:t>Hardware and Software:</a:t>
            </a:r>
            <a:r>
              <a:rPr lang="en-US" sz="1400" dirty="0" smtClean="0"/>
              <a:t> Costs associated with </a:t>
            </a:r>
            <a:r>
              <a:rPr lang="en-US" sz="1400" dirty="0" smtClean="0"/>
              <a:t>RHYTHM Resitel  </a:t>
            </a:r>
            <a:r>
              <a:rPr lang="en-US" sz="1400" dirty="0" smtClean="0"/>
              <a:t>licenses and any additional hardware requirements – not to exceed </a:t>
            </a:r>
            <a:r>
              <a:rPr lang="en-US" sz="1400" dirty="0" err="1" smtClean="0"/>
              <a:t>Rs</a:t>
            </a:r>
            <a:r>
              <a:rPr lang="en-US" sz="1400" dirty="0" smtClean="0"/>
              <a:t>. 1 cr.</a:t>
            </a:r>
          </a:p>
          <a:p>
            <a:r>
              <a:rPr lang="en-US" sz="1400" b="1" dirty="0" smtClean="0"/>
              <a:t>Training and Services:</a:t>
            </a:r>
            <a:r>
              <a:rPr lang="en-US" sz="1400" dirty="0" smtClean="0"/>
              <a:t> Costs for user training, support services, and professional development – not to exceed </a:t>
            </a:r>
            <a:r>
              <a:rPr lang="en-US" sz="1400" dirty="0" err="1" smtClean="0"/>
              <a:t>Rs</a:t>
            </a:r>
            <a:r>
              <a:rPr lang="en-US" sz="1400" dirty="0" smtClean="0"/>
              <a:t>. 50Lac.</a:t>
            </a:r>
          </a:p>
          <a:p>
            <a:endParaRPr lang="en-US" sz="1400" dirty="0"/>
          </a:p>
          <a:p>
            <a:pPr marL="0" indent="0">
              <a:buNone/>
            </a:pPr>
            <a:r>
              <a:rPr lang="en-US" sz="1400" b="1" dirty="0" smtClean="0"/>
              <a:t>Other:</a:t>
            </a:r>
            <a:endParaRPr lang="en-US" sz="1400" dirty="0" smtClean="0"/>
          </a:p>
          <a:p>
            <a:r>
              <a:rPr lang="en-US" sz="1400" b="1" dirty="0" smtClean="0"/>
              <a:t>Third-party Software Evaluation:</a:t>
            </a:r>
            <a:r>
              <a:rPr lang="en-US" sz="1400" dirty="0" smtClean="0"/>
              <a:t> Expenses for evaluating third-party solutions for integration – not to exceed </a:t>
            </a:r>
            <a:r>
              <a:rPr lang="en-US" sz="1400" dirty="0" err="1" smtClean="0"/>
              <a:t>Rs</a:t>
            </a:r>
            <a:r>
              <a:rPr lang="en-US" sz="1400" dirty="0" smtClean="0"/>
              <a:t>. 50Lac.</a:t>
            </a:r>
          </a:p>
          <a:p>
            <a:r>
              <a:rPr lang="en-US" sz="1400" b="1" dirty="0" smtClean="0"/>
              <a:t>Site Visits and Reports:</a:t>
            </a:r>
            <a:r>
              <a:rPr lang="en-US" sz="1400" dirty="0" smtClean="0"/>
              <a:t> Costs for site visits, industry benchmarking (e.g., Dataquest reports), and external consultations – not to exceed </a:t>
            </a:r>
            <a:r>
              <a:rPr lang="en-US" sz="1400" dirty="0" err="1" smtClean="0"/>
              <a:t>Rs</a:t>
            </a:r>
            <a:r>
              <a:rPr lang="en-US" sz="1400" dirty="0" smtClean="0"/>
              <a:t>. 10Lac.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0211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en-IN" sz="2000" b="1" dirty="0" smtClean="0">
                <a:latin typeface="+mn-lt"/>
              </a:rPr>
              <a:t>Risks and Dependencies:</a:t>
            </a:r>
            <a:endParaRPr lang="en-IN" sz="2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 smtClean="0"/>
              <a:t>Risks</a:t>
            </a:r>
          </a:p>
          <a:p>
            <a:r>
              <a:rPr lang="en-US" sz="1400" b="1" dirty="0" smtClean="0"/>
              <a:t>User Familiarity with Current Solution:</a:t>
            </a:r>
            <a:r>
              <a:rPr lang="en-US" sz="1400" dirty="0"/>
              <a:t> </a:t>
            </a:r>
            <a:r>
              <a:rPr lang="en-US" sz="1400" dirty="0" smtClean="0"/>
              <a:t>The existing solution has been in place for over </a:t>
            </a:r>
            <a:r>
              <a:rPr lang="en-US" sz="1400" b="1" dirty="0" smtClean="0"/>
              <a:t>4</a:t>
            </a:r>
            <a:r>
              <a:rPr lang="en-US" sz="1400" b="1" dirty="0" smtClean="0"/>
              <a:t> </a:t>
            </a:r>
            <a:r>
              <a:rPr lang="en-US" sz="1400" b="1" dirty="0" smtClean="0"/>
              <a:t>years</a:t>
            </a:r>
            <a:r>
              <a:rPr lang="en-US" sz="1400" dirty="0" smtClean="0"/>
              <a:t> and is intuitive for current users. Transitioning to a new system may lead to resistance or decreased productivity during the learning phase.</a:t>
            </a:r>
          </a:p>
          <a:p>
            <a:r>
              <a:rPr lang="en-US" sz="1400" b="1" dirty="0" smtClean="0"/>
              <a:t>Cost Justification Challenges:</a:t>
            </a:r>
            <a:r>
              <a:rPr lang="en-US" sz="1400" dirty="0"/>
              <a:t> </a:t>
            </a:r>
            <a:r>
              <a:rPr lang="en-US" sz="1400" dirty="0" smtClean="0"/>
              <a:t>It may be difficult to quantify the benefits of the new system in terms of ease of use, quality of information, speed of accessibility, and maintenance improvements in a way that is convincing to management.</a:t>
            </a:r>
          </a:p>
          <a:p>
            <a:r>
              <a:rPr lang="en-US" sz="1400" b="1" dirty="0" smtClean="0"/>
              <a:t>Disruption to Current Processes:</a:t>
            </a:r>
            <a:r>
              <a:rPr lang="en-US" sz="1400" dirty="0"/>
              <a:t> </a:t>
            </a:r>
            <a:r>
              <a:rPr lang="en-US" sz="1400" dirty="0" smtClean="0"/>
              <a:t>Implementing a new system could disrupt well-established workflows, causing temporary inefficiencies.</a:t>
            </a:r>
          </a:p>
          <a:p>
            <a:r>
              <a:rPr lang="en-US" sz="1400" b="1" dirty="0" smtClean="0"/>
              <a:t>Management Buy-in:</a:t>
            </a:r>
            <a:r>
              <a:rPr lang="en-US" sz="1400" dirty="0"/>
              <a:t> </a:t>
            </a:r>
            <a:r>
              <a:rPr lang="en-US" sz="1400" dirty="0" smtClean="0"/>
              <a:t>Difficulty in demonstrating immediate ROI may hinder management approval or commitment to the project.</a:t>
            </a:r>
          </a:p>
          <a:p>
            <a:endParaRPr lang="en-US" sz="1400" dirty="0"/>
          </a:p>
          <a:p>
            <a:pPr marL="0" indent="0">
              <a:buNone/>
            </a:pPr>
            <a:r>
              <a:rPr lang="en-US" sz="1400" b="1" dirty="0" smtClean="0"/>
              <a:t>Dependencies</a:t>
            </a:r>
          </a:p>
          <a:p>
            <a:r>
              <a:rPr lang="en-US" sz="1400" b="1" dirty="0" smtClean="0"/>
              <a:t>User Readiness and Training:</a:t>
            </a:r>
            <a:r>
              <a:rPr lang="en-US" sz="1400" dirty="0"/>
              <a:t> </a:t>
            </a:r>
            <a:r>
              <a:rPr lang="en-US" sz="1400" dirty="0" smtClean="0"/>
              <a:t>Successful adoption of the </a:t>
            </a:r>
            <a:r>
              <a:rPr lang="en-US" sz="1400" dirty="0" smtClean="0"/>
              <a:t>RHYTHM Resitel  </a:t>
            </a:r>
            <a:r>
              <a:rPr lang="en-US" sz="1400" dirty="0" smtClean="0"/>
              <a:t>solution depends on training and the willingness of current users to adapt to a new interface and workflows.</a:t>
            </a:r>
          </a:p>
          <a:p>
            <a:r>
              <a:rPr lang="en-US" sz="1400" b="1" dirty="0" smtClean="0"/>
              <a:t>Management Approval:</a:t>
            </a:r>
            <a:r>
              <a:rPr lang="en-US" sz="1400" dirty="0"/>
              <a:t> </a:t>
            </a:r>
            <a:r>
              <a:rPr lang="en-US" sz="1400" dirty="0" smtClean="0"/>
              <a:t>Gaining management buy-in is critical to secure funding and organizational support for the project.</a:t>
            </a:r>
          </a:p>
          <a:p>
            <a:r>
              <a:rPr lang="en-US" sz="1400" b="1" dirty="0" smtClean="0"/>
              <a:t>Existing Data Quality and Migration:</a:t>
            </a:r>
            <a:r>
              <a:rPr lang="en-US" sz="1400" dirty="0"/>
              <a:t> </a:t>
            </a:r>
            <a:r>
              <a:rPr lang="en-US" sz="1400" dirty="0" smtClean="0"/>
              <a:t>The migration process relies heavily on the quality of data in the current system. Poor data quality could lead to inefficiencies in the new system.</a:t>
            </a:r>
          </a:p>
          <a:p>
            <a:r>
              <a:rPr lang="en-US" sz="1400" b="1" dirty="0" smtClean="0"/>
              <a:t>IT Infrastructure:</a:t>
            </a:r>
            <a:r>
              <a:rPr lang="en-US" sz="1400" dirty="0"/>
              <a:t> </a:t>
            </a:r>
            <a:r>
              <a:rPr lang="en-US" sz="1400" dirty="0" smtClean="0"/>
              <a:t>Adequate IT infrastructure, including network bandwidth and device compatibility, is necessary to ensure smooth implementation and performance of the </a:t>
            </a:r>
            <a:r>
              <a:rPr lang="en-US" sz="1400" dirty="0" smtClean="0"/>
              <a:t>RHYTHM Resitel  </a:t>
            </a:r>
            <a:r>
              <a:rPr lang="en-US" sz="1400" dirty="0" smtClean="0"/>
              <a:t>solution.</a:t>
            </a:r>
          </a:p>
          <a:p>
            <a:r>
              <a:rPr lang="en-US" sz="1400" b="1" dirty="0" smtClean="0"/>
              <a:t>Support from </a:t>
            </a:r>
            <a:r>
              <a:rPr lang="en-US" sz="1400" b="1" dirty="0" smtClean="0"/>
              <a:t>RHYTHM Resitel  </a:t>
            </a:r>
            <a:r>
              <a:rPr lang="en-US" sz="1400" b="1" dirty="0" smtClean="0"/>
              <a:t>and Third-party Vendors:</a:t>
            </a:r>
            <a:r>
              <a:rPr lang="en-US" sz="1400" dirty="0"/>
              <a:t> </a:t>
            </a:r>
            <a:r>
              <a:rPr lang="en-US" sz="1400" dirty="0" smtClean="0"/>
              <a:t>The success of the project depends on timely and efficient support from </a:t>
            </a:r>
            <a:r>
              <a:rPr lang="en-US" sz="1400" dirty="0" smtClean="0"/>
              <a:t>RHYTHM Resitel ’s </a:t>
            </a:r>
            <a:r>
              <a:rPr lang="en-US" sz="1400" dirty="0" smtClean="0"/>
              <a:t>technical team and any third-party vendors involved in integrations.</a:t>
            </a:r>
          </a:p>
          <a:p>
            <a:endParaRPr lang="en-US" sz="1400" dirty="0" smtClean="0"/>
          </a:p>
          <a:p>
            <a:endParaRPr lang="en-IN" sz="1400" dirty="0"/>
          </a:p>
        </p:txBody>
      </p:sp>
    </p:spTree>
    <p:extLst>
      <p:ext uri="{BB962C8B-B14F-4D97-AF65-F5344CB8AC3E}">
        <p14:creationId xmlns:p14="http://schemas.microsoft.com/office/powerpoint/2010/main" val="95903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3309" y="1825625"/>
            <a:ext cx="7160491" cy="4351338"/>
          </a:xfrm>
        </p:spPr>
        <p:txBody>
          <a:bodyPr/>
          <a:lstStyle/>
          <a:p>
            <a:pPr marL="0" indent="0">
              <a:buNone/>
            </a:pPr>
            <a:r>
              <a:rPr lang="en-IN" b="1" dirty="0" smtClean="0"/>
              <a:t>Project Sponsor: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Raghaav Singh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IN" b="1" dirty="0" smtClean="0"/>
              <a:t>Project Manager: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Venkatesh Iyer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3746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1270</TotalTime>
  <Words>1024</Words>
  <Application>Microsoft Office PowerPoint</Application>
  <PresentationFormat>Widescreen</PresentationFormat>
  <Paragraphs>103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Situation/Problem/Opportunity:</vt:lpstr>
      <vt:lpstr>Purpose Statement (Goals):</vt:lpstr>
      <vt:lpstr>Project Objectives:</vt:lpstr>
      <vt:lpstr>Success Criteria:</vt:lpstr>
      <vt:lpstr>Methods/Approach:</vt:lpstr>
      <vt:lpstr>Resources:</vt:lpstr>
      <vt:lpstr>Risks and Dependencies: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ZOHO Application</dc:title>
  <dc:creator>Ramesh Saka</dc:creator>
  <cp:lastModifiedBy>Ramesh Saka</cp:lastModifiedBy>
  <cp:revision>20</cp:revision>
  <dcterms:created xsi:type="dcterms:W3CDTF">2024-12-25T13:11:56Z</dcterms:created>
  <dcterms:modified xsi:type="dcterms:W3CDTF">2025-01-01T08:38:11Z</dcterms:modified>
</cp:coreProperties>
</file>