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2"/>
  </p:notes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0"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06F70E-EEEA-4E6D-97C5-A5266D9BC6BC}" type="datetimeFigureOut">
              <a:rPr lang="en-US" smtClean="0"/>
              <a:t>8/27/2024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EF824-5814-4114-BB46-73CA469F886C}" type="slidenum">
              <a:rPr lang="en-US" smtClean="0"/>
              <a:t>‹#›</a:t>
            </a:fld>
            <a:endParaRPr lang="en-US"/>
          </a:p>
        </p:txBody>
      </p:sp>
    </p:spTree>
    <p:extLst>
      <p:ext uri="{BB962C8B-B14F-4D97-AF65-F5344CB8AC3E}">
        <p14:creationId xmlns:p14="http://schemas.microsoft.com/office/powerpoint/2010/main" val="2120009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AEF824-5814-4114-BB46-73CA469F886C}" type="slidenum">
              <a:rPr lang="en-US" smtClean="0"/>
              <a:t>10</a:t>
            </a:fld>
            <a:endParaRPr lang="en-US"/>
          </a:p>
        </p:txBody>
      </p:sp>
    </p:spTree>
    <p:extLst>
      <p:ext uri="{BB962C8B-B14F-4D97-AF65-F5344CB8AC3E}">
        <p14:creationId xmlns:p14="http://schemas.microsoft.com/office/powerpoint/2010/main" val="292657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9987611-3C87-43E2-9AEB-85A934C338B7}" type="datetimeFigureOut">
              <a:rPr lang="en-US" smtClean="0"/>
              <a:t>8/27/2024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1407A1D-50CD-4129-94CD-81C9ABF5C98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987611-3C87-43E2-9AEB-85A934C338B7}"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6"/>
            <a:ext cx="762000" cy="365125"/>
          </a:xfrm>
        </p:spPr>
        <p:txBody>
          <a:bodyPr/>
          <a:lstStyle/>
          <a:p>
            <a:fld id="{81407A1D-50CD-4129-94CD-81C9ABF5C98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987611-3C87-43E2-9AEB-85A934C338B7}"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987611-3C87-43E2-9AEB-85A934C338B7}"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987611-3C87-43E2-9AEB-85A934C338B7}"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87611-3C87-43E2-9AEB-85A934C338B7}"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987611-3C87-43E2-9AEB-85A934C338B7}"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987611-3C87-43E2-9AEB-85A934C338B7}"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9987611-3C87-43E2-9AEB-85A934C338B7}" type="datetimeFigureOut">
              <a:rPr lang="en-US" smtClean="0"/>
              <a:t>8/27/2024</a:t>
            </a:fld>
            <a:endParaRPr lang="en-US"/>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1407A1D-50CD-4129-94CD-81C9ABF5C98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8229600" cy="1828800"/>
          </a:xfrm>
        </p:spPr>
        <p:txBody>
          <a:bodyPr/>
          <a:lstStyle/>
          <a:p>
            <a:r>
              <a:rPr lang="en-US" dirty="0" smtClean="0">
                <a:solidFill>
                  <a:srgbClr val="FFC000"/>
                </a:solidFill>
                <a:latin typeface="Cooper Black" pitchFamily="18" charset="0"/>
              </a:rPr>
              <a:t>Retail  store management  system</a:t>
            </a:r>
            <a:endParaRPr lang="en-US" dirty="0">
              <a:solidFill>
                <a:srgbClr val="FFC000"/>
              </a:solidFill>
              <a:latin typeface="Cooper Black" pitchFamily="18" charset="0"/>
            </a:endParaRPr>
          </a:p>
        </p:txBody>
      </p:sp>
      <p:sp>
        <p:nvSpPr>
          <p:cNvPr id="3" name="Subtitle 2"/>
          <p:cNvSpPr>
            <a:spLocks noGrp="1"/>
          </p:cNvSpPr>
          <p:nvPr>
            <p:ph type="subTitle" idx="1"/>
          </p:nvPr>
        </p:nvSpPr>
        <p:spPr>
          <a:xfrm>
            <a:off x="-21336" y="6324600"/>
            <a:ext cx="9083040" cy="304800"/>
          </a:xfrm>
        </p:spPr>
        <p:txBody>
          <a:bodyPr>
            <a:normAutofit fontScale="55000" lnSpcReduction="20000"/>
          </a:bodyPr>
          <a:lstStyle/>
          <a:p>
            <a:r>
              <a:rPr lang="en-US" dirty="0" smtClean="0"/>
              <a:t>Prepared by </a:t>
            </a:r>
            <a:r>
              <a:rPr lang="en-US" dirty="0" err="1" smtClean="0"/>
              <a:t>Abhishek</a:t>
            </a:r>
            <a:r>
              <a:rPr lang="en-US" dirty="0" smtClean="0"/>
              <a:t>                                                                                                               Date:26-08-2024</a:t>
            </a:r>
            <a:endParaRPr lang="en-US" dirty="0"/>
          </a:p>
        </p:txBody>
      </p:sp>
    </p:spTree>
    <p:extLst>
      <p:ext uri="{BB962C8B-B14F-4D97-AF65-F5344CB8AC3E}">
        <p14:creationId xmlns:p14="http://schemas.microsoft.com/office/powerpoint/2010/main" val="1362141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0"/>
            <a:ext cx="9067800" cy="2031325"/>
          </a:xfrm>
          <a:prstGeom prst="rect">
            <a:avLst/>
          </a:prstGeom>
        </p:spPr>
        <p:txBody>
          <a:bodyPr wrap="square">
            <a:spAutoFit/>
          </a:bodyPr>
          <a:lstStyle/>
          <a:p>
            <a:r>
              <a:rPr lang="en-US" b="1" dirty="0" smtClean="0"/>
              <a:t>Completed </a:t>
            </a:r>
            <a:r>
              <a:rPr lang="en-US" b="1" dirty="0"/>
              <a:t>by </a:t>
            </a:r>
            <a:r>
              <a:rPr lang="en-US" b="1" dirty="0" smtClean="0"/>
              <a:t>Manager</a:t>
            </a:r>
            <a:r>
              <a:rPr lang="en-US" dirty="0" smtClean="0"/>
              <a:t>: XXXXX</a:t>
            </a:r>
          </a:p>
          <a:p>
            <a:endParaRPr lang="en-US" dirty="0"/>
          </a:p>
          <a:p>
            <a:endParaRPr lang="en-US" dirty="0" smtClean="0"/>
          </a:p>
          <a:p>
            <a:endParaRPr lang="en-US" dirty="0"/>
          </a:p>
          <a:p>
            <a:endParaRPr lang="en-US" dirty="0"/>
          </a:p>
          <a:p>
            <a:r>
              <a:rPr lang="en-US" b="1" dirty="0"/>
              <a:t>Project </a:t>
            </a:r>
            <a:r>
              <a:rPr lang="en-US" b="1" dirty="0" smtClean="0"/>
              <a:t>Sponsor </a:t>
            </a:r>
            <a:r>
              <a:rPr lang="en-US" b="1" smtClean="0"/>
              <a:t>: XXX                                                        Project Manager: XXXXXX </a:t>
            </a:r>
            <a:r>
              <a:rPr lang="en-US" dirty="0"/>
              <a:t>	</a:t>
            </a:r>
          </a:p>
        </p:txBody>
      </p:sp>
    </p:spTree>
    <p:extLst>
      <p:ext uri="{BB962C8B-B14F-4D97-AF65-F5344CB8AC3E}">
        <p14:creationId xmlns:p14="http://schemas.microsoft.com/office/powerpoint/2010/main" val="3051931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76200" y="304800"/>
            <a:ext cx="8610600" cy="6553200"/>
          </a:xfrm>
        </p:spPr>
        <p:txBody>
          <a:bodyPr>
            <a:normAutofit fontScale="62500" lnSpcReduction="20000"/>
          </a:bodyPr>
          <a:lstStyle/>
          <a:p>
            <a:pPr marL="137160" indent="0">
              <a:buNone/>
            </a:pPr>
            <a:r>
              <a:rPr lang="en-US" dirty="0" smtClean="0">
                <a:solidFill>
                  <a:srgbClr val="FFFF00"/>
                </a:solidFill>
              </a:rPr>
              <a:t>Situation:</a:t>
            </a:r>
            <a:endParaRPr lang="en-US" dirty="0">
              <a:solidFill>
                <a:srgbClr val="FFFF00"/>
              </a:solidFill>
            </a:endParaRPr>
          </a:p>
          <a:p>
            <a:pPr marL="137160" indent="0">
              <a:buNone/>
            </a:pPr>
            <a:r>
              <a:rPr lang="en-US" dirty="0"/>
              <a:t>The system is intended to manage various retail operations, including:</a:t>
            </a:r>
          </a:p>
          <a:p>
            <a:endParaRPr lang="en-US" dirty="0"/>
          </a:p>
          <a:p>
            <a:r>
              <a:rPr lang="en-US" dirty="0"/>
              <a:t>Checking the availability of goods.</a:t>
            </a:r>
          </a:p>
          <a:p>
            <a:r>
              <a:rPr lang="en-US" dirty="0"/>
              <a:t>Arranging goods by price or product.</a:t>
            </a:r>
          </a:p>
          <a:p>
            <a:r>
              <a:rPr lang="en-US" dirty="0"/>
              <a:t>Processing sales transactions and generating bills.</a:t>
            </a:r>
          </a:p>
          <a:p>
            <a:r>
              <a:rPr lang="en-US" dirty="0"/>
              <a:t>Accepting payments via credit card or cash</a:t>
            </a:r>
            <a:r>
              <a:rPr lang="en-US" dirty="0" smtClean="0"/>
              <a:t>.</a:t>
            </a:r>
            <a:br>
              <a:rPr lang="en-US" dirty="0" smtClean="0"/>
            </a:br>
            <a:endParaRPr lang="en-US" dirty="0"/>
          </a:p>
          <a:p>
            <a:pPr marL="137160" indent="0">
              <a:buNone/>
            </a:pPr>
            <a:r>
              <a:rPr lang="en-US" dirty="0" smtClean="0">
                <a:solidFill>
                  <a:srgbClr val="FFFF00"/>
                </a:solidFill>
              </a:rPr>
              <a:t>Problem:</a:t>
            </a:r>
            <a:endParaRPr lang="en-US" dirty="0">
              <a:solidFill>
                <a:srgbClr val="FFFF00"/>
              </a:solidFill>
            </a:endParaRPr>
          </a:p>
          <a:p>
            <a:pPr marL="137160" indent="0">
              <a:buNone/>
            </a:pPr>
            <a:r>
              <a:rPr lang="en-US" dirty="0"/>
              <a:t>The current system has some limitations:</a:t>
            </a:r>
          </a:p>
          <a:p>
            <a:endParaRPr lang="en-US" dirty="0"/>
          </a:p>
          <a:p>
            <a:r>
              <a:rPr lang="en-US" dirty="0"/>
              <a:t>It does not handle third-party services directly.</a:t>
            </a:r>
          </a:p>
          <a:p>
            <a:r>
              <a:rPr lang="en-US" dirty="0"/>
              <a:t>The supplier’s process of supplying goods is manual, which could lead to inefficiencies and errors</a:t>
            </a:r>
            <a:r>
              <a:rPr lang="en-US" dirty="0" smtClean="0"/>
              <a:t>.</a:t>
            </a:r>
            <a:br>
              <a:rPr lang="en-US" dirty="0" smtClean="0"/>
            </a:br>
            <a:endParaRPr lang="en-US" dirty="0"/>
          </a:p>
          <a:p>
            <a:pPr marL="137160" indent="0">
              <a:buNone/>
            </a:pPr>
            <a:r>
              <a:rPr lang="en-US" dirty="0" smtClean="0">
                <a:solidFill>
                  <a:srgbClr val="FFFF00"/>
                </a:solidFill>
              </a:rPr>
              <a:t>Opportunity:</a:t>
            </a:r>
            <a:endParaRPr lang="en-US" dirty="0">
              <a:solidFill>
                <a:srgbClr val="FFFF00"/>
              </a:solidFill>
            </a:endParaRPr>
          </a:p>
          <a:p>
            <a:pPr marL="137160" indent="0">
              <a:buNone/>
            </a:pPr>
            <a:r>
              <a:rPr lang="en-US" dirty="0"/>
              <a:t>Implementing this system offers several opportunities:</a:t>
            </a:r>
          </a:p>
          <a:p>
            <a:endParaRPr lang="en-US" dirty="0"/>
          </a:p>
          <a:p>
            <a:r>
              <a:rPr lang="en-US" dirty="0"/>
              <a:t>Improved Efficiency: Automating the arrangement and billing processes can save time and reduce errors.</a:t>
            </a:r>
          </a:p>
          <a:p>
            <a:r>
              <a:rPr lang="en-US" dirty="0"/>
              <a:t>Better Inventory Management: By checking the availability of goods and placing orders as needed, the system ensures that the store is always well-stocked.</a:t>
            </a:r>
          </a:p>
          <a:p>
            <a:r>
              <a:rPr lang="en-US" dirty="0"/>
              <a:t>Enhanced Customer Experience: Streamlined payment options and faster transactions can lead to higher customer satisfaction.</a:t>
            </a:r>
          </a:p>
        </p:txBody>
      </p:sp>
    </p:spTree>
    <p:extLst>
      <p:ext uri="{BB962C8B-B14F-4D97-AF65-F5344CB8AC3E}">
        <p14:creationId xmlns:p14="http://schemas.microsoft.com/office/powerpoint/2010/main" val="272102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1"/>
            <a:ext cx="8458200" cy="5509200"/>
          </a:xfrm>
          <a:prstGeom prst="rect">
            <a:avLst/>
          </a:prstGeom>
        </p:spPr>
        <p:txBody>
          <a:bodyPr wrap="square">
            <a:spAutoFit/>
          </a:bodyPr>
          <a:lstStyle/>
          <a:p>
            <a:r>
              <a:rPr lang="en-US" sz="2800" dirty="0" smtClean="0">
                <a:solidFill>
                  <a:srgbClr val="002060"/>
                </a:solidFill>
              </a:rPr>
              <a:t>GOALS:</a:t>
            </a:r>
          </a:p>
          <a:p>
            <a:endParaRPr lang="en-US" dirty="0"/>
          </a:p>
          <a:p>
            <a:pPr marL="285750" indent="-285750">
              <a:buFont typeface="Wingdings" pitchFamily="2" charset="2"/>
              <a:buChar char="Ø"/>
            </a:pPr>
            <a:r>
              <a:rPr lang="en-US" dirty="0" smtClean="0"/>
              <a:t>Enhance Efficiency: Automate key retail operations to save time and reduce manual errors.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Improve Inventory Management: Ensure accurate tracking of goods and timely restocking.</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Streamline Product Arrangement: Organize products by price or category for easier management and customer navigation.</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Facilitate Sales Transactions: Simplify the process of generating bills and processing sales.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Offer Flexible Payment Options: Accept payments via credit card or cash to accommodate customer preferences.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Boost Customer Satisfaction: Provide a seamless shopping experience with faster transactions and better service.</a:t>
            </a:r>
            <a:endParaRPr lang="en-US" dirty="0"/>
          </a:p>
        </p:txBody>
      </p:sp>
      <p:sp>
        <p:nvSpPr>
          <p:cNvPr id="4" name="Rectangle 3"/>
          <p:cNvSpPr/>
          <p:nvPr/>
        </p:nvSpPr>
        <p:spPr>
          <a:xfrm>
            <a:off x="231648" y="990601"/>
            <a:ext cx="8458200" cy="5509200"/>
          </a:xfrm>
          <a:prstGeom prst="rect">
            <a:avLst/>
          </a:prstGeom>
        </p:spPr>
        <p:txBody>
          <a:bodyPr wrap="square">
            <a:spAutoFit/>
          </a:bodyPr>
          <a:lstStyle/>
          <a:p>
            <a:r>
              <a:rPr lang="en-US" sz="2800" dirty="0" smtClean="0">
                <a:solidFill>
                  <a:srgbClr val="FFFF00"/>
                </a:solidFill>
              </a:rPr>
              <a:t>GOALS:</a:t>
            </a:r>
          </a:p>
          <a:p>
            <a:endParaRPr lang="en-US" dirty="0"/>
          </a:p>
          <a:p>
            <a:pPr marL="285750" indent="-285750">
              <a:buFont typeface="Wingdings" pitchFamily="2" charset="2"/>
              <a:buChar char="Ø"/>
            </a:pPr>
            <a:r>
              <a:rPr lang="en-US" dirty="0" smtClean="0">
                <a:solidFill>
                  <a:schemeClr val="accent5">
                    <a:lumMod val="50000"/>
                  </a:schemeClr>
                </a:solidFill>
              </a:rPr>
              <a:t>Enhance Efficiency</a:t>
            </a:r>
            <a:r>
              <a:rPr lang="en-US" dirty="0" smtClean="0"/>
              <a:t>: Automate key retail operations to save time and reduce manual errors.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Improve Inventory Management</a:t>
            </a:r>
            <a:r>
              <a:rPr lang="en-US" dirty="0" smtClean="0"/>
              <a:t>: Ensure accurate tracking of goods and timely restocking.</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Streamline Product Arrangement</a:t>
            </a:r>
            <a:r>
              <a:rPr lang="en-US" dirty="0" smtClean="0"/>
              <a:t>: Organize products by price or category for easier management and customer navigation.</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Facilitate Sales Transactions</a:t>
            </a:r>
            <a:r>
              <a:rPr lang="en-US" dirty="0" smtClean="0"/>
              <a:t>: Simplify the process of generating bills and processing sales.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Offer Flexible Payment Options</a:t>
            </a:r>
            <a:r>
              <a:rPr lang="en-US" dirty="0" smtClean="0"/>
              <a:t>: Accept payments via credit card or cash to accommodate customer preferences.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Boost Customer Satisfaction</a:t>
            </a:r>
            <a:r>
              <a:rPr lang="en-US" dirty="0" smtClean="0"/>
              <a:t>: Provide a seamless shopping experience with faster transactions and better service.</a:t>
            </a:r>
            <a:endParaRPr lang="en-US" dirty="0"/>
          </a:p>
        </p:txBody>
      </p:sp>
    </p:spTree>
    <p:extLst>
      <p:ext uri="{BB962C8B-B14F-4D97-AF65-F5344CB8AC3E}">
        <p14:creationId xmlns:p14="http://schemas.microsoft.com/office/powerpoint/2010/main" val="1965110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1219200"/>
            <a:ext cx="8534400" cy="4062651"/>
          </a:xfrm>
          <a:prstGeom prst="rect">
            <a:avLst/>
          </a:prstGeom>
        </p:spPr>
        <p:txBody>
          <a:bodyPr wrap="square">
            <a:spAutoFit/>
          </a:bodyPr>
          <a:lstStyle/>
          <a:p>
            <a:r>
              <a:rPr lang="en-US" sz="2400" b="1" dirty="0" smtClean="0">
                <a:solidFill>
                  <a:schemeClr val="accent4">
                    <a:lumMod val="50000"/>
                  </a:schemeClr>
                </a:solidFill>
              </a:rPr>
              <a:t>PROJECT OBJECTIVES:</a:t>
            </a:r>
          </a:p>
          <a:p>
            <a:endParaRPr lang="en-US" b="1" dirty="0"/>
          </a:p>
          <a:p>
            <a:r>
              <a:rPr lang="en-US" b="1" dirty="0" smtClean="0">
                <a:solidFill>
                  <a:schemeClr val="accent6">
                    <a:lumMod val="50000"/>
                  </a:schemeClr>
                </a:solidFill>
              </a:rPr>
              <a:t>Solution </a:t>
            </a:r>
            <a:r>
              <a:rPr lang="en-US" b="1" dirty="0">
                <a:solidFill>
                  <a:schemeClr val="accent6">
                    <a:lumMod val="50000"/>
                  </a:schemeClr>
                </a:solidFill>
              </a:rPr>
              <a:t>Selection</a:t>
            </a:r>
            <a:r>
              <a:rPr lang="en-US" dirty="0"/>
              <a:t>: Choose the most suitable solution based on design criteria, specifications, and requirements.</a:t>
            </a:r>
          </a:p>
          <a:p>
            <a:r>
              <a:rPr lang="en-US" b="1" dirty="0">
                <a:solidFill>
                  <a:schemeClr val="accent6">
                    <a:lumMod val="50000"/>
                  </a:schemeClr>
                </a:solidFill>
              </a:rPr>
              <a:t>Solution Prototyping and Testing</a:t>
            </a:r>
            <a:r>
              <a:rPr lang="en-US" dirty="0">
                <a:solidFill>
                  <a:schemeClr val="accent6">
                    <a:lumMod val="50000"/>
                  </a:schemeClr>
                </a:solidFill>
              </a:rPr>
              <a:t>: </a:t>
            </a:r>
            <a:r>
              <a:rPr lang="en-US" dirty="0"/>
              <a:t>Develop prototypes and conduct thorough testing to ensure the solution meets all functional and non-functional requirements.</a:t>
            </a:r>
          </a:p>
          <a:p>
            <a:r>
              <a:rPr lang="en-US" b="1" dirty="0">
                <a:solidFill>
                  <a:schemeClr val="accent6">
                    <a:lumMod val="50000"/>
                  </a:schemeClr>
                </a:solidFill>
              </a:rPr>
              <a:t>System Integration</a:t>
            </a:r>
            <a:r>
              <a:rPr lang="en-US" dirty="0"/>
              <a:t>: Integrate the selected solution with existing systems and processes to ensure seamless operation.</a:t>
            </a:r>
          </a:p>
          <a:p>
            <a:r>
              <a:rPr lang="en-US" b="1" dirty="0">
                <a:solidFill>
                  <a:schemeClr val="accent6">
                    <a:lumMod val="50000"/>
                  </a:schemeClr>
                </a:solidFill>
              </a:rPr>
              <a:t>User Training and Support</a:t>
            </a:r>
            <a:r>
              <a:rPr lang="en-US" dirty="0"/>
              <a:t>: Provide comprehensive training and ongoing support to users to ensure effective utilization of the system.</a:t>
            </a:r>
          </a:p>
          <a:p>
            <a:r>
              <a:rPr lang="en-US" b="1" dirty="0">
                <a:solidFill>
                  <a:schemeClr val="accent6">
                    <a:lumMod val="50000"/>
                  </a:schemeClr>
                </a:solidFill>
              </a:rPr>
              <a:t>Performance Monitoring and Optimization</a:t>
            </a:r>
            <a:r>
              <a:rPr lang="en-US" dirty="0">
                <a:solidFill>
                  <a:schemeClr val="accent6">
                    <a:lumMod val="50000"/>
                  </a:schemeClr>
                </a:solidFill>
              </a:rPr>
              <a:t>: </a:t>
            </a:r>
            <a:r>
              <a:rPr lang="en-US" dirty="0"/>
              <a:t>Continuously monitor system performance and make necessary optimizations to maintain efficiency and effectiveness.</a:t>
            </a:r>
          </a:p>
        </p:txBody>
      </p:sp>
    </p:spTree>
    <p:extLst>
      <p:ext uri="{BB962C8B-B14F-4D97-AF65-F5344CB8AC3E}">
        <p14:creationId xmlns:p14="http://schemas.microsoft.com/office/powerpoint/2010/main" val="4222869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76401"/>
            <a:ext cx="8839200" cy="3970318"/>
          </a:xfrm>
          <a:prstGeom prst="rect">
            <a:avLst/>
          </a:prstGeom>
        </p:spPr>
        <p:txBody>
          <a:bodyPr wrap="square">
            <a:spAutoFit/>
          </a:bodyPr>
          <a:lstStyle/>
          <a:p>
            <a:r>
              <a:rPr lang="en-US" b="1" dirty="0" smtClean="0">
                <a:solidFill>
                  <a:srgbClr val="0070C0"/>
                </a:solidFill>
              </a:rPr>
              <a:t>SUCCESS CRITERIA:</a:t>
            </a:r>
          </a:p>
          <a:p>
            <a:endParaRPr lang="en-US" b="1" dirty="0"/>
          </a:p>
          <a:p>
            <a:r>
              <a:rPr lang="en-US" b="1" dirty="0" smtClean="0">
                <a:solidFill>
                  <a:schemeClr val="accent6">
                    <a:lumMod val="50000"/>
                  </a:schemeClr>
                </a:solidFill>
              </a:rPr>
              <a:t>Improve </a:t>
            </a:r>
            <a:r>
              <a:rPr lang="en-US" b="1" dirty="0">
                <a:solidFill>
                  <a:schemeClr val="accent6">
                    <a:lumMod val="50000"/>
                  </a:schemeClr>
                </a:solidFill>
              </a:rPr>
              <a:t>Records Availability and Accessibility</a:t>
            </a:r>
            <a:r>
              <a:rPr lang="en-US" dirty="0">
                <a:solidFill>
                  <a:schemeClr val="accent6">
                    <a:lumMod val="50000"/>
                  </a:schemeClr>
                </a:solidFill>
              </a:rPr>
              <a:t>: </a:t>
            </a:r>
            <a:r>
              <a:rPr lang="en-US" dirty="0"/>
              <a:t>Ensure that information, collateral, forms, and documents are easily accessible and well-organized for quick retrieval</a:t>
            </a:r>
            <a:r>
              <a:rPr lang="en-US" dirty="0" smtClean="0"/>
              <a:t>.</a:t>
            </a:r>
          </a:p>
          <a:p>
            <a:endParaRPr lang="en-US" dirty="0"/>
          </a:p>
          <a:p>
            <a:r>
              <a:rPr lang="en-US" b="1" dirty="0">
                <a:solidFill>
                  <a:schemeClr val="accent6">
                    <a:lumMod val="50000"/>
                  </a:schemeClr>
                </a:solidFill>
              </a:rPr>
              <a:t>Reduce System Downtime</a:t>
            </a:r>
            <a:r>
              <a:rPr lang="en-US" dirty="0">
                <a:solidFill>
                  <a:schemeClr val="accent6">
                    <a:lumMod val="50000"/>
                  </a:schemeClr>
                </a:solidFill>
              </a:rPr>
              <a:t>: </a:t>
            </a:r>
            <a:r>
              <a:rPr lang="en-US" dirty="0"/>
              <a:t>Minimize system downtime to ensure continuous operation and reduce related wait times</a:t>
            </a:r>
            <a:r>
              <a:rPr lang="en-US" dirty="0" smtClean="0"/>
              <a:t>.</a:t>
            </a:r>
          </a:p>
          <a:p>
            <a:endParaRPr lang="en-US" dirty="0"/>
          </a:p>
          <a:p>
            <a:r>
              <a:rPr lang="en-US" b="1" dirty="0">
                <a:solidFill>
                  <a:schemeClr val="accent6">
                    <a:lumMod val="50000"/>
                  </a:schemeClr>
                </a:solidFill>
              </a:rPr>
              <a:t>Enhance System Response Times</a:t>
            </a:r>
            <a:r>
              <a:rPr lang="en-US" dirty="0">
                <a:solidFill>
                  <a:schemeClr val="accent6">
                    <a:lumMod val="50000"/>
                  </a:schemeClr>
                </a:solidFill>
              </a:rPr>
              <a:t>: </a:t>
            </a:r>
            <a:r>
              <a:rPr lang="en-US" dirty="0"/>
              <a:t>Optimize the system to provide faster response times, improving overall user experience and efficiency</a:t>
            </a:r>
            <a:r>
              <a:rPr lang="en-US" dirty="0" smtClean="0"/>
              <a:t>.</a:t>
            </a:r>
          </a:p>
          <a:p>
            <a:endParaRPr lang="en-US" dirty="0"/>
          </a:p>
          <a:p>
            <a:endParaRPr lang="en-US" dirty="0"/>
          </a:p>
          <a:p>
            <a:r>
              <a:rPr lang="en-US" dirty="0"/>
              <a:t>These criteria will help measure the effectiveness and efficiency of the implemented system.</a:t>
            </a:r>
          </a:p>
        </p:txBody>
      </p:sp>
    </p:spTree>
    <p:extLst>
      <p:ext uri="{BB962C8B-B14F-4D97-AF65-F5344CB8AC3E}">
        <p14:creationId xmlns:p14="http://schemas.microsoft.com/office/powerpoint/2010/main" val="125063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686800" cy="6001643"/>
          </a:xfrm>
          <a:prstGeom prst="rect">
            <a:avLst/>
          </a:prstGeom>
        </p:spPr>
        <p:txBody>
          <a:bodyPr wrap="square">
            <a:spAutoFit/>
          </a:bodyPr>
          <a:lstStyle/>
          <a:p>
            <a:r>
              <a:rPr lang="en-US" sz="2400" b="1" dirty="0" smtClean="0">
                <a:solidFill>
                  <a:srgbClr val="0070C0"/>
                </a:solidFill>
              </a:rPr>
              <a:t>METHODS/ APPROACH: </a:t>
            </a:r>
          </a:p>
          <a:p>
            <a:endParaRPr lang="en-US" b="1" dirty="0">
              <a:solidFill>
                <a:schemeClr val="accent4">
                  <a:lumMod val="50000"/>
                </a:schemeClr>
              </a:solidFill>
            </a:endParaRPr>
          </a:p>
          <a:p>
            <a:r>
              <a:rPr lang="en-US" b="1" dirty="0" smtClean="0">
                <a:solidFill>
                  <a:schemeClr val="accent4">
                    <a:lumMod val="50000"/>
                  </a:schemeClr>
                </a:solidFill>
              </a:rPr>
              <a:t>Establish </a:t>
            </a:r>
            <a:r>
              <a:rPr lang="en-US" b="1" dirty="0">
                <a:solidFill>
                  <a:schemeClr val="accent4">
                    <a:lumMod val="50000"/>
                  </a:schemeClr>
                </a:solidFill>
              </a:rPr>
              <a:t>Selection Committee and Selection Process</a:t>
            </a:r>
            <a:r>
              <a:rPr lang="en-US" dirty="0">
                <a:solidFill>
                  <a:schemeClr val="accent4">
                    <a:lumMod val="50000"/>
                  </a:schemeClr>
                </a:solidFill>
              </a:rPr>
              <a:t>: </a:t>
            </a:r>
            <a:r>
              <a:rPr lang="en-US" dirty="0"/>
              <a:t>Form a committee responsible for overseeing the selection process. Define the requirements and criteria for the system based on business needs and objectives</a:t>
            </a:r>
            <a:r>
              <a:rPr lang="en-US" dirty="0" smtClean="0"/>
              <a:t>.</a:t>
            </a:r>
          </a:p>
          <a:p>
            <a:endParaRPr lang="en-US" dirty="0"/>
          </a:p>
          <a:p>
            <a:r>
              <a:rPr lang="en-US" b="1" dirty="0">
                <a:solidFill>
                  <a:schemeClr val="accent4">
                    <a:lumMod val="50000"/>
                  </a:schemeClr>
                </a:solidFill>
              </a:rPr>
              <a:t>Select Vendors and Finalists</a:t>
            </a:r>
            <a:r>
              <a:rPr lang="en-US" dirty="0">
                <a:solidFill>
                  <a:schemeClr val="accent4">
                    <a:lumMod val="50000"/>
                  </a:schemeClr>
                </a:solidFill>
              </a:rPr>
              <a:t>: </a:t>
            </a:r>
            <a:r>
              <a:rPr lang="en-US" dirty="0"/>
              <a:t>Issue a Request for Proposal (RFP) to potential vendors. Evaluate the proposals through demonstrations and reviews to shortlist the finalists</a:t>
            </a:r>
            <a:r>
              <a:rPr lang="en-US" dirty="0" smtClean="0"/>
              <a:t>.</a:t>
            </a:r>
          </a:p>
          <a:p>
            <a:endParaRPr lang="en-US" dirty="0"/>
          </a:p>
          <a:p>
            <a:r>
              <a:rPr lang="en-US" b="1" dirty="0">
                <a:solidFill>
                  <a:schemeClr val="accent4">
                    <a:lumMod val="50000"/>
                  </a:schemeClr>
                </a:solidFill>
              </a:rPr>
              <a:t>Select and Implement Solution</a:t>
            </a:r>
            <a:r>
              <a:rPr lang="en-US" dirty="0">
                <a:solidFill>
                  <a:schemeClr val="accent4">
                    <a:lumMod val="50000"/>
                  </a:schemeClr>
                </a:solidFill>
              </a:rPr>
              <a:t>: </a:t>
            </a:r>
            <a:r>
              <a:rPr lang="en-US" dirty="0"/>
              <a:t>Choose the most suitable solution from the finalists. Implement the system, ensuring it meets all defined requirements. Train users and technical staff to effectively use and maintain the system. Establish support processes to address any issues that may arise</a:t>
            </a:r>
            <a:r>
              <a:rPr lang="en-US" dirty="0" smtClean="0"/>
              <a:t>.</a:t>
            </a:r>
          </a:p>
          <a:p>
            <a:endParaRPr lang="en-US" dirty="0"/>
          </a:p>
          <a:p>
            <a:r>
              <a:rPr lang="en-US" b="1" dirty="0">
                <a:solidFill>
                  <a:schemeClr val="accent4">
                    <a:lumMod val="50000"/>
                  </a:schemeClr>
                </a:solidFill>
              </a:rPr>
              <a:t>Go Live with New System</a:t>
            </a:r>
            <a:r>
              <a:rPr lang="en-US" dirty="0">
                <a:solidFill>
                  <a:schemeClr val="accent4">
                    <a:lumMod val="50000"/>
                  </a:schemeClr>
                </a:solidFill>
              </a:rPr>
              <a:t>: </a:t>
            </a:r>
            <a:r>
              <a:rPr lang="en-US" dirty="0"/>
              <a:t>Launch the new system, ensuring a smooth transition from the old processes. Monitor the system closely during the initial phase to address any teething problems and ensure it operates as expected</a:t>
            </a:r>
            <a:r>
              <a:rPr lang="en-US" dirty="0" smtClean="0"/>
              <a:t>.</a:t>
            </a:r>
          </a:p>
          <a:p>
            <a:endParaRPr lang="en-US" dirty="0"/>
          </a:p>
          <a:p>
            <a:r>
              <a:rPr lang="en-US" dirty="0"/>
              <a:t>These steps will help ensure a structured and effective implementation of the Retail Store Management System.</a:t>
            </a:r>
          </a:p>
        </p:txBody>
      </p:sp>
    </p:spTree>
    <p:extLst>
      <p:ext uri="{BB962C8B-B14F-4D97-AF65-F5344CB8AC3E}">
        <p14:creationId xmlns:p14="http://schemas.microsoft.com/office/powerpoint/2010/main" val="1139354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23560"/>
          </a:xfrm>
        </p:spPr>
        <p:txBody>
          <a:bodyPr>
            <a:normAutofit fontScale="85000" lnSpcReduction="20000"/>
          </a:bodyPr>
          <a:lstStyle/>
          <a:p>
            <a:pPr marL="137160" indent="0">
              <a:buNone/>
            </a:pPr>
            <a:r>
              <a:rPr lang="en-US" dirty="0"/>
              <a:t> </a:t>
            </a:r>
            <a:r>
              <a:rPr lang="en-US" sz="3600" dirty="0" smtClean="0">
                <a:solidFill>
                  <a:srgbClr val="FFFF00"/>
                </a:solidFill>
              </a:rPr>
              <a:t>RESOURCES:</a:t>
            </a:r>
          </a:p>
          <a:p>
            <a:pPr marL="137160" indent="0">
              <a:buNone/>
            </a:pPr>
            <a:endParaRPr lang="en-US" dirty="0"/>
          </a:p>
          <a:p>
            <a:r>
              <a:rPr lang="en-US" b="1" dirty="0" smtClean="0">
                <a:solidFill>
                  <a:schemeClr val="accent4">
                    <a:lumMod val="50000"/>
                  </a:schemeClr>
                </a:solidFill>
              </a:rPr>
              <a:t>People</a:t>
            </a:r>
            <a:r>
              <a:rPr lang="en-US" dirty="0">
                <a:solidFill>
                  <a:schemeClr val="accent4">
                    <a:lumMod val="50000"/>
                  </a:schemeClr>
                </a:solidFill>
              </a:rPr>
              <a:t>:</a:t>
            </a:r>
          </a:p>
          <a:p>
            <a:pPr lvl="1"/>
            <a:r>
              <a:rPr lang="en-US" dirty="0"/>
              <a:t>Project team members from the client community.</a:t>
            </a:r>
          </a:p>
          <a:p>
            <a:pPr lvl="1"/>
            <a:r>
              <a:rPr lang="en-US" dirty="0"/>
              <a:t>Information Technology Services (ITS) staff.</a:t>
            </a:r>
          </a:p>
          <a:p>
            <a:r>
              <a:rPr lang="en-US" b="1" dirty="0">
                <a:solidFill>
                  <a:schemeClr val="accent4">
                    <a:lumMod val="50000"/>
                  </a:schemeClr>
                </a:solidFill>
              </a:rPr>
              <a:t>Time</a:t>
            </a:r>
            <a:r>
              <a:rPr lang="en-US" dirty="0">
                <a:solidFill>
                  <a:schemeClr val="accent4">
                    <a:lumMod val="50000"/>
                  </a:schemeClr>
                </a:solidFill>
              </a:rPr>
              <a:t>:</a:t>
            </a:r>
          </a:p>
          <a:p>
            <a:pPr lvl="1"/>
            <a:r>
              <a:rPr lang="en-US" dirty="0"/>
              <a:t>Implementation to be completed within </a:t>
            </a:r>
            <a:r>
              <a:rPr lang="en-US" b="1" dirty="0" smtClean="0"/>
              <a:t>18 months</a:t>
            </a:r>
            <a:r>
              <a:rPr lang="en-US" dirty="0"/>
              <a:t>.</a:t>
            </a:r>
          </a:p>
          <a:p>
            <a:r>
              <a:rPr lang="en-US" b="1" dirty="0">
                <a:solidFill>
                  <a:schemeClr val="accent4">
                    <a:lumMod val="50000"/>
                  </a:schemeClr>
                </a:solidFill>
              </a:rPr>
              <a:t>Budget</a:t>
            </a:r>
            <a:r>
              <a:rPr lang="en-US" dirty="0">
                <a:solidFill>
                  <a:schemeClr val="accent4">
                    <a:lumMod val="50000"/>
                  </a:schemeClr>
                </a:solidFill>
              </a:rPr>
              <a:t>:</a:t>
            </a:r>
          </a:p>
          <a:p>
            <a:pPr lvl="1"/>
            <a:r>
              <a:rPr lang="en-US" dirty="0"/>
              <a:t>Total cost for hardware, software, training, and services </a:t>
            </a:r>
            <a:r>
              <a:rPr lang="en-US" dirty="0" smtClean="0"/>
              <a:t>is </a:t>
            </a:r>
            <a:r>
              <a:rPr lang="en-US" dirty="0"/>
              <a:t> </a:t>
            </a:r>
            <a:r>
              <a:rPr lang="en-US" b="1" dirty="0" err="1"/>
              <a:t>Rs</a:t>
            </a:r>
            <a:r>
              <a:rPr lang="en-US" b="1" dirty="0"/>
              <a:t>. </a:t>
            </a:r>
            <a:r>
              <a:rPr lang="en-US" b="1" dirty="0" smtClean="0"/>
              <a:t>10,00,000.00</a:t>
            </a:r>
            <a:r>
              <a:rPr lang="en-US" dirty="0"/>
              <a:t>.</a:t>
            </a:r>
          </a:p>
          <a:p>
            <a:r>
              <a:rPr lang="en-US" b="1" dirty="0">
                <a:solidFill>
                  <a:schemeClr val="accent4">
                    <a:lumMod val="50000"/>
                  </a:schemeClr>
                </a:solidFill>
              </a:rPr>
              <a:t>Other</a:t>
            </a:r>
            <a:r>
              <a:rPr lang="en-US" dirty="0">
                <a:solidFill>
                  <a:schemeClr val="accent4">
                    <a:lumMod val="50000"/>
                  </a:schemeClr>
                </a:solidFill>
              </a:rPr>
              <a:t>:</a:t>
            </a:r>
          </a:p>
          <a:p>
            <a:pPr lvl="1"/>
            <a:r>
              <a:rPr lang="en-US" dirty="0"/>
              <a:t>Costs for third-party software evaluation, site visits, and Dataquest reports not to exceed </a:t>
            </a:r>
            <a:r>
              <a:rPr lang="en-US" b="1" dirty="0" err="1"/>
              <a:t>Rs</a:t>
            </a:r>
            <a:r>
              <a:rPr lang="en-US" b="1" dirty="0"/>
              <a:t>. </a:t>
            </a:r>
            <a:r>
              <a:rPr lang="en-US" b="1" dirty="0" smtClean="0"/>
              <a:t>2,00,000.00</a:t>
            </a:r>
            <a:r>
              <a:rPr lang="en-US" dirty="0" smtClean="0"/>
              <a:t>.</a:t>
            </a:r>
          </a:p>
          <a:p>
            <a:pPr marL="585216" lvl="1" indent="0">
              <a:buNone/>
            </a:pPr>
            <a:endParaRPr lang="en-US" dirty="0"/>
          </a:p>
          <a:p>
            <a:pPr marL="137160" indent="0">
              <a:buNone/>
            </a:pPr>
            <a:r>
              <a:rPr lang="en-US" dirty="0"/>
              <a:t>These resources will ensure the project is well-supported and can be completed within the specified constraints.</a:t>
            </a:r>
          </a:p>
          <a:p>
            <a:endParaRPr lang="en-US" dirty="0"/>
          </a:p>
        </p:txBody>
      </p:sp>
    </p:spTree>
    <p:extLst>
      <p:ext uri="{BB962C8B-B14F-4D97-AF65-F5344CB8AC3E}">
        <p14:creationId xmlns:p14="http://schemas.microsoft.com/office/powerpoint/2010/main" val="403561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0602"/>
            <a:ext cx="8991600" cy="3662541"/>
          </a:xfrm>
          <a:prstGeom prst="rect">
            <a:avLst/>
          </a:prstGeom>
        </p:spPr>
        <p:txBody>
          <a:bodyPr wrap="square">
            <a:spAutoFit/>
          </a:bodyPr>
          <a:lstStyle/>
          <a:p>
            <a:r>
              <a:rPr lang="en-US" sz="2400" b="1" dirty="0" smtClean="0">
                <a:solidFill>
                  <a:schemeClr val="accent4">
                    <a:lumMod val="50000"/>
                  </a:schemeClr>
                </a:solidFill>
              </a:rPr>
              <a:t>RISKS AND DEPENDENCIES</a:t>
            </a:r>
          </a:p>
          <a:p>
            <a:endParaRPr lang="en-US" b="1" dirty="0"/>
          </a:p>
          <a:p>
            <a:r>
              <a:rPr lang="en-US" b="1" dirty="0" smtClean="0">
                <a:solidFill>
                  <a:srgbClr val="FFFF00"/>
                </a:solidFill>
              </a:rPr>
              <a:t>R</a:t>
            </a:r>
            <a:r>
              <a:rPr lang="en-US" sz="2400" b="1" dirty="0" smtClean="0">
                <a:solidFill>
                  <a:srgbClr val="FFFF00"/>
                </a:solidFill>
              </a:rPr>
              <a:t>isks:</a:t>
            </a:r>
          </a:p>
          <a:p>
            <a:endParaRPr lang="en-US" b="1" dirty="0"/>
          </a:p>
          <a:p>
            <a:r>
              <a:rPr lang="en-US" b="1" dirty="0">
                <a:solidFill>
                  <a:schemeClr val="accent2">
                    <a:lumMod val="50000"/>
                  </a:schemeClr>
                </a:solidFill>
              </a:rPr>
              <a:t>User Adaptation</a:t>
            </a:r>
            <a:r>
              <a:rPr lang="en-US" dirty="0">
                <a:solidFill>
                  <a:schemeClr val="accent2">
                    <a:lumMod val="50000"/>
                  </a:schemeClr>
                </a:solidFill>
              </a:rPr>
              <a:t>: </a:t>
            </a:r>
            <a:r>
              <a:rPr lang="en-US" dirty="0"/>
              <a:t>The current solution has been in place for over </a:t>
            </a:r>
            <a:r>
              <a:rPr lang="en-US" b="1" dirty="0"/>
              <a:t>4</a:t>
            </a:r>
            <a:r>
              <a:rPr lang="en-US" b="1" dirty="0" smtClean="0"/>
              <a:t> </a:t>
            </a:r>
            <a:r>
              <a:rPr lang="en-US" b="1" dirty="0"/>
              <a:t>years</a:t>
            </a:r>
            <a:r>
              <a:rPr lang="en-US" dirty="0"/>
              <a:t> and is intuitive to current users. Transitioning to a new system may face resistance and require significant training</a:t>
            </a:r>
            <a:r>
              <a:rPr lang="en-US" dirty="0" smtClean="0"/>
              <a:t>.</a:t>
            </a:r>
          </a:p>
          <a:p>
            <a:endParaRPr lang="en-US" dirty="0"/>
          </a:p>
          <a:p>
            <a:r>
              <a:rPr lang="en-US" b="1" dirty="0">
                <a:solidFill>
                  <a:schemeClr val="accent2">
                    <a:lumMod val="50000"/>
                  </a:schemeClr>
                </a:solidFill>
              </a:rPr>
              <a:t>Cost Justification</a:t>
            </a:r>
            <a:r>
              <a:rPr lang="en-US" dirty="0">
                <a:solidFill>
                  <a:schemeClr val="accent2">
                    <a:lumMod val="50000"/>
                  </a:schemeClr>
                </a:solidFill>
              </a:rPr>
              <a:t>: </a:t>
            </a:r>
            <a:r>
              <a:rPr lang="en-US" dirty="0"/>
              <a:t>Justifying the costs in terms of ease of use, quality of information, speed of accessibility, and ease of support and maintenance can be challenging. Management may find it difficult to see tangible improvements in the utilization of the system’s investment.</a:t>
            </a:r>
          </a:p>
        </p:txBody>
      </p:sp>
    </p:spTree>
    <p:extLst>
      <p:ext uri="{BB962C8B-B14F-4D97-AF65-F5344CB8AC3E}">
        <p14:creationId xmlns:p14="http://schemas.microsoft.com/office/powerpoint/2010/main" val="1484125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5801"/>
            <a:ext cx="8915400" cy="4339650"/>
          </a:xfrm>
          <a:prstGeom prst="rect">
            <a:avLst/>
          </a:prstGeom>
        </p:spPr>
        <p:txBody>
          <a:bodyPr wrap="square">
            <a:spAutoFit/>
          </a:bodyPr>
          <a:lstStyle/>
          <a:p>
            <a:r>
              <a:rPr lang="en-US" sz="2400" b="1" dirty="0" smtClean="0">
                <a:solidFill>
                  <a:srgbClr val="FFFF00"/>
                </a:solidFill>
              </a:rPr>
              <a:t>Dependencies:</a:t>
            </a:r>
          </a:p>
          <a:p>
            <a:endParaRPr lang="en-US" b="1" dirty="0"/>
          </a:p>
          <a:p>
            <a:r>
              <a:rPr lang="en-US" b="1" dirty="0">
                <a:solidFill>
                  <a:schemeClr val="accent2">
                    <a:lumMod val="50000"/>
                  </a:schemeClr>
                </a:solidFill>
              </a:rPr>
              <a:t>User Training and Acceptance</a:t>
            </a:r>
            <a:r>
              <a:rPr lang="en-US" dirty="0">
                <a:solidFill>
                  <a:schemeClr val="accent2">
                    <a:lumMod val="50000"/>
                  </a:schemeClr>
                </a:solidFill>
              </a:rPr>
              <a:t>: </a:t>
            </a:r>
            <a:r>
              <a:rPr lang="en-US" dirty="0"/>
              <a:t>Successful implementation depends on the willingness of users to adapt to the new system and the effectiveness of the training provided</a:t>
            </a:r>
            <a:r>
              <a:rPr lang="en-US" dirty="0" smtClean="0"/>
              <a:t>.</a:t>
            </a:r>
            <a:br>
              <a:rPr lang="en-US" dirty="0" smtClean="0"/>
            </a:br>
            <a:endParaRPr lang="en-US" dirty="0"/>
          </a:p>
          <a:p>
            <a:r>
              <a:rPr lang="en-US" b="1" dirty="0">
                <a:solidFill>
                  <a:schemeClr val="accent2">
                    <a:lumMod val="50000"/>
                  </a:schemeClr>
                </a:solidFill>
              </a:rPr>
              <a:t>Management Support</a:t>
            </a:r>
            <a:r>
              <a:rPr lang="en-US" dirty="0">
                <a:solidFill>
                  <a:schemeClr val="accent2">
                    <a:lumMod val="50000"/>
                  </a:schemeClr>
                </a:solidFill>
              </a:rPr>
              <a:t>: </a:t>
            </a:r>
            <a:r>
              <a:rPr lang="en-US" dirty="0"/>
              <a:t>Gaining management’s support by clearly demonstrating the benefits and return on investment of the new system is crucial</a:t>
            </a:r>
            <a:r>
              <a:rPr lang="en-US" dirty="0" smtClean="0"/>
              <a:t>.</a:t>
            </a:r>
          </a:p>
          <a:p>
            <a:endParaRPr lang="en-US" dirty="0"/>
          </a:p>
          <a:p>
            <a:r>
              <a:rPr lang="en-US" b="1" dirty="0">
                <a:solidFill>
                  <a:schemeClr val="accent2">
                    <a:lumMod val="50000"/>
                  </a:schemeClr>
                </a:solidFill>
              </a:rPr>
              <a:t>Technical Infrastructure</a:t>
            </a:r>
            <a:r>
              <a:rPr lang="en-US" dirty="0"/>
              <a:t>: The new system’s performance relies on the existing technical infrastructure and its ability to support the new software and hardware requirements</a:t>
            </a:r>
            <a:r>
              <a:rPr lang="en-US" dirty="0" smtClean="0"/>
              <a:t>.</a:t>
            </a:r>
          </a:p>
          <a:p>
            <a:endParaRPr lang="en-US" dirty="0"/>
          </a:p>
          <a:p>
            <a:r>
              <a:rPr lang="en-US" b="1" dirty="0">
                <a:solidFill>
                  <a:schemeClr val="accent2">
                    <a:lumMod val="50000"/>
                  </a:schemeClr>
                </a:solidFill>
              </a:rPr>
              <a:t>Vendor Reliability</a:t>
            </a:r>
            <a:r>
              <a:rPr lang="en-US" dirty="0"/>
              <a:t>: The success of the project is dependent on the reliability and support provided by the selected vendors.</a:t>
            </a:r>
          </a:p>
        </p:txBody>
      </p:sp>
    </p:spTree>
    <p:extLst>
      <p:ext uri="{BB962C8B-B14F-4D97-AF65-F5344CB8AC3E}">
        <p14:creationId xmlns:p14="http://schemas.microsoft.com/office/powerpoint/2010/main" val="13398863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TotalTime>
  <Words>649</Words>
  <Application>Microsoft Office PowerPoint</Application>
  <PresentationFormat>On-screen Show (4:3)</PresentationFormat>
  <Paragraphs>110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Retail  store management  system</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store management system</dc:title>
  <dc:creator>User</dc:creator>
  <cp:lastModifiedBy>User</cp:lastModifiedBy>
  <cp:revision>9</cp:revision>
  <dcterms:created xsi:type="dcterms:W3CDTF">2024-08-26T15:55:30Z</dcterms:created>
  <dcterms:modified xsi:type="dcterms:W3CDTF">2024-08-26T18:47:11Z</dcterms:modified>
</cp:coreProperties>
</file>