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8" r:id="rId1"/>
  </p:sldMasterIdLst>
  <p:notesMasterIdLst>
    <p:notesMasterId r:id="rId21"/>
  </p:notesMasterIdLst>
  <p:sldIdLst>
    <p:sldId id="256" r:id="rId2"/>
    <p:sldId id="257" r:id="rId3"/>
    <p:sldId id="265" r:id="rId4"/>
    <p:sldId id="267" r:id="rId5"/>
    <p:sldId id="268" r:id="rId6"/>
    <p:sldId id="258" r:id="rId7"/>
    <p:sldId id="282" r:id="rId8"/>
    <p:sldId id="269" r:id="rId9"/>
    <p:sldId id="279" r:id="rId10"/>
    <p:sldId id="260" r:id="rId11"/>
    <p:sldId id="280" r:id="rId12"/>
    <p:sldId id="277" r:id="rId13"/>
    <p:sldId id="278" r:id="rId14"/>
    <p:sldId id="262" r:id="rId15"/>
    <p:sldId id="263" r:id="rId16"/>
    <p:sldId id="281" r:id="rId17"/>
    <p:sldId id="274" r:id="rId18"/>
    <p:sldId id="264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F1E500-DE52-4778-A0A9-99E482C4ACFD}" v="67" dt="2025-02-12T17:40:02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04" autoAdjust="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outlineViewPr>
    <p:cViewPr>
      <p:scale>
        <a:sx n="33" d="100"/>
        <a:sy n="33" d="100"/>
      </p:scale>
      <p:origin x="0" y="-195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isha Naresh" userId="a5fdef3c8b2878b0" providerId="LiveId" clId="{A5746D61-5F7B-4810-8531-7B542E316050}"/>
    <pc:docChg chg="modSld">
      <pc:chgData name="Shirisha Naresh" userId="a5fdef3c8b2878b0" providerId="LiveId" clId="{A5746D61-5F7B-4810-8531-7B542E316050}" dt="2025-02-13T09:49:08.111" v="1" actId="20577"/>
      <pc:docMkLst>
        <pc:docMk/>
      </pc:docMkLst>
      <pc:sldChg chg="modSp mod">
        <pc:chgData name="Shirisha Naresh" userId="a5fdef3c8b2878b0" providerId="LiveId" clId="{A5746D61-5F7B-4810-8531-7B542E316050}" dt="2025-02-13T09:49:08.111" v="1" actId="20577"/>
        <pc:sldMkLst>
          <pc:docMk/>
          <pc:sldMk cId="1518758956" sldId="277"/>
        </pc:sldMkLst>
        <pc:spChg chg="mod">
          <ac:chgData name="Shirisha Naresh" userId="a5fdef3c8b2878b0" providerId="LiveId" clId="{A5746D61-5F7B-4810-8531-7B542E316050}" dt="2025-02-13T09:49:08.111" v="1" actId="20577"/>
          <ac:spMkLst>
            <pc:docMk/>
            <pc:sldMk cId="1518758956" sldId="277"/>
            <ac:spMk id="3" creationId="{CFB893D4-97B4-EBF6-DC57-DA0C931FED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2F216-A020-4889-82EE-CC0CD5D49962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8A106-9385-4868-BFFF-2BA9FFF333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41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3856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806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272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27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9822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3239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605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8A106-9385-4868-BFFF-2BA9FFF3334A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66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15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316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00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244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08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0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1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81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07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72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41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03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06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10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73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81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77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785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79FB-DADA-561D-2AF6-D32F70D50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84" y="701595"/>
            <a:ext cx="11566838" cy="2478024"/>
          </a:xfrm>
          <a:ln w="3175">
            <a:solidFill>
              <a:schemeClr val="tx1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sz="4800" b="1" dirty="0">
                <a:solidFill>
                  <a:srgbClr val="FFFF00"/>
                </a:solidFill>
              </a:rPr>
              <a:t>Project Title : </a:t>
            </a:r>
            <a:r>
              <a:rPr lang="en-US" sz="4800" b="1" cap="none" dirty="0">
                <a:solidFill>
                  <a:srgbClr val="FFFF00"/>
                </a:solidFill>
              </a:rPr>
              <a:t>ONLINE SHOPPING          SYSTEM</a:t>
            </a:r>
            <a:br>
              <a:rPr lang="en-IN" sz="4800" dirty="0">
                <a:solidFill>
                  <a:srgbClr val="FFFF00"/>
                </a:solidFill>
              </a:rPr>
            </a:b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E20D2-1176-8ACB-1B34-F72CB16BD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4927" y="4385732"/>
            <a:ext cx="3735197" cy="1405467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Prepared By: Konda Shirisha        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Date: 13/01/2025</a:t>
            </a:r>
            <a:br>
              <a:rPr lang="en-US" sz="1800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033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D05E-948C-BB2B-DCFF-F123ADE3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3512" y="301752"/>
            <a:ext cx="3675888" cy="1033273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Success Criteria: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536C-CB6B-738D-2E87-2574CB849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143000"/>
            <a:ext cx="11384280" cy="519379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system should attract a large number of satisfied users.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Inventory levels should always be accurate and updated instantly.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system should work well even when many users are online.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Customer data must be securely protected.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</a:rPr>
              <a:t>Orders must be processed accurately and quickly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Improve records availability and accessibility of information, collateral, forms, and documents.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</a:rPr>
              <a:t>Reduce system downtime, related wait time, and system response times.</a:t>
            </a:r>
          </a:p>
        </p:txBody>
      </p:sp>
    </p:spTree>
    <p:extLst>
      <p:ext uri="{BB962C8B-B14F-4D97-AF65-F5344CB8AC3E}">
        <p14:creationId xmlns:p14="http://schemas.microsoft.com/office/powerpoint/2010/main" val="1678953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9466-E00A-C2E8-CF29-7864AF3AD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05" y="803148"/>
            <a:ext cx="10424034" cy="52517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Increase customer satisfaction and convenience.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Improve data security and privacy.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B050"/>
                </a:solidFill>
              </a:rPr>
              <a:t>Customers should be happy and provide positive feedback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The system should help increase sales and revenue.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C000"/>
                </a:solidFill>
              </a:rPr>
              <a:t>The system should be regularly improved based on customer feedback.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Customer support should be easy to access and quick to respond.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B050"/>
                </a:solidFill>
              </a:rPr>
              <a:t>Customers should be able to track their orders at any time.</a:t>
            </a:r>
            <a:endParaRPr lang="en-IN" sz="2800" dirty="0">
              <a:solidFill>
                <a:srgbClr val="00B050"/>
              </a:solidFill>
            </a:endParaRP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31949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0419-DC3E-1E8F-FC57-2D8E1F8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672" y="219456"/>
            <a:ext cx="3803904" cy="905257"/>
          </a:xfrm>
        </p:spPr>
        <p:txBody>
          <a:bodyPr>
            <a:noAutofit/>
          </a:bodyPr>
          <a:lstStyle/>
          <a:p>
            <a:br>
              <a:rPr lang="en-US" sz="1800" b="1" u="sng" dirty="0">
                <a:solidFill>
                  <a:srgbClr val="FFFF00"/>
                </a:solidFill>
              </a:rPr>
            </a:br>
            <a:br>
              <a:rPr lang="en-US" sz="1800" b="1" dirty="0">
                <a:solidFill>
                  <a:srgbClr val="FFFF00"/>
                </a:solidFill>
              </a:rPr>
            </a:br>
            <a:br>
              <a:rPr lang="en-US" sz="1800" b="1" u="sng" dirty="0">
                <a:solidFill>
                  <a:srgbClr val="FFFF00"/>
                </a:solidFill>
              </a:rPr>
            </a:br>
            <a:r>
              <a:rPr lang="en-US" sz="1800" cap="none" dirty="0"/>
              <a:t>.</a:t>
            </a:r>
            <a:br>
              <a:rPr lang="en-US" sz="1800" dirty="0"/>
            </a:br>
            <a:endParaRPr lang="en-IN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893D4-97B4-EBF6-DC57-DA0C931FE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38" y="1049328"/>
            <a:ext cx="11704320" cy="55892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rgbClr val="FFFF00"/>
                </a:solidFill>
              </a:rPr>
              <a:t>Approach</a:t>
            </a:r>
            <a:endParaRPr lang="en-IN" sz="5100" dirty="0"/>
          </a:p>
          <a:p>
            <a:pPr marL="0" indent="0">
              <a:buNone/>
            </a:pPr>
            <a:r>
              <a:rPr lang="en-US" sz="4400" cap="none" dirty="0"/>
              <a:t>Agile allows us to quickly adapt to changes and ensures continuous collaboration with stakeholders, delivering high-quality results</a:t>
            </a:r>
            <a:r>
              <a:rPr lang="en-US" sz="4400" dirty="0"/>
              <a:t> as it is </a:t>
            </a:r>
            <a:r>
              <a:rPr lang="en-IN" sz="4400" dirty="0"/>
              <a:t>iterative and incremental</a:t>
            </a:r>
            <a:r>
              <a:rPr lang="en-US" sz="4400" dirty="0"/>
              <a:t> process.</a:t>
            </a:r>
            <a:endParaRPr lang="en-US" sz="4400" cap="none" dirty="0"/>
          </a:p>
          <a:p>
            <a:pPr marL="0" indent="0">
              <a:buNone/>
            </a:pPr>
            <a:r>
              <a:rPr lang="en-US" sz="4400" cap="none" dirty="0"/>
              <a:t>It also enables faster delivery of project parts and continuous improvement through regular feedback.</a:t>
            </a:r>
          </a:p>
          <a:p>
            <a:pPr marL="0" indent="0">
              <a:buNone/>
            </a:pPr>
            <a:endParaRPr lang="en-US" sz="3800" cap="none" dirty="0"/>
          </a:p>
          <a:p>
            <a:pPr marL="0" indent="0">
              <a:buNone/>
            </a:pPr>
            <a:r>
              <a:rPr lang="en-US" sz="5100" b="1" u="sng">
                <a:solidFill>
                  <a:schemeClr val="accent2">
                    <a:lumMod val="60000"/>
                    <a:lumOff val="40000"/>
                  </a:schemeClr>
                </a:solidFill>
              </a:rPr>
              <a:t>Methods:</a:t>
            </a:r>
          </a:p>
          <a:p>
            <a:pPr marL="0" indent="0">
              <a:buNone/>
            </a:pPr>
            <a:endParaRPr lang="en-US" sz="5100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200" b="1" dirty="0"/>
              <a:t>RFP &amp; RFI:</a:t>
            </a:r>
            <a:r>
              <a:rPr lang="en-US" sz="4200" dirty="0"/>
              <a:t> Client issues a Request for Proposal companies respond with information.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200" b="1" dirty="0"/>
              <a:t>Enterprise Analysis:</a:t>
            </a:r>
            <a:r>
              <a:rPr lang="en-US" sz="4200" dirty="0"/>
              <a:t> Client analyzes business needs and project impact.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200" b="1" dirty="0"/>
              <a:t>Proposal Selection:</a:t>
            </a:r>
            <a:r>
              <a:rPr lang="en-US" sz="4200" dirty="0"/>
              <a:t> Client selects the best proposal.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200" b="1" dirty="0"/>
              <a:t>Project Initiation:</a:t>
            </a:r>
            <a:r>
              <a:rPr lang="en-US" sz="4200" dirty="0"/>
              <a:t> Kick-off meeting, stakeholder identification, project charter.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99F56-5990-B1BD-7438-3F66629971AF}"/>
              </a:ext>
            </a:extLst>
          </p:cNvPr>
          <p:cNvSpPr txBox="1"/>
          <p:nvPr/>
        </p:nvSpPr>
        <p:spPr>
          <a:xfrm>
            <a:off x="3593592" y="363527"/>
            <a:ext cx="44988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FF00"/>
                </a:solidFill>
              </a:rPr>
              <a:t>Methods/Approach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518758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E568-1827-548D-3977-28C277F9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9" y="886968"/>
            <a:ext cx="11702473" cy="52459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Backlog Creation:</a:t>
            </a:r>
            <a:r>
              <a:rPr lang="en-US" sz="2400" dirty="0"/>
              <a:t> Gather user stories and create the product backlog.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Backlog Grooming:</a:t>
            </a:r>
            <a:r>
              <a:rPr lang="en-US" sz="2400" dirty="0"/>
              <a:t> Prioritize and refine the backlog( Create Epics) to prepare for upcoming sprints.</a:t>
            </a:r>
            <a:endParaRPr lang="en-US" sz="24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Sprint Planning:</a:t>
            </a:r>
            <a:r>
              <a:rPr lang="en-US" sz="2400" dirty="0"/>
              <a:t> Define sprint goals, break down tasks, create sprint backlog.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Sprint Execution:</a:t>
            </a:r>
            <a:r>
              <a:rPr lang="en-US" sz="2400" dirty="0"/>
              <a:t> Daily stand-ups, task execution, team collaboration.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Continuous Improvement:</a:t>
            </a:r>
            <a:r>
              <a:rPr lang="en-US" sz="2400" dirty="0"/>
              <a:t> Integrate feedback, improve processes.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Sprint Review and Retrospective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Demonstrate completed work to stakeholders and gather feedback.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Completion:</a:t>
            </a:r>
            <a:r>
              <a:rPr lang="en-US" sz="2400" dirty="0"/>
              <a:t> Final review, handover, project closure.</a:t>
            </a:r>
            <a:endParaRPr lang="en-IN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Go Live and Support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2400" dirty="0"/>
              <a:t>Launch the new system and provide ongoing support.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124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A3F1-9EF1-23FB-5DFB-9B77A1EA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70104"/>
            <a:ext cx="2438400" cy="1082041"/>
          </a:xfrm>
        </p:spPr>
        <p:txBody>
          <a:bodyPr>
            <a:normAutofit fontScale="90000"/>
          </a:bodyPr>
          <a:lstStyle/>
          <a:p>
            <a:r>
              <a:rPr lang="en-US" sz="4000" b="1" u="sng" dirty="0">
                <a:solidFill>
                  <a:srgbClr val="FFFF00"/>
                </a:solidFill>
              </a:rPr>
              <a:t>Resources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4323-5B70-79F3-085B-7C559A18A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55" y="812238"/>
            <a:ext cx="11395001" cy="60457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People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Project team members from the client community and ITS, including Business Analysts, Developers, Testers/QA, Project Manager, UI/UX Designers, and DevOps Engineers.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Time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Implementation within 6-9 months.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Budget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Hardware, software, training, and services not to exceed Rs. 5,00,000.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Other</a:t>
            </a:r>
            <a:r>
              <a:rPr lang="en-US" sz="2400" dirty="0">
                <a:solidFill>
                  <a:srgbClr val="FFFF0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Third-party software evaluation, site visits, and Dataquest reports – not to exceed Rs. 50,000.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Communication and collaboration tools for the team.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Continuous integration and deployment tools.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Testing tools for quality assurance.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Cloud services for scalable infrastructure.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Security software and compliance frameworks.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Detailed project documentation and user training materials.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249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72B0-0958-4069-A31C-B06B322E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64009"/>
            <a:ext cx="8787258" cy="1271016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Risks and Dependencies: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8FFFB-70A2-C001-2A27-4BE3756EE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855" y="932688"/>
            <a:ext cx="11194778" cy="5728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FFFF00"/>
                </a:solidFill>
              </a:rPr>
              <a:t>Risks:</a:t>
            </a:r>
            <a:endParaRPr lang="en-US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Scope Creep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Project goals keep changing, leading to delays and extra costs.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Technical Challenges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Unexpected technical problems can slow down the project.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Resource Availability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Team members might not always be available when needed.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Budget Overruns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Costs could go over the planned budget.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Security Breaches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Customer data might be at risk if security is compromised.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Integration Issues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Problems connecting with other systems or tools.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1133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BCCA0-2008-817C-FAB2-797307B27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328" y="201168"/>
            <a:ext cx="11475719" cy="641908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Regulatory Compliance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Not meeting legal requirements can cause issues.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User Adoption</a:t>
            </a:r>
            <a:r>
              <a:rPr lang="en-US" sz="2400" dirty="0"/>
              <a:t>: Users might be slow to start using the new system.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Performance Issues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The system might slow down, especially with many users.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Project Delays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Any delays in project steps can affect the overall timeline.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00"/>
                </a:solidFill>
              </a:rPr>
              <a:t>The current </a:t>
            </a:r>
            <a:r>
              <a:rPr lang="en-IN" sz="2400" dirty="0">
                <a:solidFill>
                  <a:srgbClr val="FFFF00"/>
                </a:solidFill>
              </a:rPr>
              <a:t>system </a:t>
            </a:r>
            <a:r>
              <a:rPr lang="en-US" sz="2400" dirty="0">
                <a:solidFill>
                  <a:srgbClr val="FFFF00"/>
                </a:solidFill>
              </a:rPr>
              <a:t>has been in place for over [15] years and is intuitive to current users. Transitioning to a new system might require additional training and adjustment.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Cost justification in terms of ease of use, quality of information, speed of accessibility, and ease of support and maintenance is difficult to quantify.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0293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9E3CF-74AD-FD3C-ACBB-CFEBFEBA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5" y="110837"/>
            <a:ext cx="11301984" cy="6171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400" dirty="0"/>
              <a:t>                                                       </a:t>
            </a:r>
            <a:r>
              <a:rPr lang="en-US" sz="3000" b="1" u="sng" dirty="0">
                <a:solidFill>
                  <a:srgbClr val="FFFF00"/>
                </a:solidFill>
              </a:rPr>
              <a:t>Dependencies</a:t>
            </a:r>
          </a:p>
          <a:p>
            <a:pPr marL="0" indent="0">
              <a:buNone/>
            </a:pPr>
            <a:endParaRPr lang="en-US" sz="3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Stakeholder Involvement</a:t>
            </a:r>
            <a:r>
              <a:rPr lang="en-US" sz="2400" dirty="0"/>
              <a:t>: Regular input and feedback from stakeholders.</a:t>
            </a:r>
            <a:endParaRPr lang="en-US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Third-Party Software</a:t>
            </a:r>
            <a:r>
              <a:rPr lang="en-US" sz="2400" dirty="0"/>
              <a:t>: Reliance on external software tools for certain features.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Vendor Support</a:t>
            </a:r>
            <a:r>
              <a:rPr lang="en-US" sz="2400" dirty="0"/>
              <a:t>: Assistance from vendors providing software or services.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Market Conditions</a:t>
            </a:r>
            <a:r>
              <a:rPr lang="en-US" sz="2400" dirty="0"/>
              <a:t>: Adapting to changes in user preferences and industry trends.</a:t>
            </a:r>
            <a:endParaRPr lang="en-US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Infrastructure</a:t>
            </a:r>
            <a:r>
              <a:rPr lang="en-US" sz="2400" dirty="0"/>
              <a:t>: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/>
              <a:t>Need for reliable cloud services and servers.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Data Availability</a:t>
            </a:r>
            <a:r>
              <a:rPr lang="en-US" sz="2400" dirty="0"/>
              <a:t>: Accurate data needed for system operations.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805242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0BDB-9C87-4BFC-5295-A3A303F0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969264"/>
            <a:ext cx="9308466" cy="1096603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To Be Completed by Appropriate Manager: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CE54-ADDD-2059-6D93-33B63E09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142067"/>
            <a:ext cx="9308466" cy="30290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Sponsor:</a:t>
            </a:r>
            <a:r>
              <a:rPr lang="en-US" sz="2400" dirty="0"/>
              <a:t> [Shririsha]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Project Manager:</a:t>
            </a:r>
            <a:r>
              <a:rPr lang="en-US" sz="2400" dirty="0"/>
              <a:t> [Naresh]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1430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5A32-CE00-98DA-9A02-3C9B0A8E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019" y="1874521"/>
            <a:ext cx="4359563" cy="1348970"/>
          </a:xfrm>
          <a:effectLst>
            <a:softEdge rad="25400"/>
          </a:effectLst>
          <a:scene3d>
            <a:camera prst="perspectiveHeroicExtremeRightFacing" fov="7200000">
              <a:rot lat="600000" lon="21000001" rev="900000"/>
            </a:camera>
            <a:lightRig rig="threePt" dir="t"/>
          </a:scene3d>
          <a:sp3d z="-25400"/>
        </p:spPr>
        <p:txBody>
          <a:bodyPr>
            <a:normAutofit/>
            <a:flatTx/>
          </a:bodyPr>
          <a:lstStyle/>
          <a:p>
            <a:pPr marL="0" indent="0">
              <a:buNone/>
            </a:pPr>
            <a:r>
              <a:rPr lang="en-IN" dirty="0"/>
              <a:t>                                                                                  </a:t>
            </a:r>
            <a:r>
              <a:rPr lang="en-IN" sz="4800" b="1" dirty="0">
                <a:solidFill>
                  <a:srgbClr val="FFFF00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1001998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B7C0-4185-BC09-8887-CC551BC2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507" y="307849"/>
            <a:ext cx="8896986" cy="1008888"/>
          </a:xfrm>
          <a:ln w="28575">
            <a:solidFill>
              <a:srgbClr val="FFFF00"/>
            </a:solidFill>
          </a:ln>
        </p:spPr>
        <p:txBody>
          <a:bodyPr/>
          <a:lstStyle/>
          <a:p>
            <a:r>
              <a:rPr lang="en-IN" dirty="0">
                <a:solidFill>
                  <a:srgbClr val="FFFF00"/>
                </a:solidFill>
              </a:rPr>
              <a:t>        </a:t>
            </a:r>
            <a:r>
              <a:rPr lang="en-IN" b="1" u="sng" dirty="0">
                <a:solidFill>
                  <a:srgbClr val="FFFF00"/>
                </a:solidFill>
              </a:rPr>
              <a:t>Situation/Problem/Opportunity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D032D-A728-1D69-5931-E34E15F00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" y="1618489"/>
            <a:ext cx="10323450" cy="4828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b="1" u="sng" dirty="0">
                <a:solidFill>
                  <a:srgbClr val="FFFF00"/>
                </a:solidFill>
              </a:rPr>
              <a:t>Situation</a:t>
            </a:r>
            <a:r>
              <a:rPr lang="en-IN" sz="4400" b="1" dirty="0">
                <a:solidFill>
                  <a:srgbClr val="FFFF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Provides Details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Customers enter their information online before ordering.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Placing order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customers call a telephone agent to place an order.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Agent enters order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the agent inputs order details into the system.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</a:rPr>
              <a:t>  </a:t>
            </a:r>
            <a:r>
              <a:rPr lang="en-US" sz="2400" b="1" u="sng" dirty="0">
                <a:solidFill>
                  <a:schemeClr val="accent2"/>
                </a:solidFill>
              </a:rPr>
              <a:t>Order and customer management: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registry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uses order numbers to find and manage specific orders.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catalog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uses customer names and phone numbers to find and manage customer details.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4789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9DB8-9D9E-4928-D7D3-F156799FB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" y="201168"/>
            <a:ext cx="11612880" cy="6199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chemeClr val="accent2"/>
                </a:solidFill>
              </a:rPr>
              <a:t>Order Details: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Information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Each order has an order number and a timestamp.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Items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Orders consist of multiple items (item number, quantity, unit price).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Catalog Listings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Items reference catalog listings for product details.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u="sng" dirty="0">
                <a:solidFill>
                  <a:schemeClr val="accent2"/>
                </a:solidFill>
              </a:rPr>
              <a:t>System Processes: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Processing Orders</a:t>
            </a:r>
            <a:r>
              <a:rPr lang="en-US" sz="2600" dirty="0"/>
              <a:t>: The system processes each item and calculates the total price.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Order Status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Admins maintain catalogs and generate alerts for order status changes (commit/cancel).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Notifications</a:t>
            </a:r>
            <a:r>
              <a:rPr lang="en-US" sz="2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600" dirty="0"/>
              <a:t>Customers receive notifications via SMS and email about order status.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3250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4AF93-8A01-7E60-5A4C-4E4588630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363822"/>
            <a:ext cx="8017719" cy="599079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IN" sz="3200" b="1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IN" sz="3200" b="1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N" sz="7000" b="1" u="sng" dirty="0">
                <a:solidFill>
                  <a:srgbClr val="FFFF00"/>
                </a:solidFill>
              </a:rPr>
              <a:t>Problem</a:t>
            </a:r>
          </a:p>
          <a:p>
            <a:pPr marL="0" indent="0">
              <a:buNone/>
            </a:pPr>
            <a:endParaRPr lang="en-IN" sz="3200" b="1" u="sng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Limited Accessibility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FFC000"/>
                </a:solidFill>
              </a:rPr>
              <a:t>Dependency on Telephone Agents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Potential for Delays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00B0F0"/>
                </a:solidFill>
              </a:rPr>
              <a:t>Manual Entry Errors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Lack of Real-Time 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Inconvenience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/>
              <a:t>Scalability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rgbClr val="FFFF00"/>
                </a:solidFill>
              </a:rPr>
              <a:t>Communication Gaps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5100" dirty="0"/>
              <a:t>Security Concerns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5100" dirty="0">
                <a:solidFill>
                  <a:srgbClr val="00B050"/>
                </a:solidFill>
              </a:rPr>
              <a:t>Limited Personalization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3200" b="1" u="sng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None/>
            </a:pPr>
            <a:endParaRPr lang="en-IN" sz="800" u="sng" dirty="0"/>
          </a:p>
        </p:txBody>
      </p:sp>
    </p:spTree>
    <p:extLst>
      <p:ext uri="{BB962C8B-B14F-4D97-AF65-F5344CB8AC3E}">
        <p14:creationId xmlns:p14="http://schemas.microsoft.com/office/powerpoint/2010/main" val="1829335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5AD5C-9CAF-347B-C2DF-1421C3097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248" y="-256032"/>
            <a:ext cx="8805672" cy="69951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0" indent="0">
              <a:lnSpc>
                <a:spcPct val="150000"/>
              </a:lnSpc>
              <a:buNone/>
            </a:pPr>
            <a:endParaRPr lang="en-US" sz="20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FF00"/>
                </a:solidFill>
              </a:rPr>
              <a:t>Direct Access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User-Friendly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FF00"/>
                </a:solidFill>
              </a:rPr>
              <a:t>Automation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Real-Time Inventory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Scalability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Personalization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Security</a:t>
            </a:r>
            <a:endParaRPr lang="en-US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2"/>
                </a:solidFill>
              </a:rPr>
              <a:t>Multi-Language Support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FA104-5F3C-0E92-8410-724CDFDD4CEA}"/>
              </a:ext>
            </a:extLst>
          </p:cNvPr>
          <p:cNvSpPr txBox="1"/>
          <p:nvPr/>
        </p:nvSpPr>
        <p:spPr>
          <a:xfrm>
            <a:off x="5419344" y="1280160"/>
            <a:ext cx="4895088" cy="650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Fast Load Times</a:t>
            </a:r>
            <a:endParaRPr lang="en-US" sz="2000" dirty="0"/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FF00"/>
                </a:solidFill>
              </a:rPr>
              <a:t>Mobile-Friendly</a:t>
            </a:r>
            <a:endParaRPr lang="en-US" sz="2000" dirty="0">
              <a:solidFill>
                <a:srgbClr val="FFFF00"/>
              </a:solidFill>
            </a:endParaRP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Customer Support</a:t>
            </a:r>
            <a:endParaRPr lang="en-US" sz="2000" dirty="0"/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Order Tracking</a:t>
            </a:r>
            <a:endParaRPr lang="en-US" sz="2000" dirty="0"/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Payment Options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Promotions and Discounts</a:t>
            </a:r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D337C-92C3-3BB8-37FE-860E1FCFAB99}"/>
              </a:ext>
            </a:extLst>
          </p:cNvPr>
          <p:cNvSpPr txBox="1"/>
          <p:nvPr/>
        </p:nvSpPr>
        <p:spPr>
          <a:xfrm>
            <a:off x="3794760" y="300966"/>
            <a:ext cx="2761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sz="3200" b="1" u="sng" dirty="0">
                <a:solidFill>
                  <a:srgbClr val="FFFF00"/>
                </a:solidFill>
              </a:rPr>
              <a:t>Opportunity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9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1352-AABB-E584-833A-1014AC1C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576" y="362606"/>
            <a:ext cx="8494650" cy="10364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Purpose Statement (Goals):</a:t>
            </a:r>
            <a:br>
              <a:rPr lang="en-US" b="1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2CEBB-E55C-EBC7-219B-B60DF6EE5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" y="1152143"/>
            <a:ext cx="11850624" cy="55046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The purpose of this project is to develop a modern online shopping system that allows customers to directly access and manage their shopping experience. This aims to improve overall efficiency, accuracy and customer satisfaction.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FFFF00"/>
                </a:solidFill>
              </a:rPr>
              <a:t> </a:t>
            </a:r>
            <a:r>
              <a:rPr lang="en-US" sz="2800" u="sng" dirty="0">
                <a:solidFill>
                  <a:srgbClr val="FFFF00"/>
                </a:solidFill>
              </a:rPr>
              <a:t>Goals :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Increase Sales</a:t>
            </a:r>
            <a:r>
              <a:rPr lang="en-US" sz="2400" dirty="0">
                <a:solidFill>
                  <a:srgbClr val="FFFF00"/>
                </a:solidFill>
              </a:rPr>
              <a:t>: </a:t>
            </a:r>
            <a:r>
              <a:rPr lang="en-US" sz="2400" dirty="0"/>
              <a:t>Boost sales and revenue.</a:t>
            </a: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User-Friendly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Simple and easy-to-use interface.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Reliable System</a:t>
            </a:r>
            <a:r>
              <a:rPr lang="en-US" sz="2400" dirty="0"/>
              <a:t>: Ensure the system works well, even with heavy use.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Customer Satisfaction</a:t>
            </a:r>
            <a:r>
              <a:rPr lang="en-US" sz="2400" dirty="0">
                <a:solidFill>
                  <a:schemeClr val="accent1"/>
                </a:solidFill>
              </a:rPr>
              <a:t>: </a:t>
            </a:r>
            <a:r>
              <a:rPr lang="en-US" sz="2400" dirty="0"/>
              <a:t>Keep customers happy with excellent service.</a:t>
            </a: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72264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24D99-136C-2C75-9144-DC8265F96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788" y="265176"/>
            <a:ext cx="10250424" cy="659282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Optimize Operations</a:t>
            </a:r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dirty="0"/>
              <a:t>Improve efficiency in processes.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Accurate Data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Ensure data is always correct and up-to-date.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00"/>
                </a:solidFill>
              </a:rPr>
              <a:t>Data Security</a:t>
            </a:r>
            <a:r>
              <a:rPr lang="en-US" sz="2400" dirty="0">
                <a:solidFill>
                  <a:srgbClr val="FFFF00"/>
                </a:solidFill>
              </a:rPr>
              <a:t>: </a:t>
            </a:r>
            <a:r>
              <a:rPr lang="en-US" sz="2400" dirty="0"/>
              <a:t>Protect customer data with robust security.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Automation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Reduce errors by automating order handling.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Real-Time Inventory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</a:t>
            </a:r>
            <a:r>
              <a:rPr lang="en-US" sz="2400" dirty="0"/>
              <a:t> Accurate, real-time stock updates.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Flexible Payment Options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Various payment methods available.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Order Tracking</a:t>
            </a:r>
            <a:r>
              <a:rPr lang="en-US" sz="2400" dirty="0"/>
              <a:t>: Make it easy for customers to track their orders.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Easy Returns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Simplify return, replacement, and refund processes.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Collaboration</a:t>
            </a:r>
            <a:r>
              <a:rPr lang="en-US" sz="2400" dirty="0">
                <a:solidFill>
                  <a:schemeClr val="accent2"/>
                </a:solidFill>
              </a:rPr>
              <a:t>: </a:t>
            </a:r>
            <a:r>
              <a:rPr lang="en-US" sz="2400" dirty="0"/>
              <a:t>Work effectively with stakeholders.</a:t>
            </a:r>
          </a:p>
          <a:p>
            <a:pPr marL="0" indent="0">
              <a:buNone/>
            </a:pPr>
            <a:endParaRPr lang="en-US" sz="2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5307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3825C-1816-BD59-C33C-8478C064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11" y="969263"/>
            <a:ext cx="11475719" cy="577328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8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Direct Access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Allow customers to place orders directly online.</a:t>
            </a:r>
            <a:endParaRPr lang="en-US" sz="96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Mobile-Friendly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Works well on smartphones and tablets.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FFC000"/>
                </a:solidFill>
              </a:rPr>
              <a:t>Order Notifications</a:t>
            </a:r>
            <a:r>
              <a:rPr lang="en-US" sz="9600" dirty="0">
                <a:solidFill>
                  <a:srgbClr val="FFC000"/>
                </a:solidFill>
              </a:rPr>
              <a:t>: </a:t>
            </a:r>
            <a:r>
              <a:rPr lang="en-US" sz="9600" dirty="0"/>
              <a:t>Send real-time notifications about order status.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Customer Reviews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Allow customers to leave product reviews.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00B050"/>
                </a:solidFill>
              </a:rPr>
              <a:t>Return, Replacement, and Refund</a:t>
            </a:r>
            <a:r>
              <a:rPr lang="en-US" sz="9600" dirty="0"/>
              <a:t>: Implement seamless return, replacement, and refund processes.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User Profiles</a:t>
            </a: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en-US" sz="9600" dirty="0"/>
              <a:t>Allow customers to manage their accounts and preferences.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00B050"/>
                </a:solidFill>
              </a:rPr>
              <a:t>Quick Loading</a:t>
            </a:r>
            <a:r>
              <a:rPr lang="en-US" sz="9600" dirty="0">
                <a:solidFill>
                  <a:srgbClr val="00B050"/>
                </a:solidFill>
              </a:rPr>
              <a:t>: </a:t>
            </a:r>
            <a:r>
              <a:rPr lang="en-US" sz="9600" dirty="0"/>
              <a:t>Fast website/app loading times.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9600" b="1" dirty="0">
                <a:solidFill>
                  <a:srgbClr val="FFFF00"/>
                </a:solidFill>
              </a:rPr>
              <a:t>Multi-Language Support</a:t>
            </a:r>
            <a:r>
              <a:rPr lang="en-US" sz="9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9600" dirty="0"/>
              <a:t>Support for different languages.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157963-B412-D29E-8183-B92784BDD17B}"/>
              </a:ext>
            </a:extLst>
          </p:cNvPr>
          <p:cNvSpPr txBox="1"/>
          <p:nvPr/>
        </p:nvSpPr>
        <p:spPr>
          <a:xfrm>
            <a:off x="3419856" y="320040"/>
            <a:ext cx="4718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u="sng" dirty="0">
                <a:solidFill>
                  <a:srgbClr val="FFFF00"/>
                </a:solidFill>
              </a:rPr>
              <a:t>PROJECT OBJECTIVES</a:t>
            </a:r>
          </a:p>
        </p:txBody>
      </p:sp>
    </p:spTree>
    <p:extLst>
      <p:ext uri="{BB962C8B-B14F-4D97-AF65-F5344CB8AC3E}">
        <p14:creationId xmlns:p14="http://schemas.microsoft.com/office/powerpoint/2010/main" val="3524762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D33CE-FDB2-6126-4B57-2FFB5D60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7DE9-62EF-597F-AFD5-1758BA525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" y="667512"/>
            <a:ext cx="10213722" cy="6400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Powerful Search</a:t>
            </a: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dirty="0"/>
              <a:t>Make it easy for customers to find products.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Simple Checkout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Ensure the checkout process is quick and easy.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Social Media Sharing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Allow customers to share their purchases and reviews on social media.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Loyalty Programs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Rewards for repeat customers.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Gift Options</a:t>
            </a:r>
            <a:r>
              <a:rPr 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Options to send items as gifts.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Wishlist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2400" dirty="0"/>
              <a:t>Allow customers to create Wishlist.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</a:rPr>
              <a:t>Product Comparisons</a:t>
            </a:r>
            <a:r>
              <a:rPr lang="en-US" sz="2400" dirty="0">
                <a:solidFill>
                  <a:srgbClr val="00B050"/>
                </a:solidFill>
              </a:rPr>
              <a:t>: </a:t>
            </a:r>
            <a:r>
              <a:rPr lang="en-US" sz="2400" dirty="0"/>
              <a:t>Provide tools to compare different products.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92D050"/>
                </a:solidFill>
              </a:rPr>
              <a:t>Eco-Friendly Options</a:t>
            </a:r>
            <a:r>
              <a:rPr lang="en-US" sz="2400" dirty="0">
                <a:solidFill>
                  <a:srgbClr val="92D050"/>
                </a:solidFill>
              </a:rPr>
              <a:t>: </a:t>
            </a:r>
            <a:r>
              <a:rPr lang="en-US" sz="2400" dirty="0"/>
              <a:t>Offer sustainable packaging and highlight eco-friendly products.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03482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75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1019</TotalTime>
  <Words>1358</Words>
  <Application>Microsoft Office PowerPoint</Application>
  <PresentationFormat>Widescreen</PresentationFormat>
  <Paragraphs>177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Calisto MT</vt:lpstr>
      <vt:lpstr>Wingdings</vt:lpstr>
      <vt:lpstr>Wingdings 2</vt:lpstr>
      <vt:lpstr>Slate</vt:lpstr>
      <vt:lpstr>Project Title : ONLINE SHOPPING          SYSTEM </vt:lpstr>
      <vt:lpstr>        Situation/Problem/Opportunity</vt:lpstr>
      <vt:lpstr>PowerPoint Presentation</vt:lpstr>
      <vt:lpstr>PowerPoint Presentation</vt:lpstr>
      <vt:lpstr>PowerPoint Presentation</vt:lpstr>
      <vt:lpstr>Purpose Statement (Goals): </vt:lpstr>
      <vt:lpstr>PowerPoint Presentation</vt:lpstr>
      <vt:lpstr>PowerPoint Presentation</vt:lpstr>
      <vt:lpstr>PowerPoint Presentation</vt:lpstr>
      <vt:lpstr>Success Criteria: </vt:lpstr>
      <vt:lpstr>PowerPoint Presentation</vt:lpstr>
      <vt:lpstr>   . </vt:lpstr>
      <vt:lpstr>PowerPoint Presentation</vt:lpstr>
      <vt:lpstr>Resources </vt:lpstr>
      <vt:lpstr>Risks and Dependencies: </vt:lpstr>
      <vt:lpstr>PowerPoint Presentation</vt:lpstr>
      <vt:lpstr>PowerPoint Presentation</vt:lpstr>
      <vt:lpstr>To Be Completed by Appropriate Manager: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Shirisha Naresh</dc:creator>
  <cp:lastModifiedBy>Shirisha Naresh</cp:lastModifiedBy>
  <cp:revision>4</cp:revision>
  <dcterms:created xsi:type="dcterms:W3CDTF">2024-12-31T17:58:18Z</dcterms:created>
  <dcterms:modified xsi:type="dcterms:W3CDTF">2025-02-13T09:49:11Z</dcterms:modified>
</cp:coreProperties>
</file>