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5922"/>
    <p:restoredTop sz="92913"/>
  </p:normalViewPr>
  <p:slideViewPr>
    <p:cSldViewPr snapToGrid="0">
      <p:cViewPr varScale="1">
        <p:scale>
          <a:sx n="58" d="100"/>
          <a:sy n="58" d="100"/>
        </p:scale>
        <p:origin x="320" y="184"/>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CF92D-CFC1-1BCF-B1C9-73FFADFDB03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F952C110-6DAF-001F-7CCC-420136F1F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B9681A2D-FAA0-2805-2924-D088F6E81569}"/>
              </a:ext>
            </a:extLst>
          </p:cNvPr>
          <p:cNvSpPr>
            <a:spLocks noGrp="1"/>
          </p:cNvSpPr>
          <p:nvPr>
            <p:ph type="dt" sz="half" idx="10"/>
          </p:nvPr>
        </p:nvSpPr>
        <p:spPr/>
        <p:txBody>
          <a:bodyPr/>
          <a:lstStyle/>
          <a:p>
            <a:fld id="{9CCD35FE-6610-B048-9D3A-99EA50984D3E}" type="datetimeFigureOut">
              <a:rPr lang="en-US" smtClean="0"/>
              <a:t>2/27/25</a:t>
            </a:fld>
            <a:endParaRPr lang="en-US"/>
          </a:p>
        </p:txBody>
      </p:sp>
      <p:sp>
        <p:nvSpPr>
          <p:cNvPr id="5" name="Footer Placeholder 4">
            <a:extLst>
              <a:ext uri="{FF2B5EF4-FFF2-40B4-BE49-F238E27FC236}">
                <a16:creationId xmlns:a16="http://schemas.microsoft.com/office/drawing/2014/main" id="{D47DAE9D-F668-C788-72E0-0B80AEE88B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397621-0394-14C5-D672-D2C5E5BDABA8}"/>
              </a:ext>
            </a:extLst>
          </p:cNvPr>
          <p:cNvSpPr>
            <a:spLocks noGrp="1"/>
          </p:cNvSpPr>
          <p:nvPr>
            <p:ph type="sldNum" sz="quarter" idx="12"/>
          </p:nvPr>
        </p:nvSpPr>
        <p:spPr/>
        <p:txBody>
          <a:bodyPr/>
          <a:lstStyle/>
          <a:p>
            <a:fld id="{76EDC828-2928-B546-A23B-C96F3367FC60}" type="slidenum">
              <a:rPr lang="en-US" smtClean="0"/>
              <a:t>‹#›</a:t>
            </a:fld>
            <a:endParaRPr lang="en-US"/>
          </a:p>
        </p:txBody>
      </p:sp>
    </p:spTree>
    <p:extLst>
      <p:ext uri="{BB962C8B-B14F-4D97-AF65-F5344CB8AC3E}">
        <p14:creationId xmlns:p14="http://schemas.microsoft.com/office/powerpoint/2010/main" val="30403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2BA70-C3A3-B29B-E426-9F35F33E015B}"/>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8DB5F91-16B2-A186-0E1B-0A48B0C6A7B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3B32CDF-5CEA-B184-2184-0A878F868A15}"/>
              </a:ext>
            </a:extLst>
          </p:cNvPr>
          <p:cNvSpPr>
            <a:spLocks noGrp="1"/>
          </p:cNvSpPr>
          <p:nvPr>
            <p:ph type="dt" sz="half" idx="10"/>
          </p:nvPr>
        </p:nvSpPr>
        <p:spPr/>
        <p:txBody>
          <a:bodyPr/>
          <a:lstStyle/>
          <a:p>
            <a:fld id="{9CCD35FE-6610-B048-9D3A-99EA50984D3E}" type="datetimeFigureOut">
              <a:rPr lang="en-US" smtClean="0"/>
              <a:t>2/27/25</a:t>
            </a:fld>
            <a:endParaRPr lang="en-US"/>
          </a:p>
        </p:txBody>
      </p:sp>
      <p:sp>
        <p:nvSpPr>
          <p:cNvPr id="5" name="Footer Placeholder 4">
            <a:extLst>
              <a:ext uri="{FF2B5EF4-FFF2-40B4-BE49-F238E27FC236}">
                <a16:creationId xmlns:a16="http://schemas.microsoft.com/office/drawing/2014/main" id="{FF29E91D-B526-0CEF-21CA-FE3E8A2B93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3DC435-1421-B9E8-390C-B9A1015B1348}"/>
              </a:ext>
            </a:extLst>
          </p:cNvPr>
          <p:cNvSpPr>
            <a:spLocks noGrp="1"/>
          </p:cNvSpPr>
          <p:nvPr>
            <p:ph type="sldNum" sz="quarter" idx="12"/>
          </p:nvPr>
        </p:nvSpPr>
        <p:spPr/>
        <p:txBody>
          <a:bodyPr/>
          <a:lstStyle/>
          <a:p>
            <a:fld id="{76EDC828-2928-B546-A23B-C96F3367FC60}" type="slidenum">
              <a:rPr lang="en-US" smtClean="0"/>
              <a:t>‹#›</a:t>
            </a:fld>
            <a:endParaRPr lang="en-US"/>
          </a:p>
        </p:txBody>
      </p:sp>
    </p:spTree>
    <p:extLst>
      <p:ext uri="{BB962C8B-B14F-4D97-AF65-F5344CB8AC3E}">
        <p14:creationId xmlns:p14="http://schemas.microsoft.com/office/powerpoint/2010/main" val="1779644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26DC93-856A-1E29-DACB-35A6EF9A1D3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7DC46B2-F526-4565-05AB-94710B351B7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86E319C-0B09-1585-54B8-A2F7F4B70646}"/>
              </a:ext>
            </a:extLst>
          </p:cNvPr>
          <p:cNvSpPr>
            <a:spLocks noGrp="1"/>
          </p:cNvSpPr>
          <p:nvPr>
            <p:ph type="dt" sz="half" idx="10"/>
          </p:nvPr>
        </p:nvSpPr>
        <p:spPr/>
        <p:txBody>
          <a:bodyPr/>
          <a:lstStyle/>
          <a:p>
            <a:fld id="{9CCD35FE-6610-B048-9D3A-99EA50984D3E}" type="datetimeFigureOut">
              <a:rPr lang="en-US" smtClean="0"/>
              <a:t>2/27/25</a:t>
            </a:fld>
            <a:endParaRPr lang="en-US"/>
          </a:p>
        </p:txBody>
      </p:sp>
      <p:sp>
        <p:nvSpPr>
          <p:cNvPr id="5" name="Footer Placeholder 4">
            <a:extLst>
              <a:ext uri="{FF2B5EF4-FFF2-40B4-BE49-F238E27FC236}">
                <a16:creationId xmlns:a16="http://schemas.microsoft.com/office/drawing/2014/main" id="{09791CD3-C0F6-3EAA-71B2-1807089C15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8C343A-88D6-06DF-306F-4D1F7635D433}"/>
              </a:ext>
            </a:extLst>
          </p:cNvPr>
          <p:cNvSpPr>
            <a:spLocks noGrp="1"/>
          </p:cNvSpPr>
          <p:nvPr>
            <p:ph type="sldNum" sz="quarter" idx="12"/>
          </p:nvPr>
        </p:nvSpPr>
        <p:spPr/>
        <p:txBody>
          <a:bodyPr/>
          <a:lstStyle/>
          <a:p>
            <a:fld id="{76EDC828-2928-B546-A23B-C96F3367FC60}" type="slidenum">
              <a:rPr lang="en-US" smtClean="0"/>
              <a:t>‹#›</a:t>
            </a:fld>
            <a:endParaRPr lang="en-US"/>
          </a:p>
        </p:txBody>
      </p:sp>
    </p:spTree>
    <p:extLst>
      <p:ext uri="{BB962C8B-B14F-4D97-AF65-F5344CB8AC3E}">
        <p14:creationId xmlns:p14="http://schemas.microsoft.com/office/powerpoint/2010/main" val="2922468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8150A-240B-83C0-AEAE-BD4A6B090AA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EBD6AAD-DA35-B7D0-2A74-704B7F653CA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B73DB59-C4F3-020B-84B2-942017F43330}"/>
              </a:ext>
            </a:extLst>
          </p:cNvPr>
          <p:cNvSpPr>
            <a:spLocks noGrp="1"/>
          </p:cNvSpPr>
          <p:nvPr>
            <p:ph type="dt" sz="half" idx="10"/>
          </p:nvPr>
        </p:nvSpPr>
        <p:spPr/>
        <p:txBody>
          <a:bodyPr/>
          <a:lstStyle/>
          <a:p>
            <a:fld id="{9CCD35FE-6610-B048-9D3A-99EA50984D3E}" type="datetimeFigureOut">
              <a:rPr lang="en-US" smtClean="0"/>
              <a:t>2/27/25</a:t>
            </a:fld>
            <a:endParaRPr lang="en-US"/>
          </a:p>
        </p:txBody>
      </p:sp>
      <p:sp>
        <p:nvSpPr>
          <p:cNvPr id="5" name="Footer Placeholder 4">
            <a:extLst>
              <a:ext uri="{FF2B5EF4-FFF2-40B4-BE49-F238E27FC236}">
                <a16:creationId xmlns:a16="http://schemas.microsoft.com/office/drawing/2014/main" id="{E18BD51F-9D78-2ED8-4540-A48E3D8426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3595D0-5F4F-5EB0-E6EE-74458AC05B75}"/>
              </a:ext>
            </a:extLst>
          </p:cNvPr>
          <p:cNvSpPr>
            <a:spLocks noGrp="1"/>
          </p:cNvSpPr>
          <p:nvPr>
            <p:ph type="sldNum" sz="quarter" idx="12"/>
          </p:nvPr>
        </p:nvSpPr>
        <p:spPr/>
        <p:txBody>
          <a:bodyPr/>
          <a:lstStyle/>
          <a:p>
            <a:fld id="{76EDC828-2928-B546-A23B-C96F3367FC60}" type="slidenum">
              <a:rPr lang="en-US" smtClean="0"/>
              <a:t>‹#›</a:t>
            </a:fld>
            <a:endParaRPr lang="en-US"/>
          </a:p>
        </p:txBody>
      </p:sp>
    </p:spTree>
    <p:extLst>
      <p:ext uri="{BB962C8B-B14F-4D97-AF65-F5344CB8AC3E}">
        <p14:creationId xmlns:p14="http://schemas.microsoft.com/office/powerpoint/2010/main" val="3993009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444FB-DE22-FE93-907A-98DB915BA89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DC7CBE3E-974F-6FD1-D733-540243AF81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7B92139-8A17-A293-E7F1-60B1C490AC5B}"/>
              </a:ext>
            </a:extLst>
          </p:cNvPr>
          <p:cNvSpPr>
            <a:spLocks noGrp="1"/>
          </p:cNvSpPr>
          <p:nvPr>
            <p:ph type="dt" sz="half" idx="10"/>
          </p:nvPr>
        </p:nvSpPr>
        <p:spPr/>
        <p:txBody>
          <a:bodyPr/>
          <a:lstStyle/>
          <a:p>
            <a:fld id="{9CCD35FE-6610-B048-9D3A-99EA50984D3E}" type="datetimeFigureOut">
              <a:rPr lang="en-US" smtClean="0"/>
              <a:t>2/27/25</a:t>
            </a:fld>
            <a:endParaRPr lang="en-US"/>
          </a:p>
        </p:txBody>
      </p:sp>
      <p:sp>
        <p:nvSpPr>
          <p:cNvPr id="5" name="Footer Placeholder 4">
            <a:extLst>
              <a:ext uri="{FF2B5EF4-FFF2-40B4-BE49-F238E27FC236}">
                <a16:creationId xmlns:a16="http://schemas.microsoft.com/office/drawing/2014/main" id="{D0723087-547B-9963-51F9-D2586594E1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87818E-AD37-2AED-3C5A-EDAE0D96A87A}"/>
              </a:ext>
            </a:extLst>
          </p:cNvPr>
          <p:cNvSpPr>
            <a:spLocks noGrp="1"/>
          </p:cNvSpPr>
          <p:nvPr>
            <p:ph type="sldNum" sz="quarter" idx="12"/>
          </p:nvPr>
        </p:nvSpPr>
        <p:spPr/>
        <p:txBody>
          <a:bodyPr/>
          <a:lstStyle/>
          <a:p>
            <a:fld id="{76EDC828-2928-B546-A23B-C96F3367FC60}" type="slidenum">
              <a:rPr lang="en-US" smtClean="0"/>
              <a:t>‹#›</a:t>
            </a:fld>
            <a:endParaRPr lang="en-US"/>
          </a:p>
        </p:txBody>
      </p:sp>
    </p:spTree>
    <p:extLst>
      <p:ext uri="{BB962C8B-B14F-4D97-AF65-F5344CB8AC3E}">
        <p14:creationId xmlns:p14="http://schemas.microsoft.com/office/powerpoint/2010/main" val="676705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42E7C-940A-966C-3195-6A6A56E4728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4F776AF-EEE1-34A9-DBE6-EAA1912ED9A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DC5F7610-620C-6984-AA7F-8E0B1BEC66F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B209F54-37DD-5A92-7934-27B3A28CEF6C}"/>
              </a:ext>
            </a:extLst>
          </p:cNvPr>
          <p:cNvSpPr>
            <a:spLocks noGrp="1"/>
          </p:cNvSpPr>
          <p:nvPr>
            <p:ph type="dt" sz="half" idx="10"/>
          </p:nvPr>
        </p:nvSpPr>
        <p:spPr/>
        <p:txBody>
          <a:bodyPr/>
          <a:lstStyle/>
          <a:p>
            <a:fld id="{9CCD35FE-6610-B048-9D3A-99EA50984D3E}" type="datetimeFigureOut">
              <a:rPr lang="en-US" smtClean="0"/>
              <a:t>2/27/25</a:t>
            </a:fld>
            <a:endParaRPr lang="en-US"/>
          </a:p>
        </p:txBody>
      </p:sp>
      <p:sp>
        <p:nvSpPr>
          <p:cNvPr id="6" name="Footer Placeholder 5">
            <a:extLst>
              <a:ext uri="{FF2B5EF4-FFF2-40B4-BE49-F238E27FC236}">
                <a16:creationId xmlns:a16="http://schemas.microsoft.com/office/drawing/2014/main" id="{B0BF8B66-1B0E-158A-2D5B-C5449EA634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247103-2A6F-7EF1-6225-C1E0665C7029}"/>
              </a:ext>
            </a:extLst>
          </p:cNvPr>
          <p:cNvSpPr>
            <a:spLocks noGrp="1"/>
          </p:cNvSpPr>
          <p:nvPr>
            <p:ph type="sldNum" sz="quarter" idx="12"/>
          </p:nvPr>
        </p:nvSpPr>
        <p:spPr/>
        <p:txBody>
          <a:bodyPr/>
          <a:lstStyle/>
          <a:p>
            <a:fld id="{76EDC828-2928-B546-A23B-C96F3367FC60}" type="slidenum">
              <a:rPr lang="en-US" smtClean="0"/>
              <a:t>‹#›</a:t>
            </a:fld>
            <a:endParaRPr lang="en-US"/>
          </a:p>
        </p:txBody>
      </p:sp>
    </p:spTree>
    <p:extLst>
      <p:ext uri="{BB962C8B-B14F-4D97-AF65-F5344CB8AC3E}">
        <p14:creationId xmlns:p14="http://schemas.microsoft.com/office/powerpoint/2010/main" val="1407547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1835A-1697-3E6D-FA3D-73F9F1DCA4AB}"/>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3C2FC7C-9E3A-D4AE-9937-6610D4113E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3A8F7CC-7917-4174-673C-C9EC5E39F39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D7B64769-F637-C1ED-95B1-1DA7A58E71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EA5E81A-F76F-FC85-03AB-BA0736FDDCB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E6154A88-C42E-474C-D4CC-AC8C7AB2761C}"/>
              </a:ext>
            </a:extLst>
          </p:cNvPr>
          <p:cNvSpPr>
            <a:spLocks noGrp="1"/>
          </p:cNvSpPr>
          <p:nvPr>
            <p:ph type="dt" sz="half" idx="10"/>
          </p:nvPr>
        </p:nvSpPr>
        <p:spPr/>
        <p:txBody>
          <a:bodyPr/>
          <a:lstStyle/>
          <a:p>
            <a:fld id="{9CCD35FE-6610-B048-9D3A-99EA50984D3E}" type="datetimeFigureOut">
              <a:rPr lang="en-US" smtClean="0"/>
              <a:t>2/27/25</a:t>
            </a:fld>
            <a:endParaRPr lang="en-US"/>
          </a:p>
        </p:txBody>
      </p:sp>
      <p:sp>
        <p:nvSpPr>
          <p:cNvPr id="8" name="Footer Placeholder 7">
            <a:extLst>
              <a:ext uri="{FF2B5EF4-FFF2-40B4-BE49-F238E27FC236}">
                <a16:creationId xmlns:a16="http://schemas.microsoft.com/office/drawing/2014/main" id="{2423B95F-34ED-0ADA-CD81-8AF0576B5BA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90A86C-BCAF-EC25-A69D-FEB25EAD2FFB}"/>
              </a:ext>
            </a:extLst>
          </p:cNvPr>
          <p:cNvSpPr>
            <a:spLocks noGrp="1"/>
          </p:cNvSpPr>
          <p:nvPr>
            <p:ph type="sldNum" sz="quarter" idx="12"/>
          </p:nvPr>
        </p:nvSpPr>
        <p:spPr/>
        <p:txBody>
          <a:bodyPr/>
          <a:lstStyle/>
          <a:p>
            <a:fld id="{76EDC828-2928-B546-A23B-C96F3367FC60}" type="slidenum">
              <a:rPr lang="en-US" smtClean="0"/>
              <a:t>‹#›</a:t>
            </a:fld>
            <a:endParaRPr lang="en-US"/>
          </a:p>
        </p:txBody>
      </p:sp>
    </p:spTree>
    <p:extLst>
      <p:ext uri="{BB962C8B-B14F-4D97-AF65-F5344CB8AC3E}">
        <p14:creationId xmlns:p14="http://schemas.microsoft.com/office/powerpoint/2010/main" val="3962735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C37AA-9671-6712-E082-873B18B77AC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A4F8347-6228-191F-1DC5-717C60843CE3}"/>
              </a:ext>
            </a:extLst>
          </p:cNvPr>
          <p:cNvSpPr>
            <a:spLocks noGrp="1"/>
          </p:cNvSpPr>
          <p:nvPr>
            <p:ph type="dt" sz="half" idx="10"/>
          </p:nvPr>
        </p:nvSpPr>
        <p:spPr/>
        <p:txBody>
          <a:bodyPr/>
          <a:lstStyle/>
          <a:p>
            <a:fld id="{9CCD35FE-6610-B048-9D3A-99EA50984D3E}" type="datetimeFigureOut">
              <a:rPr lang="en-US" smtClean="0"/>
              <a:t>2/27/25</a:t>
            </a:fld>
            <a:endParaRPr lang="en-US"/>
          </a:p>
        </p:txBody>
      </p:sp>
      <p:sp>
        <p:nvSpPr>
          <p:cNvPr id="4" name="Footer Placeholder 3">
            <a:extLst>
              <a:ext uri="{FF2B5EF4-FFF2-40B4-BE49-F238E27FC236}">
                <a16:creationId xmlns:a16="http://schemas.microsoft.com/office/drawing/2014/main" id="{E6AEE497-88DD-FF14-A8CB-F622C459FA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BA7920-222F-DEE7-752B-5F446F709511}"/>
              </a:ext>
            </a:extLst>
          </p:cNvPr>
          <p:cNvSpPr>
            <a:spLocks noGrp="1"/>
          </p:cNvSpPr>
          <p:nvPr>
            <p:ph type="sldNum" sz="quarter" idx="12"/>
          </p:nvPr>
        </p:nvSpPr>
        <p:spPr/>
        <p:txBody>
          <a:bodyPr/>
          <a:lstStyle/>
          <a:p>
            <a:fld id="{76EDC828-2928-B546-A23B-C96F3367FC60}" type="slidenum">
              <a:rPr lang="en-US" smtClean="0"/>
              <a:t>‹#›</a:t>
            </a:fld>
            <a:endParaRPr lang="en-US"/>
          </a:p>
        </p:txBody>
      </p:sp>
    </p:spTree>
    <p:extLst>
      <p:ext uri="{BB962C8B-B14F-4D97-AF65-F5344CB8AC3E}">
        <p14:creationId xmlns:p14="http://schemas.microsoft.com/office/powerpoint/2010/main" val="3887050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D788CB-956B-A5F0-9F34-DD6C6582ABBA}"/>
              </a:ext>
            </a:extLst>
          </p:cNvPr>
          <p:cNvSpPr>
            <a:spLocks noGrp="1"/>
          </p:cNvSpPr>
          <p:nvPr>
            <p:ph type="dt" sz="half" idx="10"/>
          </p:nvPr>
        </p:nvSpPr>
        <p:spPr/>
        <p:txBody>
          <a:bodyPr/>
          <a:lstStyle/>
          <a:p>
            <a:fld id="{9CCD35FE-6610-B048-9D3A-99EA50984D3E}" type="datetimeFigureOut">
              <a:rPr lang="en-US" smtClean="0"/>
              <a:t>2/27/25</a:t>
            </a:fld>
            <a:endParaRPr lang="en-US"/>
          </a:p>
        </p:txBody>
      </p:sp>
      <p:sp>
        <p:nvSpPr>
          <p:cNvPr id="3" name="Footer Placeholder 2">
            <a:extLst>
              <a:ext uri="{FF2B5EF4-FFF2-40B4-BE49-F238E27FC236}">
                <a16:creationId xmlns:a16="http://schemas.microsoft.com/office/drawing/2014/main" id="{1CED384D-EE58-1C5B-EF58-1192232620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60C88F-75DE-8E94-22AC-5D2594D8F8FC}"/>
              </a:ext>
            </a:extLst>
          </p:cNvPr>
          <p:cNvSpPr>
            <a:spLocks noGrp="1"/>
          </p:cNvSpPr>
          <p:nvPr>
            <p:ph type="sldNum" sz="quarter" idx="12"/>
          </p:nvPr>
        </p:nvSpPr>
        <p:spPr/>
        <p:txBody>
          <a:bodyPr/>
          <a:lstStyle/>
          <a:p>
            <a:fld id="{76EDC828-2928-B546-A23B-C96F3367FC60}" type="slidenum">
              <a:rPr lang="en-US" smtClean="0"/>
              <a:t>‹#›</a:t>
            </a:fld>
            <a:endParaRPr lang="en-US"/>
          </a:p>
        </p:txBody>
      </p:sp>
    </p:spTree>
    <p:extLst>
      <p:ext uri="{BB962C8B-B14F-4D97-AF65-F5344CB8AC3E}">
        <p14:creationId xmlns:p14="http://schemas.microsoft.com/office/powerpoint/2010/main" val="12562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C90C2-E5E9-460E-9CBC-493859F5442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91AF3A0E-F16B-7FC4-8C3E-7BE04C940A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D4049852-CC84-3A2F-2560-3DA4535696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90172C5-2F75-ABCB-E0AB-BB40CBF4F006}"/>
              </a:ext>
            </a:extLst>
          </p:cNvPr>
          <p:cNvSpPr>
            <a:spLocks noGrp="1"/>
          </p:cNvSpPr>
          <p:nvPr>
            <p:ph type="dt" sz="half" idx="10"/>
          </p:nvPr>
        </p:nvSpPr>
        <p:spPr/>
        <p:txBody>
          <a:bodyPr/>
          <a:lstStyle/>
          <a:p>
            <a:fld id="{9CCD35FE-6610-B048-9D3A-99EA50984D3E}" type="datetimeFigureOut">
              <a:rPr lang="en-US" smtClean="0"/>
              <a:t>2/27/25</a:t>
            </a:fld>
            <a:endParaRPr lang="en-US"/>
          </a:p>
        </p:txBody>
      </p:sp>
      <p:sp>
        <p:nvSpPr>
          <p:cNvPr id="6" name="Footer Placeholder 5">
            <a:extLst>
              <a:ext uri="{FF2B5EF4-FFF2-40B4-BE49-F238E27FC236}">
                <a16:creationId xmlns:a16="http://schemas.microsoft.com/office/drawing/2014/main" id="{BFDFC0D2-8355-3ED0-5462-EC91A97800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CCFCD8-5541-63DA-A327-B5D041D57268}"/>
              </a:ext>
            </a:extLst>
          </p:cNvPr>
          <p:cNvSpPr>
            <a:spLocks noGrp="1"/>
          </p:cNvSpPr>
          <p:nvPr>
            <p:ph type="sldNum" sz="quarter" idx="12"/>
          </p:nvPr>
        </p:nvSpPr>
        <p:spPr/>
        <p:txBody>
          <a:bodyPr/>
          <a:lstStyle/>
          <a:p>
            <a:fld id="{76EDC828-2928-B546-A23B-C96F3367FC60}" type="slidenum">
              <a:rPr lang="en-US" smtClean="0"/>
              <a:t>‹#›</a:t>
            </a:fld>
            <a:endParaRPr lang="en-US"/>
          </a:p>
        </p:txBody>
      </p:sp>
    </p:spTree>
    <p:extLst>
      <p:ext uri="{BB962C8B-B14F-4D97-AF65-F5344CB8AC3E}">
        <p14:creationId xmlns:p14="http://schemas.microsoft.com/office/powerpoint/2010/main" val="2400939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36179-5CC7-19CA-D5F8-B3C640F4E76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C4526344-116D-6C40-A994-66B476A027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837355D-EF02-C273-3FF3-05D34481C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26AE570-887D-C617-BC9C-1DD4FB71D222}"/>
              </a:ext>
            </a:extLst>
          </p:cNvPr>
          <p:cNvSpPr>
            <a:spLocks noGrp="1"/>
          </p:cNvSpPr>
          <p:nvPr>
            <p:ph type="dt" sz="half" idx="10"/>
          </p:nvPr>
        </p:nvSpPr>
        <p:spPr/>
        <p:txBody>
          <a:bodyPr/>
          <a:lstStyle/>
          <a:p>
            <a:fld id="{9CCD35FE-6610-B048-9D3A-99EA50984D3E}" type="datetimeFigureOut">
              <a:rPr lang="en-US" smtClean="0"/>
              <a:t>2/27/25</a:t>
            </a:fld>
            <a:endParaRPr lang="en-US"/>
          </a:p>
        </p:txBody>
      </p:sp>
      <p:sp>
        <p:nvSpPr>
          <p:cNvPr id="6" name="Footer Placeholder 5">
            <a:extLst>
              <a:ext uri="{FF2B5EF4-FFF2-40B4-BE49-F238E27FC236}">
                <a16:creationId xmlns:a16="http://schemas.microsoft.com/office/drawing/2014/main" id="{065B1EFD-15F1-2067-FC0A-E6B77D810D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62F1AD-2B23-6867-D80F-29599F16A008}"/>
              </a:ext>
            </a:extLst>
          </p:cNvPr>
          <p:cNvSpPr>
            <a:spLocks noGrp="1"/>
          </p:cNvSpPr>
          <p:nvPr>
            <p:ph type="sldNum" sz="quarter" idx="12"/>
          </p:nvPr>
        </p:nvSpPr>
        <p:spPr/>
        <p:txBody>
          <a:bodyPr/>
          <a:lstStyle/>
          <a:p>
            <a:fld id="{76EDC828-2928-B546-A23B-C96F3367FC60}" type="slidenum">
              <a:rPr lang="en-US" smtClean="0"/>
              <a:t>‹#›</a:t>
            </a:fld>
            <a:endParaRPr lang="en-US"/>
          </a:p>
        </p:txBody>
      </p:sp>
    </p:spTree>
    <p:extLst>
      <p:ext uri="{BB962C8B-B14F-4D97-AF65-F5344CB8AC3E}">
        <p14:creationId xmlns:p14="http://schemas.microsoft.com/office/powerpoint/2010/main" val="4089832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D5AF82-502C-6690-A261-5D54F23E2F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6C15D22-9EC2-6DF6-6747-97F8F4BE24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980E5CA-56FB-877F-B0E7-966D9411DC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CD35FE-6610-B048-9D3A-99EA50984D3E}" type="datetimeFigureOut">
              <a:rPr lang="en-US" smtClean="0"/>
              <a:t>2/27/25</a:t>
            </a:fld>
            <a:endParaRPr lang="en-US"/>
          </a:p>
        </p:txBody>
      </p:sp>
      <p:sp>
        <p:nvSpPr>
          <p:cNvPr id="5" name="Footer Placeholder 4">
            <a:extLst>
              <a:ext uri="{FF2B5EF4-FFF2-40B4-BE49-F238E27FC236}">
                <a16:creationId xmlns:a16="http://schemas.microsoft.com/office/drawing/2014/main" id="{0097CF95-2A17-13F5-3A20-FCE8E06A03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593C003-1D53-5058-03C4-5E3C5A2C0D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DC828-2928-B546-A23B-C96F3367FC60}" type="slidenum">
              <a:rPr lang="en-US" smtClean="0"/>
              <a:t>‹#›</a:t>
            </a:fld>
            <a:endParaRPr lang="en-US"/>
          </a:p>
        </p:txBody>
      </p:sp>
    </p:spTree>
    <p:extLst>
      <p:ext uri="{BB962C8B-B14F-4D97-AF65-F5344CB8AC3E}">
        <p14:creationId xmlns:p14="http://schemas.microsoft.com/office/powerpoint/2010/main" val="38296815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5CA1A-E05C-0F95-0D64-CC6633D54808}"/>
              </a:ext>
            </a:extLst>
          </p:cNvPr>
          <p:cNvSpPr>
            <a:spLocks noGrp="1"/>
          </p:cNvSpPr>
          <p:nvPr>
            <p:ph type="title"/>
          </p:nvPr>
        </p:nvSpPr>
        <p:spPr/>
        <p:txBody>
          <a:bodyPr/>
          <a:lstStyle/>
          <a:p>
            <a:r>
              <a:rPr lang="en-US" dirty="0"/>
              <a:t>PACE</a:t>
            </a:r>
          </a:p>
        </p:txBody>
      </p:sp>
      <p:sp>
        <p:nvSpPr>
          <p:cNvPr id="3" name="Subtitle 2">
            <a:extLst>
              <a:ext uri="{FF2B5EF4-FFF2-40B4-BE49-F238E27FC236}">
                <a16:creationId xmlns:a16="http://schemas.microsoft.com/office/drawing/2014/main" id="{133F45B8-97B2-E3E0-DA6C-87DE3C0E829D}"/>
              </a:ext>
            </a:extLst>
          </p:cNvPr>
          <p:cNvSpPr>
            <a:spLocks noGrp="1"/>
          </p:cNvSpPr>
          <p:nvPr>
            <p:ph type="body" idx="1"/>
          </p:nvPr>
        </p:nvSpPr>
        <p:spPr/>
        <p:txBody>
          <a:bodyPr/>
          <a:lstStyle/>
          <a:p>
            <a:r>
              <a:rPr lang="en-US" dirty="0"/>
              <a:t>Project Proposal Guidelines</a:t>
            </a:r>
          </a:p>
        </p:txBody>
      </p:sp>
      <p:sp>
        <p:nvSpPr>
          <p:cNvPr id="4" name="TextBox 3">
            <a:extLst>
              <a:ext uri="{FF2B5EF4-FFF2-40B4-BE49-F238E27FC236}">
                <a16:creationId xmlns:a16="http://schemas.microsoft.com/office/drawing/2014/main" id="{83BF7704-2C81-622B-D34C-DE159A143E85}"/>
              </a:ext>
            </a:extLst>
          </p:cNvPr>
          <p:cNvSpPr txBox="1"/>
          <p:nvPr/>
        </p:nvSpPr>
        <p:spPr>
          <a:xfrm>
            <a:off x="2118732" y="5709424"/>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8D572F34-D492-586C-26D9-3CE372E1694E}"/>
              </a:ext>
            </a:extLst>
          </p:cNvPr>
          <p:cNvSpPr txBox="1"/>
          <p:nvPr/>
        </p:nvSpPr>
        <p:spPr>
          <a:xfrm>
            <a:off x="0" y="6116638"/>
            <a:ext cx="2919664" cy="369332"/>
          </a:xfrm>
          <a:prstGeom prst="rect">
            <a:avLst/>
          </a:prstGeom>
          <a:noFill/>
        </p:spPr>
        <p:txBody>
          <a:bodyPr wrap="square" rtlCol="0">
            <a:spAutoFit/>
          </a:bodyPr>
          <a:lstStyle/>
          <a:p>
            <a:r>
              <a:rPr lang="en-IN" dirty="0"/>
              <a:t>Prepared By: Ajas Ashraf</a:t>
            </a:r>
            <a:endParaRPr lang="en-US" dirty="0"/>
          </a:p>
        </p:txBody>
      </p:sp>
      <p:sp>
        <p:nvSpPr>
          <p:cNvPr id="6" name="TextBox 5">
            <a:extLst>
              <a:ext uri="{FF2B5EF4-FFF2-40B4-BE49-F238E27FC236}">
                <a16:creationId xmlns:a16="http://schemas.microsoft.com/office/drawing/2014/main" id="{197D3D52-9A2B-A5EC-B3D4-DCE822687D72}"/>
              </a:ext>
            </a:extLst>
          </p:cNvPr>
          <p:cNvSpPr txBox="1"/>
          <p:nvPr/>
        </p:nvSpPr>
        <p:spPr>
          <a:xfrm>
            <a:off x="9721516" y="6116638"/>
            <a:ext cx="2342147" cy="369332"/>
          </a:xfrm>
          <a:prstGeom prst="rect">
            <a:avLst/>
          </a:prstGeom>
          <a:noFill/>
        </p:spPr>
        <p:txBody>
          <a:bodyPr wrap="square" rtlCol="0">
            <a:spAutoFit/>
          </a:bodyPr>
          <a:lstStyle/>
          <a:p>
            <a:r>
              <a:rPr lang="en-IN" dirty="0"/>
              <a:t>Date: 25/02/2025</a:t>
            </a:r>
            <a:endParaRPr lang="en-US" dirty="0"/>
          </a:p>
        </p:txBody>
      </p:sp>
    </p:spTree>
    <p:extLst>
      <p:ext uri="{BB962C8B-B14F-4D97-AF65-F5344CB8AC3E}">
        <p14:creationId xmlns:p14="http://schemas.microsoft.com/office/powerpoint/2010/main" val="1008478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AC86E-6891-A0FC-613D-349BEDF8D0A9}"/>
              </a:ext>
            </a:extLst>
          </p:cNvPr>
          <p:cNvSpPr>
            <a:spLocks noGrp="1"/>
          </p:cNvSpPr>
          <p:nvPr>
            <p:ph type="title"/>
          </p:nvPr>
        </p:nvSpPr>
        <p:spPr/>
        <p:txBody>
          <a:bodyPr/>
          <a:lstStyle/>
          <a:p>
            <a:r>
              <a:rPr lang="en-IN" b="1" dirty="0"/>
              <a:t>Methods &amp; Approaches</a:t>
            </a:r>
            <a:br>
              <a:rPr lang="en-IN" dirty="0"/>
            </a:br>
            <a:endParaRPr lang="en-US" dirty="0"/>
          </a:p>
        </p:txBody>
      </p:sp>
      <p:sp>
        <p:nvSpPr>
          <p:cNvPr id="3" name="Content Placeholder 2">
            <a:extLst>
              <a:ext uri="{FF2B5EF4-FFF2-40B4-BE49-F238E27FC236}">
                <a16:creationId xmlns:a16="http://schemas.microsoft.com/office/drawing/2014/main" id="{93370A1F-0DB5-8EDC-DB8C-16622096EB76}"/>
              </a:ext>
            </a:extLst>
          </p:cNvPr>
          <p:cNvSpPr>
            <a:spLocks noGrp="1"/>
          </p:cNvSpPr>
          <p:nvPr>
            <p:ph idx="1"/>
          </p:nvPr>
        </p:nvSpPr>
        <p:spPr/>
        <p:txBody>
          <a:bodyPr>
            <a:normAutofit fontScale="77500" lnSpcReduction="20000"/>
          </a:bodyPr>
          <a:lstStyle/>
          <a:p>
            <a:pPr marL="0" indent="0">
              <a:buNone/>
            </a:pPr>
            <a:r>
              <a:rPr lang="en-IN" b="1" dirty="0"/>
              <a:t>Methods &amp; Approaches – Sequential Methodology, Waterfall Model</a:t>
            </a:r>
            <a:endParaRPr lang="en-IN" dirty="0"/>
          </a:p>
          <a:p>
            <a:r>
              <a:rPr lang="en-IN" dirty="0"/>
              <a:t>We are using the </a:t>
            </a:r>
            <a:r>
              <a:rPr lang="en-IN" b="1" dirty="0"/>
              <a:t>Waterfall methodology</a:t>
            </a:r>
            <a:r>
              <a:rPr lang="en-IN" dirty="0"/>
              <a:t> for the structured and sequential development of the PACE application.</a:t>
            </a:r>
          </a:p>
          <a:p>
            <a:pPr marL="0" indent="0">
              <a:buNone/>
            </a:pPr>
            <a:r>
              <a:rPr lang="en-IN" b="1" dirty="0"/>
              <a:t>Requirement Gathering &amp; Analysis</a:t>
            </a:r>
            <a:endParaRPr lang="en-IN" dirty="0"/>
          </a:p>
          <a:p>
            <a:r>
              <a:rPr lang="en-IN" dirty="0"/>
              <a:t>• Identify </a:t>
            </a:r>
            <a:r>
              <a:rPr lang="en-IN" b="1" dirty="0"/>
              <a:t>core functionalities</a:t>
            </a:r>
            <a:r>
              <a:rPr lang="en-IN" dirty="0"/>
              <a:t> (leave applications, reimbursements, approvals, etc.).</a:t>
            </a:r>
          </a:p>
          <a:p>
            <a:r>
              <a:rPr lang="en-IN" dirty="0"/>
              <a:t>• Gather inputs from </a:t>
            </a:r>
            <a:r>
              <a:rPr lang="en-IN" b="1" dirty="0"/>
              <a:t>HR, Finance, and Employees</a:t>
            </a:r>
            <a:r>
              <a:rPr lang="en-IN" dirty="0"/>
              <a:t> for process optimization.</a:t>
            </a:r>
          </a:p>
          <a:p>
            <a:pPr marL="0" indent="0">
              <a:buNone/>
            </a:pPr>
            <a:r>
              <a:rPr lang="en-IN" b="1" dirty="0"/>
              <a:t>System Design</a:t>
            </a:r>
            <a:endParaRPr lang="en-IN" dirty="0"/>
          </a:p>
          <a:p>
            <a:r>
              <a:rPr lang="en-IN" dirty="0"/>
              <a:t>• Define </a:t>
            </a:r>
            <a:r>
              <a:rPr lang="en-IN" b="1" dirty="0"/>
              <a:t>UI/UX design, database architecture, and system flow</a:t>
            </a:r>
            <a:r>
              <a:rPr lang="en-IN" dirty="0"/>
              <a:t>.</a:t>
            </a:r>
          </a:p>
          <a:p>
            <a:r>
              <a:rPr lang="en-IN" dirty="0"/>
              <a:t>• Plan integration with </a:t>
            </a:r>
            <a:r>
              <a:rPr lang="en-IN" b="1" dirty="0"/>
              <a:t>HRMS &amp; finance systems</a:t>
            </a:r>
            <a:r>
              <a:rPr lang="en-IN" dirty="0"/>
              <a:t>.</a:t>
            </a:r>
            <a:r>
              <a:rPr lang="en-IN" b="1" dirty="0"/>
              <a:t> </a:t>
            </a:r>
          </a:p>
          <a:p>
            <a:pPr marL="0" indent="0">
              <a:buNone/>
            </a:pPr>
            <a:r>
              <a:rPr lang="en-IN" b="1" dirty="0"/>
              <a:t>Development</a:t>
            </a:r>
            <a:endParaRPr lang="en-IN" dirty="0"/>
          </a:p>
          <a:p>
            <a:r>
              <a:rPr lang="en-IN" dirty="0"/>
              <a:t>• Build the </a:t>
            </a:r>
            <a:r>
              <a:rPr lang="en-IN" b="1" dirty="0"/>
              <a:t>frontend (mobile &amp; web interface)</a:t>
            </a:r>
            <a:r>
              <a:rPr lang="en-IN" dirty="0"/>
              <a:t> and </a:t>
            </a:r>
            <a:r>
              <a:rPr lang="en-IN" b="1" dirty="0"/>
              <a:t>backend services</a:t>
            </a:r>
            <a:r>
              <a:rPr lang="en-IN" dirty="0"/>
              <a:t>.</a:t>
            </a:r>
          </a:p>
          <a:p>
            <a:r>
              <a:rPr lang="en-IN" dirty="0"/>
              <a:t>• Implement </a:t>
            </a:r>
            <a:r>
              <a:rPr lang="en-IN" b="1" dirty="0"/>
              <a:t>workflow automation &amp; data security protocols</a:t>
            </a:r>
            <a:r>
              <a:rPr lang="en-IN" dirty="0"/>
              <a:t>.</a:t>
            </a:r>
          </a:p>
          <a:p>
            <a:endParaRPr lang="en-IN" dirty="0"/>
          </a:p>
          <a:p>
            <a:pPr marL="0" indent="0">
              <a:buNone/>
            </a:pPr>
            <a:endParaRPr lang="en-IN" dirty="0"/>
          </a:p>
          <a:p>
            <a:endParaRPr lang="en-US" dirty="0"/>
          </a:p>
        </p:txBody>
      </p:sp>
    </p:spTree>
    <p:extLst>
      <p:ext uri="{BB962C8B-B14F-4D97-AF65-F5344CB8AC3E}">
        <p14:creationId xmlns:p14="http://schemas.microsoft.com/office/powerpoint/2010/main" val="3643833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3902A-0E32-337E-636B-C796A0E6CA0F}"/>
              </a:ext>
            </a:extLst>
          </p:cNvPr>
          <p:cNvSpPr>
            <a:spLocks noGrp="1"/>
          </p:cNvSpPr>
          <p:nvPr>
            <p:ph type="title"/>
          </p:nvPr>
        </p:nvSpPr>
        <p:spPr>
          <a:xfrm flipH="1" flipV="1">
            <a:off x="11353799" y="1690688"/>
            <a:ext cx="45719" cy="134937"/>
          </a:xfrm>
        </p:spPr>
        <p:txBody>
          <a:bodyPr>
            <a:normAutofit fontScale="90000"/>
          </a:bodyPr>
          <a:lstStyle/>
          <a:p>
            <a:br>
              <a:rPr lang="en-US" dirty="0"/>
            </a:br>
            <a:endParaRPr lang="en-US" dirty="0"/>
          </a:p>
        </p:txBody>
      </p:sp>
      <p:sp>
        <p:nvSpPr>
          <p:cNvPr id="3" name="Content Placeholder 2">
            <a:extLst>
              <a:ext uri="{FF2B5EF4-FFF2-40B4-BE49-F238E27FC236}">
                <a16:creationId xmlns:a16="http://schemas.microsoft.com/office/drawing/2014/main" id="{4E1CB5AC-6DEF-5650-B08C-329B08BC443A}"/>
              </a:ext>
            </a:extLst>
          </p:cNvPr>
          <p:cNvSpPr>
            <a:spLocks noGrp="1"/>
          </p:cNvSpPr>
          <p:nvPr>
            <p:ph idx="1"/>
          </p:nvPr>
        </p:nvSpPr>
        <p:spPr>
          <a:xfrm>
            <a:off x="302942" y="309058"/>
            <a:ext cx="11673468" cy="6224433"/>
          </a:xfrm>
        </p:spPr>
        <p:txBody>
          <a:bodyPr>
            <a:normAutofit/>
          </a:bodyPr>
          <a:lstStyle/>
          <a:p>
            <a:pPr marL="0" indent="0">
              <a:buNone/>
            </a:pPr>
            <a:r>
              <a:rPr lang="en-IN" b="1" dirty="0"/>
              <a:t>Testing</a:t>
            </a:r>
            <a:endParaRPr lang="en-IN" dirty="0"/>
          </a:p>
          <a:p>
            <a:r>
              <a:rPr lang="en-IN" dirty="0"/>
              <a:t>• Conduct </a:t>
            </a:r>
            <a:r>
              <a:rPr lang="en-IN" b="1" dirty="0"/>
              <a:t>unit testing, integration testing, and user acceptance testing (UAT)</a:t>
            </a:r>
            <a:r>
              <a:rPr lang="en-IN" dirty="0"/>
              <a:t>.</a:t>
            </a:r>
          </a:p>
          <a:p>
            <a:r>
              <a:rPr lang="en-IN" dirty="0"/>
              <a:t>• Ensure </a:t>
            </a:r>
            <a:r>
              <a:rPr lang="en-IN" b="1" dirty="0"/>
              <a:t>bug fixes and performance optimization</a:t>
            </a:r>
            <a:r>
              <a:rPr lang="en-IN" dirty="0"/>
              <a:t>.</a:t>
            </a:r>
          </a:p>
          <a:p>
            <a:pPr marL="0" indent="0">
              <a:buNone/>
            </a:pPr>
            <a:r>
              <a:rPr lang="en-IN" b="1" dirty="0"/>
              <a:t>Deployment &amp; Implementation</a:t>
            </a:r>
            <a:endParaRPr lang="en-IN" dirty="0"/>
          </a:p>
          <a:p>
            <a:r>
              <a:rPr lang="en-IN" dirty="0"/>
              <a:t>• Roll out </a:t>
            </a:r>
            <a:r>
              <a:rPr lang="en-IN" b="1" dirty="0"/>
              <a:t>phase-wise implementation</a:t>
            </a:r>
            <a:r>
              <a:rPr lang="en-IN" dirty="0"/>
              <a:t> with user training.</a:t>
            </a:r>
          </a:p>
          <a:p>
            <a:r>
              <a:rPr lang="en-IN" dirty="0"/>
              <a:t>• Provide </a:t>
            </a:r>
            <a:r>
              <a:rPr lang="en-IN" b="1" dirty="0"/>
              <a:t>technical support</a:t>
            </a:r>
            <a:r>
              <a:rPr lang="en-IN" dirty="0"/>
              <a:t> for a smooth transition.</a:t>
            </a:r>
          </a:p>
          <a:p>
            <a:pPr marL="0" indent="0">
              <a:buNone/>
            </a:pPr>
            <a:r>
              <a:rPr lang="en-IN" b="1" dirty="0"/>
              <a:t>Maintenance &amp; Support</a:t>
            </a:r>
            <a:endParaRPr lang="en-IN" dirty="0"/>
          </a:p>
          <a:p>
            <a:r>
              <a:rPr lang="en-IN" dirty="0"/>
              <a:t>• Continuous </a:t>
            </a:r>
            <a:r>
              <a:rPr lang="en-IN" b="1" dirty="0"/>
              <a:t>monitoring and updates</a:t>
            </a:r>
            <a:r>
              <a:rPr lang="en-IN" dirty="0"/>
              <a:t> based on user feedback.</a:t>
            </a:r>
          </a:p>
          <a:p>
            <a:r>
              <a:rPr lang="en-IN" dirty="0"/>
              <a:t>• Ensure </a:t>
            </a:r>
            <a:r>
              <a:rPr lang="en-IN" b="1" dirty="0"/>
              <a:t>system stability and scalability</a:t>
            </a:r>
            <a:r>
              <a:rPr lang="en-IN" dirty="0"/>
              <a:t>.</a:t>
            </a:r>
          </a:p>
          <a:p>
            <a:pPr marL="0" indent="0">
              <a:buNone/>
            </a:pPr>
            <a:r>
              <a:rPr lang="en-IN" b="1" dirty="0"/>
              <a:t>By following the Waterfall model, PACE will be developed in a structured manner, ensuring a smooth and reliable implementation!</a:t>
            </a:r>
            <a:endParaRPr lang="en-IN" dirty="0"/>
          </a:p>
          <a:p>
            <a:pPr marL="0" indent="0">
              <a:buNone/>
            </a:pPr>
            <a:endParaRPr lang="en-US" dirty="0"/>
          </a:p>
        </p:txBody>
      </p:sp>
    </p:spTree>
    <p:extLst>
      <p:ext uri="{BB962C8B-B14F-4D97-AF65-F5344CB8AC3E}">
        <p14:creationId xmlns:p14="http://schemas.microsoft.com/office/powerpoint/2010/main" val="914957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9D311-5041-96AE-FEF0-6D5F45A5C6B3}"/>
              </a:ext>
            </a:extLst>
          </p:cNvPr>
          <p:cNvSpPr>
            <a:spLocks noGrp="1"/>
          </p:cNvSpPr>
          <p:nvPr>
            <p:ph type="title"/>
          </p:nvPr>
        </p:nvSpPr>
        <p:spPr/>
        <p:txBody>
          <a:bodyPr>
            <a:normAutofit fontScale="90000"/>
          </a:bodyPr>
          <a:lstStyle/>
          <a:p>
            <a:br>
              <a:rPr lang="en-IN" dirty="0">
                <a:effectLst/>
                <a:latin typeface="Helvetica" pitchFamily="2" charset="0"/>
              </a:rPr>
            </a:br>
            <a:r>
              <a:rPr lang="en-IN" dirty="0">
                <a:effectLst/>
                <a:latin typeface="Helvetica" pitchFamily="2" charset="0"/>
              </a:rPr>
              <a:t>RESOURCES:</a:t>
            </a:r>
            <a:br>
              <a:rPr lang="en-IN" dirty="0">
                <a:effectLst/>
                <a:latin typeface="Helvetica" pitchFamily="2" charset="0"/>
              </a:rPr>
            </a:br>
            <a:br>
              <a:rPr lang="en-IN" dirty="0"/>
            </a:br>
            <a:endParaRPr lang="en-US" dirty="0"/>
          </a:p>
        </p:txBody>
      </p:sp>
      <p:sp>
        <p:nvSpPr>
          <p:cNvPr id="3" name="Content Placeholder 2">
            <a:extLst>
              <a:ext uri="{FF2B5EF4-FFF2-40B4-BE49-F238E27FC236}">
                <a16:creationId xmlns:a16="http://schemas.microsoft.com/office/drawing/2014/main" id="{C5F91BC9-FD5D-FE59-F4EB-1C39B07DC6D7}"/>
              </a:ext>
            </a:extLst>
          </p:cNvPr>
          <p:cNvSpPr>
            <a:spLocks noGrp="1"/>
          </p:cNvSpPr>
          <p:nvPr>
            <p:ph idx="1"/>
          </p:nvPr>
        </p:nvSpPr>
        <p:spPr/>
        <p:txBody>
          <a:bodyPr>
            <a:normAutofit/>
          </a:bodyPr>
          <a:lstStyle/>
          <a:p>
            <a:pPr marL="0" indent="0">
              <a:buNone/>
            </a:pPr>
            <a:r>
              <a:rPr lang="en-IN" sz="3600" b="1" dirty="0"/>
              <a:t>People</a:t>
            </a:r>
            <a:r>
              <a:rPr lang="en-IN" b="1" dirty="0"/>
              <a:t> ; </a:t>
            </a:r>
            <a:r>
              <a:rPr lang="en-IN" sz="2400" dirty="0">
                <a:effectLst/>
                <a:latin typeface="Helvetica" pitchFamily="2" charset="0"/>
              </a:rPr>
              <a:t>Skilled developed with the update with recent technologies for the compliance and risk management platforms. Skilled UI/UX designers to design them.</a:t>
            </a:r>
            <a:r>
              <a:rPr lang="en-IN" sz="2400" b="1" dirty="0"/>
              <a:t> Business Analysts</a:t>
            </a:r>
            <a:r>
              <a:rPr lang="en-IN" sz="2400" dirty="0"/>
              <a:t> – Requirement gathering &amp; stakeholder coordination. </a:t>
            </a:r>
            <a:r>
              <a:rPr lang="en-IN" sz="2400" b="1" dirty="0"/>
              <a:t>IT &amp; Infrastructure Team</a:t>
            </a:r>
            <a:r>
              <a:rPr lang="en-IN" sz="2400" dirty="0"/>
              <a:t> – Managing servers &amp; system integrations. </a:t>
            </a:r>
            <a:r>
              <a:rPr lang="en-IN" sz="2400" b="1" dirty="0"/>
              <a:t>Project Managers</a:t>
            </a:r>
            <a:r>
              <a:rPr lang="en-IN" sz="2400" dirty="0"/>
              <a:t> – Overseeing timelines, deliverables, and risk management.</a:t>
            </a:r>
          </a:p>
          <a:p>
            <a:pPr marL="0" indent="0">
              <a:buNone/>
            </a:pPr>
            <a:r>
              <a:rPr lang="en-IN" sz="3200" b="1" dirty="0"/>
              <a:t>Time;</a:t>
            </a:r>
          </a:p>
          <a:p>
            <a:pPr marL="0" indent="0">
              <a:buNone/>
            </a:pPr>
            <a:r>
              <a:rPr lang="en-IN" sz="2400" dirty="0"/>
              <a:t>• </a:t>
            </a:r>
            <a:r>
              <a:rPr lang="en-IN" sz="2400" b="1" dirty="0"/>
              <a:t>Requirement Analysis &amp; Design</a:t>
            </a:r>
            <a:r>
              <a:rPr lang="en-IN" sz="2400" dirty="0"/>
              <a:t> – 4-6 weeks</a:t>
            </a:r>
          </a:p>
          <a:p>
            <a:pPr marL="0" indent="0">
              <a:buNone/>
            </a:pPr>
            <a:r>
              <a:rPr lang="en-IN" sz="2400" dirty="0"/>
              <a:t>• </a:t>
            </a:r>
            <a:r>
              <a:rPr lang="en-IN" sz="2400" b="1" dirty="0"/>
              <a:t>Development Phase</a:t>
            </a:r>
            <a:r>
              <a:rPr lang="en-IN" sz="2400" dirty="0"/>
              <a:t> – 8-12 weeks</a:t>
            </a:r>
          </a:p>
          <a:p>
            <a:pPr marL="0" indent="0">
              <a:buNone/>
            </a:pPr>
            <a:r>
              <a:rPr lang="en-IN" sz="2400" dirty="0"/>
              <a:t>• </a:t>
            </a:r>
            <a:r>
              <a:rPr lang="en-IN" sz="2400" b="1" dirty="0"/>
              <a:t>Testing &amp; Quality Assurance</a:t>
            </a:r>
            <a:r>
              <a:rPr lang="en-IN" sz="2400" dirty="0"/>
              <a:t> – 4-6 weeks</a:t>
            </a:r>
          </a:p>
          <a:p>
            <a:pPr marL="0" indent="0">
              <a:buNone/>
            </a:pPr>
            <a:r>
              <a:rPr lang="en-IN" sz="2400" dirty="0"/>
              <a:t>• </a:t>
            </a:r>
            <a:r>
              <a:rPr lang="en-IN" sz="2400" b="1" dirty="0"/>
              <a:t>Deployment &amp; Training</a:t>
            </a:r>
            <a:r>
              <a:rPr lang="en-IN" sz="2400" dirty="0"/>
              <a:t> – 3-4 weeks</a:t>
            </a:r>
          </a:p>
          <a:p>
            <a:pPr marL="0" indent="0">
              <a:buNone/>
            </a:pPr>
            <a:endParaRPr lang="en-IN" sz="3200" dirty="0"/>
          </a:p>
          <a:p>
            <a:pPr marL="0" indent="0">
              <a:buNone/>
            </a:pPr>
            <a:endParaRPr lang="en-IN" dirty="0"/>
          </a:p>
          <a:p>
            <a:pPr marL="0" indent="0">
              <a:buNone/>
            </a:pPr>
            <a:endParaRPr lang="en-IN" dirty="0"/>
          </a:p>
          <a:p>
            <a:pPr marL="0" indent="0">
              <a:buNone/>
            </a:pPr>
            <a:endParaRPr lang="en-IN" dirty="0">
              <a:effectLst/>
              <a:latin typeface="Helvetica" pitchFamily="2" charset="0"/>
            </a:endParaRPr>
          </a:p>
          <a:p>
            <a:pPr marL="0" indent="0">
              <a:buNone/>
            </a:pPr>
            <a:endParaRPr lang="en-IN" b="1" dirty="0"/>
          </a:p>
          <a:p>
            <a:endParaRPr lang="en-US" dirty="0"/>
          </a:p>
        </p:txBody>
      </p:sp>
    </p:spTree>
    <p:extLst>
      <p:ext uri="{BB962C8B-B14F-4D97-AF65-F5344CB8AC3E}">
        <p14:creationId xmlns:p14="http://schemas.microsoft.com/office/powerpoint/2010/main" val="2720818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7626CE-6F70-4090-25D5-1123F772CC7C}"/>
              </a:ext>
            </a:extLst>
          </p:cNvPr>
          <p:cNvSpPr>
            <a:spLocks noGrp="1"/>
          </p:cNvSpPr>
          <p:nvPr>
            <p:ph idx="1"/>
          </p:nvPr>
        </p:nvSpPr>
        <p:spPr>
          <a:xfrm>
            <a:off x="356839" y="223024"/>
            <a:ext cx="10996961" cy="5953939"/>
          </a:xfrm>
        </p:spPr>
        <p:txBody>
          <a:bodyPr>
            <a:normAutofit lnSpcReduction="10000"/>
          </a:bodyPr>
          <a:lstStyle/>
          <a:p>
            <a:pPr marL="0" indent="0">
              <a:buNone/>
            </a:pPr>
            <a:r>
              <a:rPr lang="en-IN" sz="3200" b="1" dirty="0"/>
              <a:t>Budget; </a:t>
            </a:r>
            <a:r>
              <a:rPr lang="en-IN" sz="2000" dirty="0">
                <a:effectLst/>
                <a:latin typeface="Helvetica" pitchFamily="2" charset="0"/>
              </a:rPr>
              <a:t> </a:t>
            </a:r>
            <a:r>
              <a:rPr lang="en-IN" sz="2400" dirty="0">
                <a:effectLst/>
                <a:latin typeface="Helvetica" pitchFamily="2" charset="0"/>
              </a:rPr>
              <a:t>This application relies on the most vulnerable project because it integrates the financial constitutions. So the software and hardware ranges high and also the amount of work which we input has the more work. It ranges from 60,00,000 if all convenience has been included.</a:t>
            </a:r>
          </a:p>
          <a:p>
            <a:pPr>
              <a:buFont typeface="Arial" panose="020B0604020202020204" pitchFamily="34" charset="0"/>
              <a:buChar char="•"/>
            </a:pPr>
            <a:r>
              <a:rPr lang="en-IN" sz="2000" dirty="0">
                <a:effectLst/>
                <a:latin typeface="Helvetica" pitchFamily="2" charset="0"/>
              </a:rPr>
              <a:t>﻿﻿</a:t>
            </a:r>
            <a:r>
              <a:rPr lang="en-IN" sz="2400" dirty="0">
                <a:effectLst/>
                <a:latin typeface="Helvetica" pitchFamily="2" charset="0"/>
              </a:rPr>
              <a:t>Training and services - 40,00,000</a:t>
            </a:r>
          </a:p>
          <a:p>
            <a:pPr>
              <a:buFont typeface="Arial" panose="020B0604020202020204" pitchFamily="34" charset="0"/>
              <a:buChar char="•"/>
            </a:pPr>
            <a:r>
              <a:rPr lang="en-IN" sz="2400" dirty="0">
                <a:effectLst/>
                <a:latin typeface="Helvetica" pitchFamily="2" charset="0"/>
              </a:rPr>
              <a:t>﻿﻿Software - 10,00,000</a:t>
            </a:r>
          </a:p>
          <a:p>
            <a:pPr>
              <a:buFont typeface="Arial" panose="020B0604020202020204" pitchFamily="34" charset="0"/>
              <a:buChar char="•"/>
            </a:pPr>
            <a:r>
              <a:rPr lang="en-IN" sz="2400" dirty="0">
                <a:effectLst/>
                <a:latin typeface="Helvetica" pitchFamily="2" charset="0"/>
              </a:rPr>
              <a:t>﻿﻿Hardware - 10,00,000</a:t>
            </a:r>
          </a:p>
          <a:p>
            <a:pPr>
              <a:buFont typeface="Arial" panose="020B0604020202020204" pitchFamily="34" charset="0"/>
              <a:buChar char="•"/>
            </a:pPr>
            <a:r>
              <a:rPr lang="en-IN" sz="2400" dirty="0">
                <a:effectLst/>
                <a:latin typeface="Helvetica" pitchFamily="2" charset="0"/>
              </a:rPr>
              <a:t>Others </a:t>
            </a:r>
            <a:r>
              <a:rPr lang="en-IN" sz="2400" dirty="0">
                <a:latin typeface="Helvetica" pitchFamily="2" charset="0"/>
              </a:rPr>
              <a:t>- 500000</a:t>
            </a:r>
            <a:endParaRPr lang="en-IN" sz="2400" dirty="0">
              <a:effectLst/>
              <a:latin typeface="Helvetica" pitchFamily="2" charset="0"/>
            </a:endParaRPr>
          </a:p>
          <a:p>
            <a:pPr marL="0" indent="0">
              <a:buNone/>
            </a:pPr>
            <a:r>
              <a:rPr lang="en-IN" sz="2400" b="1" dirty="0">
                <a:effectLst/>
                <a:latin typeface="Helvetica" pitchFamily="2" charset="0"/>
              </a:rPr>
              <a:t>TECHNOLOGIES:</a:t>
            </a:r>
          </a:p>
          <a:p>
            <a:pPr marL="0" indent="0">
              <a:buNone/>
            </a:pPr>
            <a:r>
              <a:rPr lang="en-IN" sz="2000" b="1" dirty="0"/>
              <a:t>• Frontend: React (Web), Flutter/Android &amp; iOS (Mobile App)</a:t>
            </a:r>
          </a:p>
          <a:p>
            <a:pPr marL="0" indent="0">
              <a:buNone/>
            </a:pPr>
            <a:r>
              <a:rPr lang="en-IN" sz="2000" b="1" dirty="0"/>
              <a:t>• Backend: Node.js / Python (Django or Flask)</a:t>
            </a:r>
          </a:p>
          <a:p>
            <a:pPr marL="0" indent="0">
              <a:buNone/>
            </a:pPr>
            <a:r>
              <a:rPr lang="en-IN" sz="2000" b="1" dirty="0"/>
              <a:t>• Database: MySQL / PostgreSQL / MongoDB</a:t>
            </a:r>
          </a:p>
          <a:p>
            <a:pPr marL="0" indent="0">
              <a:buNone/>
            </a:pPr>
            <a:r>
              <a:rPr lang="en-IN" sz="2000" b="1" dirty="0"/>
              <a:t>• Cloud Services: AWS / Azure / Google Cloud</a:t>
            </a:r>
          </a:p>
          <a:p>
            <a:pPr marL="0" indent="0">
              <a:buNone/>
            </a:pPr>
            <a:r>
              <a:rPr lang="en-IN" sz="2000" b="1" dirty="0"/>
              <a:t>• APIs &amp; Integrations: HRMS, Payroll, and Finance System APIs</a:t>
            </a:r>
          </a:p>
          <a:p>
            <a:pPr marL="0" indent="0">
              <a:buNone/>
            </a:pPr>
            <a:r>
              <a:rPr lang="en-IN" sz="2000" b="1" dirty="0"/>
              <a:t>• Security &amp; Authentication: OAuth, Multi-Factor Authentication, Data Encryption</a:t>
            </a:r>
          </a:p>
          <a:p>
            <a:pPr marL="0" indent="0">
              <a:buNone/>
            </a:pPr>
            <a:endParaRPr lang="en-IN" sz="3200" dirty="0"/>
          </a:p>
          <a:p>
            <a:endParaRPr lang="en-US" dirty="0"/>
          </a:p>
        </p:txBody>
      </p:sp>
    </p:spTree>
    <p:extLst>
      <p:ext uri="{BB962C8B-B14F-4D97-AF65-F5344CB8AC3E}">
        <p14:creationId xmlns:p14="http://schemas.microsoft.com/office/powerpoint/2010/main" val="1842757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8785D-CF3C-D322-0BC2-E878D74B8DCE}"/>
              </a:ext>
            </a:extLst>
          </p:cNvPr>
          <p:cNvSpPr>
            <a:spLocks noGrp="1"/>
          </p:cNvSpPr>
          <p:nvPr>
            <p:ph type="title"/>
          </p:nvPr>
        </p:nvSpPr>
        <p:spPr/>
        <p:txBody>
          <a:bodyPr>
            <a:normAutofit/>
          </a:bodyPr>
          <a:lstStyle/>
          <a:p>
            <a:r>
              <a:rPr lang="en-IN" dirty="0">
                <a:effectLst/>
                <a:latin typeface="Helvetica" pitchFamily="2" charset="0"/>
              </a:rPr>
              <a:t>RISKS AND DEPENDENCIES:</a:t>
            </a:r>
            <a:br>
              <a:rPr lang="en-IN" dirty="0">
                <a:effectLst/>
                <a:latin typeface="Helvetica" pitchFamily="2" charset="0"/>
              </a:rPr>
            </a:br>
            <a:endParaRPr lang="en-US" dirty="0"/>
          </a:p>
        </p:txBody>
      </p:sp>
      <p:sp>
        <p:nvSpPr>
          <p:cNvPr id="3" name="Content Placeholder 2">
            <a:extLst>
              <a:ext uri="{FF2B5EF4-FFF2-40B4-BE49-F238E27FC236}">
                <a16:creationId xmlns:a16="http://schemas.microsoft.com/office/drawing/2014/main" id="{29842A95-9FE6-E0C1-BA60-9330CDEC9267}"/>
              </a:ext>
            </a:extLst>
          </p:cNvPr>
          <p:cNvSpPr>
            <a:spLocks noGrp="1"/>
          </p:cNvSpPr>
          <p:nvPr>
            <p:ph idx="1"/>
          </p:nvPr>
        </p:nvSpPr>
        <p:spPr/>
        <p:txBody>
          <a:bodyPr>
            <a:normAutofit/>
          </a:bodyPr>
          <a:lstStyle/>
          <a:p>
            <a:r>
              <a:rPr lang="en-IN" dirty="0">
                <a:effectLst/>
                <a:latin typeface="Helvetica" pitchFamily="2" charset="0"/>
              </a:rPr>
              <a:t>Risk may arise if there is a lack of clarity or change in regulatory requirements, leading to delays or non-compliance issue.</a:t>
            </a:r>
          </a:p>
          <a:p>
            <a:r>
              <a:rPr lang="en-IN" dirty="0"/>
              <a:t>Integration Challenges with HRMS &amp; Finance Systems</a:t>
            </a:r>
          </a:p>
          <a:p>
            <a:r>
              <a:rPr lang="en-IN" dirty="0"/>
              <a:t>Data Security &amp; Compliance Issues,  Implement strong authentication, data encryption, and comply with regulatory policies on employee data privacy.</a:t>
            </a:r>
          </a:p>
          <a:p>
            <a:r>
              <a:rPr lang="en-IN" dirty="0"/>
              <a:t>Budget or Resource Constraints, Regular budget reviews and prioritization of core functionalities for MVP (Minimum Viable Product).</a:t>
            </a:r>
          </a:p>
          <a:p>
            <a:endParaRPr lang="en-US" dirty="0"/>
          </a:p>
        </p:txBody>
      </p:sp>
    </p:spTree>
    <p:extLst>
      <p:ext uri="{BB962C8B-B14F-4D97-AF65-F5344CB8AC3E}">
        <p14:creationId xmlns:p14="http://schemas.microsoft.com/office/powerpoint/2010/main" val="1144410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D31B6-C3A3-EEDD-3C88-0323EDF0077A}"/>
              </a:ext>
            </a:extLst>
          </p:cNvPr>
          <p:cNvSpPr>
            <a:spLocks noGrp="1"/>
          </p:cNvSpPr>
          <p:nvPr>
            <p:ph type="title"/>
          </p:nvPr>
        </p:nvSpPr>
        <p:spPr/>
        <p:txBody>
          <a:bodyPr/>
          <a:lstStyle/>
          <a:p>
            <a:r>
              <a:rPr lang="en-IN" dirty="0">
                <a:effectLst/>
                <a:latin typeface="Helvetica" pitchFamily="2" charset="0"/>
              </a:rPr>
              <a:t>RISKS AND DEPENDENCIES:</a:t>
            </a:r>
            <a:endParaRPr lang="en-US" dirty="0"/>
          </a:p>
        </p:txBody>
      </p:sp>
      <p:sp>
        <p:nvSpPr>
          <p:cNvPr id="3" name="Content Placeholder 2">
            <a:extLst>
              <a:ext uri="{FF2B5EF4-FFF2-40B4-BE49-F238E27FC236}">
                <a16:creationId xmlns:a16="http://schemas.microsoft.com/office/drawing/2014/main" id="{576E75B7-FECA-4206-C70B-37E89CEFC818}"/>
              </a:ext>
            </a:extLst>
          </p:cNvPr>
          <p:cNvSpPr>
            <a:spLocks noGrp="1"/>
          </p:cNvSpPr>
          <p:nvPr>
            <p:ph idx="1"/>
          </p:nvPr>
        </p:nvSpPr>
        <p:spPr/>
        <p:txBody>
          <a:bodyPr>
            <a:normAutofit/>
          </a:bodyPr>
          <a:lstStyle/>
          <a:p>
            <a:pPr marL="0" indent="0">
              <a:buNone/>
            </a:pPr>
            <a:r>
              <a:rPr lang="en-IN" b="1" dirty="0"/>
              <a:t>Stakeholder Collaboration</a:t>
            </a:r>
            <a:r>
              <a:rPr lang="en-IN" dirty="0"/>
              <a:t> – HR, Finance, IT, and Management must be aligned.</a:t>
            </a:r>
          </a:p>
          <a:p>
            <a:pPr marL="0" indent="0">
              <a:buNone/>
            </a:pPr>
            <a:r>
              <a:rPr lang="en-IN" b="1" dirty="0"/>
              <a:t>Third-Party Integrations</a:t>
            </a:r>
            <a:r>
              <a:rPr lang="en-IN" dirty="0"/>
              <a:t> – Seamless connectivity with existing HRMS &amp; payroll systems.</a:t>
            </a:r>
          </a:p>
          <a:p>
            <a:pPr marL="0" indent="0">
              <a:buNone/>
            </a:pPr>
            <a:r>
              <a:rPr lang="en-IN" b="1" dirty="0"/>
              <a:t>Technology &amp; Infrastructure Readiness</a:t>
            </a:r>
            <a:r>
              <a:rPr lang="en-IN" dirty="0"/>
              <a:t> – Reliable cloud hosting and scalable architecture.</a:t>
            </a:r>
          </a:p>
          <a:p>
            <a:pPr marL="0" indent="0">
              <a:buNone/>
            </a:pPr>
            <a:r>
              <a:rPr lang="en-IN" b="1" dirty="0"/>
              <a:t>User Training &amp; Support</a:t>
            </a:r>
            <a:r>
              <a:rPr lang="en-IN" dirty="0"/>
              <a:t> – Ensuring employees understand and utilize PACE effectively.</a:t>
            </a:r>
            <a:br>
              <a:rPr lang="en-IN" dirty="0"/>
            </a:br>
            <a:r>
              <a:rPr lang="en-IN" b="1" dirty="0"/>
              <a:t>Proactively managing these risks and dependencies will ensure a smooth and successful launch of PACE at ICICI Prudential!</a:t>
            </a:r>
            <a:endParaRPr lang="en-IN" dirty="0"/>
          </a:p>
          <a:p>
            <a:pPr marL="0" indent="0">
              <a:buNone/>
            </a:pPr>
            <a:endParaRPr lang="en-US" dirty="0"/>
          </a:p>
        </p:txBody>
      </p:sp>
    </p:spTree>
    <p:extLst>
      <p:ext uri="{BB962C8B-B14F-4D97-AF65-F5344CB8AC3E}">
        <p14:creationId xmlns:p14="http://schemas.microsoft.com/office/powerpoint/2010/main" val="105042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D1F2E-82A7-5E18-655B-6320BC54E33D}"/>
              </a:ext>
            </a:extLst>
          </p:cNvPr>
          <p:cNvSpPr>
            <a:spLocks noGrp="1"/>
          </p:cNvSpPr>
          <p:nvPr>
            <p:ph type="title"/>
          </p:nvPr>
        </p:nvSpPr>
        <p:spPr/>
        <p:txBody>
          <a:bodyPr/>
          <a:lstStyle/>
          <a:p>
            <a:r>
              <a:rPr lang="en-IN" dirty="0">
                <a:effectLst/>
                <a:latin typeface="Helvetica" pitchFamily="2" charset="0"/>
              </a:rPr>
              <a:t>SITUATION:</a:t>
            </a:r>
            <a:br>
              <a:rPr lang="en-IN" dirty="0">
                <a:effectLst/>
                <a:latin typeface="Helvetica" pitchFamily="2" charset="0"/>
              </a:rPr>
            </a:br>
            <a:endParaRPr lang="en-US" dirty="0"/>
          </a:p>
        </p:txBody>
      </p:sp>
      <p:sp>
        <p:nvSpPr>
          <p:cNvPr id="3" name="Content Placeholder 2">
            <a:extLst>
              <a:ext uri="{FF2B5EF4-FFF2-40B4-BE49-F238E27FC236}">
                <a16:creationId xmlns:a16="http://schemas.microsoft.com/office/drawing/2014/main" id="{625E9D5D-776D-8087-2347-26758B55C02D}"/>
              </a:ext>
            </a:extLst>
          </p:cNvPr>
          <p:cNvSpPr>
            <a:spLocks noGrp="1"/>
          </p:cNvSpPr>
          <p:nvPr>
            <p:ph idx="1"/>
          </p:nvPr>
        </p:nvSpPr>
        <p:spPr/>
        <p:txBody>
          <a:bodyPr/>
          <a:lstStyle/>
          <a:p>
            <a:r>
              <a:rPr lang="en-IN" b="1" dirty="0"/>
              <a:t>Enhancing Employee Experience at ICICI Prudential</a:t>
            </a:r>
            <a:endParaRPr lang="en-IN" dirty="0"/>
          </a:p>
          <a:p>
            <a:r>
              <a:rPr lang="en-IN" dirty="0"/>
              <a:t> </a:t>
            </a:r>
            <a:r>
              <a:rPr lang="en-IN" b="1" dirty="0"/>
              <a:t>Employees experience faster processing, transparency, and convenience, while HR &amp; Finance benefit from efficient tracking and reduced paperwork.</a:t>
            </a:r>
          </a:p>
          <a:p>
            <a:r>
              <a:rPr lang="en-IN" b="1" dirty="0"/>
              <a:t>Faster approvals, fewer follow-ups, and an efficient, transparent employee service process</a:t>
            </a:r>
            <a:r>
              <a:rPr lang="en-IN" dirty="0"/>
              <a:t>.</a:t>
            </a:r>
          </a:p>
          <a:p>
            <a:endParaRPr lang="en-IN" b="1" dirty="0"/>
          </a:p>
        </p:txBody>
      </p:sp>
    </p:spTree>
    <p:extLst>
      <p:ext uri="{BB962C8B-B14F-4D97-AF65-F5344CB8AC3E}">
        <p14:creationId xmlns:p14="http://schemas.microsoft.com/office/powerpoint/2010/main" val="3889691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54503-5721-3A06-C8D2-364F96846E16}"/>
              </a:ext>
            </a:extLst>
          </p:cNvPr>
          <p:cNvSpPr>
            <a:spLocks noGrp="1"/>
          </p:cNvSpPr>
          <p:nvPr>
            <p:ph type="title"/>
          </p:nvPr>
        </p:nvSpPr>
        <p:spPr/>
        <p:txBody>
          <a:bodyPr/>
          <a:lstStyle/>
          <a:p>
            <a:r>
              <a:rPr lang="en-US" b="1" dirty="0"/>
              <a:t>PROBLEM</a:t>
            </a:r>
            <a:br>
              <a:rPr lang="en-US" b="1" dirty="0"/>
            </a:br>
            <a:endParaRPr lang="en-US" b="1" dirty="0"/>
          </a:p>
        </p:txBody>
      </p:sp>
      <p:sp>
        <p:nvSpPr>
          <p:cNvPr id="3" name="Content Placeholder 2">
            <a:extLst>
              <a:ext uri="{FF2B5EF4-FFF2-40B4-BE49-F238E27FC236}">
                <a16:creationId xmlns:a16="http://schemas.microsoft.com/office/drawing/2014/main" id="{53A10A73-DAFA-B2C8-B47E-7F221170C929}"/>
              </a:ext>
            </a:extLst>
          </p:cNvPr>
          <p:cNvSpPr>
            <a:spLocks noGrp="1"/>
          </p:cNvSpPr>
          <p:nvPr>
            <p:ph idx="1"/>
          </p:nvPr>
        </p:nvSpPr>
        <p:spPr>
          <a:xfrm>
            <a:off x="838200" y="1825625"/>
            <a:ext cx="10515600" cy="4667250"/>
          </a:xfrm>
        </p:spPr>
        <p:txBody>
          <a:bodyPr>
            <a:normAutofit fontScale="92500" lnSpcReduction="10000"/>
          </a:bodyPr>
          <a:lstStyle/>
          <a:p>
            <a:pPr marL="0" indent="0">
              <a:buNone/>
            </a:pPr>
            <a:r>
              <a:rPr lang="en-IN" b="1" dirty="0"/>
              <a:t>Manual &amp; Time-Consuming Processes</a:t>
            </a:r>
            <a:endParaRPr lang="en-IN" dirty="0"/>
          </a:p>
          <a:p>
            <a:r>
              <a:rPr lang="en-IN" dirty="0"/>
              <a:t>• Employees rely on </a:t>
            </a:r>
            <a:r>
              <a:rPr lang="en-IN" b="1" dirty="0"/>
              <a:t>emails, spreadsheets, and paper forms</a:t>
            </a:r>
            <a:r>
              <a:rPr lang="en-IN" dirty="0"/>
              <a:t> for leave applications and reimbursements.</a:t>
            </a:r>
          </a:p>
          <a:p>
            <a:r>
              <a:rPr lang="en-IN" dirty="0"/>
              <a:t>• This leads to </a:t>
            </a:r>
            <a:r>
              <a:rPr lang="en-IN" b="1" dirty="0"/>
              <a:t>delayed approvals</a:t>
            </a:r>
            <a:r>
              <a:rPr lang="en-IN" dirty="0"/>
              <a:t> and </a:t>
            </a:r>
            <a:r>
              <a:rPr lang="en-IN" b="1" dirty="0"/>
              <a:t>uncertainty</a:t>
            </a:r>
            <a:r>
              <a:rPr lang="en-IN" dirty="0"/>
              <a:t> about request status.</a:t>
            </a:r>
          </a:p>
          <a:p>
            <a:pPr marL="0" indent="0">
              <a:buNone/>
            </a:pPr>
            <a:r>
              <a:rPr lang="en-IN" b="1" dirty="0"/>
              <a:t>Lack of Transparency</a:t>
            </a:r>
            <a:endParaRPr lang="en-IN" dirty="0"/>
          </a:p>
          <a:p>
            <a:r>
              <a:rPr lang="en-IN" dirty="0"/>
              <a:t>• No centralized system to </a:t>
            </a:r>
            <a:r>
              <a:rPr lang="en-IN" b="1" dirty="0"/>
              <a:t>track leave balances</a:t>
            </a:r>
            <a:r>
              <a:rPr lang="en-IN" dirty="0"/>
              <a:t> or </a:t>
            </a:r>
            <a:r>
              <a:rPr lang="en-IN" b="1" dirty="0"/>
              <a:t>reimbursement status</a:t>
            </a:r>
            <a:r>
              <a:rPr lang="en-IN" dirty="0"/>
              <a:t>.</a:t>
            </a:r>
          </a:p>
          <a:p>
            <a:r>
              <a:rPr lang="en-IN" dirty="0"/>
              <a:t>• Employees have to </a:t>
            </a:r>
            <a:r>
              <a:rPr lang="en-IN" b="1" dirty="0"/>
              <a:t>follow up multiple times</a:t>
            </a:r>
            <a:r>
              <a:rPr lang="en-IN" dirty="0"/>
              <a:t> with HR or Finance.</a:t>
            </a:r>
          </a:p>
          <a:p>
            <a:pPr marL="0" indent="0">
              <a:buNone/>
            </a:pPr>
            <a:r>
              <a:rPr lang="en-IN" b="1" dirty="0"/>
              <a:t>Inefficient Approval Workflow</a:t>
            </a:r>
            <a:endParaRPr lang="en-IN" dirty="0"/>
          </a:p>
          <a:p>
            <a:r>
              <a:rPr lang="en-IN" dirty="0"/>
              <a:t>• Requests often </a:t>
            </a:r>
            <a:r>
              <a:rPr lang="en-IN" b="1" dirty="0"/>
              <a:t>get stuck in multiple approval layers</a:t>
            </a:r>
            <a:r>
              <a:rPr lang="en-IN" dirty="0"/>
              <a:t> due to manual processes.</a:t>
            </a:r>
          </a:p>
          <a:p>
            <a:r>
              <a:rPr lang="en-IN" dirty="0"/>
              <a:t>• Managers may </a:t>
            </a:r>
            <a:r>
              <a:rPr lang="en-IN" b="1" dirty="0"/>
              <a:t>miss requests</a:t>
            </a:r>
            <a:r>
              <a:rPr lang="en-IN" dirty="0"/>
              <a:t> or </a:t>
            </a:r>
            <a:r>
              <a:rPr lang="en-IN" b="1" dirty="0"/>
              <a:t>approve them late</a:t>
            </a:r>
            <a:r>
              <a:rPr lang="en-IN" dirty="0"/>
              <a:t>, causing frustration.</a:t>
            </a:r>
          </a:p>
          <a:p>
            <a:endParaRPr lang="en-IN" dirty="0"/>
          </a:p>
          <a:p>
            <a:endParaRPr lang="en-US" dirty="0"/>
          </a:p>
        </p:txBody>
      </p:sp>
    </p:spTree>
    <p:extLst>
      <p:ext uri="{BB962C8B-B14F-4D97-AF65-F5344CB8AC3E}">
        <p14:creationId xmlns:p14="http://schemas.microsoft.com/office/powerpoint/2010/main" val="4152223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FF4E2-3951-80B6-2245-E1C9339C36BD}"/>
              </a:ext>
            </a:extLst>
          </p:cNvPr>
          <p:cNvSpPr>
            <a:spLocks noGrp="1"/>
          </p:cNvSpPr>
          <p:nvPr>
            <p:ph type="title"/>
          </p:nvPr>
        </p:nvSpPr>
        <p:spPr/>
        <p:txBody>
          <a:bodyPr/>
          <a:lstStyle/>
          <a:p>
            <a:r>
              <a:rPr lang="en-US" b="1" dirty="0"/>
              <a:t>PROBLEM</a:t>
            </a:r>
          </a:p>
        </p:txBody>
      </p:sp>
      <p:sp>
        <p:nvSpPr>
          <p:cNvPr id="3" name="Content Placeholder 2">
            <a:extLst>
              <a:ext uri="{FF2B5EF4-FFF2-40B4-BE49-F238E27FC236}">
                <a16:creationId xmlns:a16="http://schemas.microsoft.com/office/drawing/2014/main" id="{56D579D8-526C-41A1-4DE8-A6BA153CE5DE}"/>
              </a:ext>
            </a:extLst>
          </p:cNvPr>
          <p:cNvSpPr>
            <a:spLocks noGrp="1"/>
          </p:cNvSpPr>
          <p:nvPr>
            <p:ph idx="1"/>
          </p:nvPr>
        </p:nvSpPr>
        <p:spPr/>
        <p:txBody>
          <a:bodyPr>
            <a:normAutofit/>
          </a:bodyPr>
          <a:lstStyle/>
          <a:p>
            <a:pPr marL="0" indent="0">
              <a:buNone/>
            </a:pPr>
            <a:r>
              <a:rPr lang="en-IN" b="1" dirty="0"/>
              <a:t>Error-Prone &amp; Difficult Documentation</a:t>
            </a:r>
            <a:endParaRPr lang="en-IN" dirty="0"/>
          </a:p>
          <a:p>
            <a:r>
              <a:rPr lang="en-IN" dirty="0"/>
              <a:t>• Physical receipts for bill reimbursements </a:t>
            </a:r>
            <a:r>
              <a:rPr lang="en-IN" b="1" dirty="0"/>
              <a:t>get lost or damaged</a:t>
            </a:r>
            <a:r>
              <a:rPr lang="en-IN" dirty="0"/>
              <a:t>, leading to delays.</a:t>
            </a:r>
          </a:p>
          <a:p>
            <a:r>
              <a:rPr lang="en-IN" dirty="0"/>
              <a:t>• Employees </a:t>
            </a:r>
            <a:r>
              <a:rPr lang="en-IN" b="1" dirty="0"/>
              <a:t>often forget required details</a:t>
            </a:r>
            <a:r>
              <a:rPr lang="en-IN" dirty="0"/>
              <a:t>, causing back-and-forth communication.</a:t>
            </a:r>
          </a:p>
          <a:p>
            <a:pPr marL="0" indent="0">
              <a:buNone/>
            </a:pPr>
            <a:r>
              <a:rPr lang="en-IN" b="1" dirty="0"/>
              <a:t>Limited Accessibility &amp; Integration</a:t>
            </a:r>
            <a:endParaRPr lang="en-IN" dirty="0"/>
          </a:p>
          <a:p>
            <a:r>
              <a:rPr lang="en-IN" dirty="0"/>
              <a:t>• No </a:t>
            </a:r>
            <a:r>
              <a:rPr lang="en-IN" b="1" dirty="0"/>
              <a:t>mobile-friendly</a:t>
            </a:r>
            <a:r>
              <a:rPr lang="en-IN" dirty="0"/>
              <a:t> or </a:t>
            </a:r>
            <a:r>
              <a:rPr lang="en-IN" b="1" dirty="0"/>
              <a:t>self-service</a:t>
            </a:r>
            <a:r>
              <a:rPr lang="en-IN" dirty="0"/>
              <a:t> option for employees.</a:t>
            </a:r>
          </a:p>
          <a:p>
            <a:r>
              <a:rPr lang="en-IN" dirty="0"/>
              <a:t>• Existing tools (if any) </a:t>
            </a:r>
            <a:r>
              <a:rPr lang="en-IN" b="1" dirty="0"/>
              <a:t>don’t integrate well</a:t>
            </a:r>
            <a:r>
              <a:rPr lang="en-IN" dirty="0"/>
              <a:t> with HRMS or Finance systems.</a:t>
            </a:r>
          </a:p>
          <a:p>
            <a:endParaRPr lang="en-US" dirty="0"/>
          </a:p>
        </p:txBody>
      </p:sp>
    </p:spTree>
    <p:extLst>
      <p:ext uri="{BB962C8B-B14F-4D97-AF65-F5344CB8AC3E}">
        <p14:creationId xmlns:p14="http://schemas.microsoft.com/office/powerpoint/2010/main" val="478244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CD03E-F9F3-A546-37FA-2FA08DADA99A}"/>
              </a:ext>
            </a:extLst>
          </p:cNvPr>
          <p:cNvSpPr>
            <a:spLocks noGrp="1"/>
          </p:cNvSpPr>
          <p:nvPr>
            <p:ph type="title"/>
          </p:nvPr>
        </p:nvSpPr>
        <p:spPr/>
        <p:txBody>
          <a:bodyPr/>
          <a:lstStyle/>
          <a:p>
            <a:r>
              <a:rPr lang="en-IN" dirty="0">
                <a:effectLst/>
                <a:latin typeface="Helvetica" pitchFamily="2" charset="0"/>
              </a:rPr>
              <a:t>OPPORTUNITY:</a:t>
            </a:r>
            <a:br>
              <a:rPr lang="en-IN" dirty="0">
                <a:effectLst/>
                <a:latin typeface="Helvetica" pitchFamily="2" charset="0"/>
              </a:rPr>
            </a:br>
            <a:endParaRPr lang="en-US" dirty="0"/>
          </a:p>
        </p:txBody>
      </p:sp>
      <p:sp>
        <p:nvSpPr>
          <p:cNvPr id="3" name="Content Placeholder 2">
            <a:extLst>
              <a:ext uri="{FF2B5EF4-FFF2-40B4-BE49-F238E27FC236}">
                <a16:creationId xmlns:a16="http://schemas.microsoft.com/office/drawing/2014/main" id="{642283DE-8C65-C1FE-3851-5D93CD83598A}"/>
              </a:ext>
            </a:extLst>
          </p:cNvPr>
          <p:cNvSpPr>
            <a:spLocks noGrp="1"/>
          </p:cNvSpPr>
          <p:nvPr>
            <p:ph idx="1"/>
          </p:nvPr>
        </p:nvSpPr>
        <p:spPr/>
        <p:txBody>
          <a:bodyPr>
            <a:normAutofit fontScale="85000" lnSpcReduction="20000"/>
          </a:bodyPr>
          <a:lstStyle/>
          <a:p>
            <a:pPr marL="0" indent="0">
              <a:buNone/>
            </a:pPr>
            <a:r>
              <a:rPr lang="en-IN" b="1" dirty="0"/>
              <a:t>Enhanced Employee Experience</a:t>
            </a:r>
            <a:endParaRPr lang="en-IN" dirty="0"/>
          </a:p>
          <a:p>
            <a:r>
              <a:rPr lang="en-IN" dirty="0"/>
              <a:t>• A </a:t>
            </a:r>
            <a:r>
              <a:rPr lang="en-IN" b="1" dirty="0"/>
              <a:t>single platform</a:t>
            </a:r>
            <a:r>
              <a:rPr lang="en-IN" dirty="0"/>
              <a:t> for applying leaves, tracking approvals, and submitting reimbursements.</a:t>
            </a:r>
          </a:p>
          <a:p>
            <a:r>
              <a:rPr lang="en-IN" dirty="0"/>
              <a:t>• Eliminates manual paperwork and reduces </a:t>
            </a:r>
            <a:r>
              <a:rPr lang="en-IN" b="1" dirty="0"/>
              <a:t>frustration caused by delays</a:t>
            </a:r>
            <a:r>
              <a:rPr lang="en-IN" dirty="0"/>
              <a:t>.</a:t>
            </a:r>
          </a:p>
          <a:p>
            <a:pPr marL="0" indent="0">
              <a:buNone/>
            </a:pPr>
            <a:r>
              <a:rPr lang="en-IN" b="1" dirty="0"/>
              <a:t>Improved Process Efficiency</a:t>
            </a:r>
            <a:endParaRPr lang="en-IN" dirty="0"/>
          </a:p>
          <a:p>
            <a:r>
              <a:rPr lang="en-IN" dirty="0"/>
              <a:t>• </a:t>
            </a:r>
            <a:r>
              <a:rPr lang="en-IN" b="1" dirty="0"/>
              <a:t>Automated workflows</a:t>
            </a:r>
            <a:r>
              <a:rPr lang="en-IN" dirty="0"/>
              <a:t> for approvals reduce turnaround time.</a:t>
            </a:r>
          </a:p>
          <a:p>
            <a:r>
              <a:rPr lang="en-IN" dirty="0"/>
              <a:t>• HR &amp; Finance teams spend </a:t>
            </a:r>
            <a:r>
              <a:rPr lang="en-IN" b="1" dirty="0"/>
              <a:t>less time on manual tasks</a:t>
            </a:r>
            <a:r>
              <a:rPr lang="en-IN" dirty="0"/>
              <a:t> and focus on strategic work. </a:t>
            </a:r>
          </a:p>
          <a:p>
            <a:pPr marL="0" indent="0">
              <a:buNone/>
            </a:pPr>
            <a:r>
              <a:rPr lang="en-IN" b="1" dirty="0"/>
              <a:t>Transparency &amp; Real-Time Tracking</a:t>
            </a:r>
            <a:endParaRPr lang="en-IN" dirty="0"/>
          </a:p>
          <a:p>
            <a:r>
              <a:rPr lang="en-IN" dirty="0"/>
              <a:t>• Employees can </a:t>
            </a:r>
            <a:r>
              <a:rPr lang="en-IN" b="1" dirty="0"/>
              <a:t>check leave balance, reimbursement status, and approvals instantly</a:t>
            </a:r>
            <a:r>
              <a:rPr lang="en-IN" dirty="0"/>
              <a:t>.</a:t>
            </a:r>
          </a:p>
          <a:p>
            <a:r>
              <a:rPr lang="en-IN" dirty="0"/>
              <a:t>• Reduces unnecessary follow-ups and enhances trust.</a:t>
            </a:r>
          </a:p>
          <a:p>
            <a:endParaRPr lang="en-IN" dirty="0"/>
          </a:p>
          <a:p>
            <a:endParaRPr lang="en-US" dirty="0"/>
          </a:p>
        </p:txBody>
      </p:sp>
    </p:spTree>
    <p:extLst>
      <p:ext uri="{BB962C8B-B14F-4D97-AF65-F5344CB8AC3E}">
        <p14:creationId xmlns:p14="http://schemas.microsoft.com/office/powerpoint/2010/main" val="34511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6967E-A476-83D6-F593-07674216CBE7}"/>
              </a:ext>
            </a:extLst>
          </p:cNvPr>
          <p:cNvSpPr>
            <a:spLocks noGrp="1"/>
          </p:cNvSpPr>
          <p:nvPr>
            <p:ph type="title"/>
          </p:nvPr>
        </p:nvSpPr>
        <p:spPr/>
        <p:txBody>
          <a:bodyPr/>
          <a:lstStyle/>
          <a:p>
            <a:r>
              <a:rPr lang="en-IN" dirty="0">
                <a:effectLst/>
                <a:latin typeface="Helvetica" pitchFamily="2" charset="0"/>
              </a:rPr>
              <a:t>OPPORTUNITY:</a:t>
            </a:r>
            <a:br>
              <a:rPr lang="en-IN" dirty="0">
                <a:effectLst/>
                <a:latin typeface="Helvetica" pitchFamily="2" charset="0"/>
              </a:rPr>
            </a:br>
            <a:endParaRPr lang="en-US" dirty="0"/>
          </a:p>
        </p:txBody>
      </p:sp>
      <p:sp>
        <p:nvSpPr>
          <p:cNvPr id="3" name="Content Placeholder 2">
            <a:extLst>
              <a:ext uri="{FF2B5EF4-FFF2-40B4-BE49-F238E27FC236}">
                <a16:creationId xmlns:a16="http://schemas.microsoft.com/office/drawing/2014/main" id="{2C324434-1145-1F59-11D2-B70EFA2EE620}"/>
              </a:ext>
            </a:extLst>
          </p:cNvPr>
          <p:cNvSpPr>
            <a:spLocks noGrp="1"/>
          </p:cNvSpPr>
          <p:nvPr>
            <p:ph idx="1"/>
          </p:nvPr>
        </p:nvSpPr>
        <p:spPr/>
        <p:txBody>
          <a:bodyPr>
            <a:normAutofit/>
          </a:bodyPr>
          <a:lstStyle/>
          <a:p>
            <a:pPr marL="0" indent="0">
              <a:buNone/>
            </a:pPr>
            <a:r>
              <a:rPr lang="en-IN" b="1" dirty="0"/>
              <a:t>Scalability &amp; Future Integration</a:t>
            </a:r>
            <a:endParaRPr lang="en-IN" dirty="0"/>
          </a:p>
          <a:p>
            <a:r>
              <a:rPr lang="en-IN" dirty="0"/>
              <a:t>• Can be </a:t>
            </a:r>
            <a:r>
              <a:rPr lang="en-IN" b="1" dirty="0"/>
              <a:t>expanded</a:t>
            </a:r>
            <a:r>
              <a:rPr lang="en-IN" dirty="0"/>
              <a:t> to include additional HR services like payroll queries, attendance tracking, and policy updates.</a:t>
            </a:r>
          </a:p>
          <a:p>
            <a:r>
              <a:rPr lang="en-IN" dirty="0"/>
              <a:t>• Seamless </a:t>
            </a:r>
            <a:r>
              <a:rPr lang="en-IN" b="1" dirty="0"/>
              <a:t>integration with existing HRMS &amp; finance systems</a:t>
            </a:r>
            <a:r>
              <a:rPr lang="en-IN" dirty="0"/>
              <a:t> for a smooth transition.</a:t>
            </a:r>
          </a:p>
          <a:p>
            <a:pPr marL="0" indent="0">
              <a:buNone/>
            </a:pPr>
            <a:br>
              <a:rPr lang="en-IN" dirty="0"/>
            </a:br>
            <a:endParaRPr lang="en-IN" dirty="0"/>
          </a:p>
          <a:p>
            <a:pPr marL="0" indent="0">
              <a:buNone/>
            </a:pPr>
            <a:r>
              <a:rPr lang="en-IN" dirty="0"/>
              <a:t> </a:t>
            </a:r>
            <a:r>
              <a:rPr lang="en-IN" b="1" dirty="0"/>
              <a:t>PACE is not just an app—it’s a step toward a more efficient, employee-friendly workplace!</a:t>
            </a:r>
            <a:endParaRPr lang="en-IN" dirty="0"/>
          </a:p>
          <a:p>
            <a:endParaRPr lang="en-US" dirty="0"/>
          </a:p>
        </p:txBody>
      </p:sp>
    </p:spTree>
    <p:extLst>
      <p:ext uri="{BB962C8B-B14F-4D97-AF65-F5344CB8AC3E}">
        <p14:creationId xmlns:p14="http://schemas.microsoft.com/office/powerpoint/2010/main" val="3377753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0C69-8BA6-111C-B74B-6CA9D88B520D}"/>
              </a:ext>
            </a:extLst>
          </p:cNvPr>
          <p:cNvSpPr>
            <a:spLocks noGrp="1"/>
          </p:cNvSpPr>
          <p:nvPr>
            <p:ph type="title"/>
          </p:nvPr>
        </p:nvSpPr>
        <p:spPr/>
        <p:txBody>
          <a:bodyPr/>
          <a:lstStyle/>
          <a:p>
            <a:r>
              <a:rPr lang="en-IN" dirty="0">
                <a:effectLst/>
                <a:latin typeface="Helvetica" pitchFamily="2" charset="0"/>
              </a:rPr>
              <a:t>PURPOSE STATEMENT:</a:t>
            </a:r>
            <a:br>
              <a:rPr lang="en-IN" dirty="0">
                <a:effectLst/>
                <a:latin typeface="Helvetica" pitchFamily="2" charset="0"/>
              </a:rPr>
            </a:br>
            <a:endParaRPr lang="en-US" dirty="0"/>
          </a:p>
        </p:txBody>
      </p:sp>
      <p:sp>
        <p:nvSpPr>
          <p:cNvPr id="3" name="Content Placeholder 2">
            <a:extLst>
              <a:ext uri="{FF2B5EF4-FFF2-40B4-BE49-F238E27FC236}">
                <a16:creationId xmlns:a16="http://schemas.microsoft.com/office/drawing/2014/main" id="{86179653-6ED2-E893-A04F-AF3953D87ADF}"/>
              </a:ext>
            </a:extLst>
          </p:cNvPr>
          <p:cNvSpPr>
            <a:spLocks noGrp="1"/>
          </p:cNvSpPr>
          <p:nvPr>
            <p:ph idx="1"/>
          </p:nvPr>
        </p:nvSpPr>
        <p:spPr/>
        <p:txBody>
          <a:bodyPr/>
          <a:lstStyle/>
          <a:p>
            <a:pPr marL="0" indent="0">
              <a:buNone/>
            </a:pPr>
            <a:r>
              <a:rPr lang="en-IN" b="1" dirty="0"/>
              <a:t>“PACE is designed to simplify and streamline employee service processes at ICICI Prudential by providing a unified digital platform for leave applications, bill reimbursements, and other HR-related requests. By enhancing transparency, reducing processing time, and improving accessibility, PACE empowers employees with a seamless, efficient, and user-friendly experience, ultimately fostering a more productive and engaged workforce.”</a:t>
            </a:r>
            <a:endParaRPr lang="en-IN" dirty="0"/>
          </a:p>
          <a:p>
            <a:endParaRPr lang="en-US" dirty="0"/>
          </a:p>
        </p:txBody>
      </p:sp>
    </p:spTree>
    <p:extLst>
      <p:ext uri="{BB962C8B-B14F-4D97-AF65-F5344CB8AC3E}">
        <p14:creationId xmlns:p14="http://schemas.microsoft.com/office/powerpoint/2010/main" val="3942552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EE11F-84EA-8211-B8CD-EFADC66F1F22}"/>
              </a:ext>
            </a:extLst>
          </p:cNvPr>
          <p:cNvSpPr>
            <a:spLocks noGrp="1"/>
          </p:cNvSpPr>
          <p:nvPr>
            <p:ph type="title"/>
          </p:nvPr>
        </p:nvSpPr>
        <p:spPr/>
        <p:txBody>
          <a:bodyPr>
            <a:normAutofit/>
          </a:bodyPr>
          <a:lstStyle/>
          <a:p>
            <a:r>
              <a:rPr lang="en-IN" dirty="0">
                <a:effectLst/>
                <a:latin typeface="Helvetica" pitchFamily="2" charset="0"/>
              </a:rPr>
              <a:t>PROJECT OBJECTIVES:</a:t>
            </a:r>
            <a:br>
              <a:rPr lang="en-IN" dirty="0">
                <a:effectLst/>
                <a:latin typeface="Helvetica" pitchFamily="2" charset="0"/>
              </a:rPr>
            </a:br>
            <a:endParaRPr lang="en-US" dirty="0"/>
          </a:p>
        </p:txBody>
      </p:sp>
      <p:sp>
        <p:nvSpPr>
          <p:cNvPr id="3" name="Content Placeholder 2">
            <a:extLst>
              <a:ext uri="{FF2B5EF4-FFF2-40B4-BE49-F238E27FC236}">
                <a16:creationId xmlns:a16="http://schemas.microsoft.com/office/drawing/2014/main" id="{4A2FC2A3-DC10-5AB2-0F81-BF9F0B6A8A74}"/>
              </a:ext>
            </a:extLst>
          </p:cNvPr>
          <p:cNvSpPr>
            <a:spLocks noGrp="1"/>
          </p:cNvSpPr>
          <p:nvPr>
            <p:ph idx="1"/>
          </p:nvPr>
        </p:nvSpPr>
        <p:spPr/>
        <p:txBody>
          <a:bodyPr>
            <a:normAutofit fontScale="70000" lnSpcReduction="20000"/>
          </a:bodyPr>
          <a:lstStyle/>
          <a:p>
            <a:pPr marL="0" indent="0">
              <a:buNone/>
            </a:pPr>
            <a:r>
              <a:rPr lang="en-IN" b="1" dirty="0"/>
              <a:t>Digitize &amp; Automate Employee Services</a:t>
            </a:r>
            <a:endParaRPr lang="en-IN" dirty="0"/>
          </a:p>
          <a:p>
            <a:r>
              <a:rPr lang="en-IN" dirty="0"/>
              <a:t>• Replace </a:t>
            </a:r>
            <a:r>
              <a:rPr lang="en-IN" b="1" dirty="0"/>
              <a:t>manual, paper-based processes</a:t>
            </a:r>
            <a:r>
              <a:rPr lang="en-IN" dirty="0"/>
              <a:t> with a </a:t>
            </a:r>
            <a:r>
              <a:rPr lang="en-IN" b="1" dirty="0"/>
              <a:t>centralized digital platform</a:t>
            </a:r>
            <a:r>
              <a:rPr lang="en-IN" dirty="0"/>
              <a:t> for leave applications, reimbursements, and other HR services.</a:t>
            </a:r>
          </a:p>
          <a:p>
            <a:pPr marL="0" indent="0">
              <a:buNone/>
            </a:pPr>
            <a:r>
              <a:rPr lang="en-IN" b="1" dirty="0"/>
              <a:t>Enhance Employee Experience &amp; Accessibility</a:t>
            </a:r>
            <a:endParaRPr lang="en-IN" dirty="0"/>
          </a:p>
          <a:p>
            <a:r>
              <a:rPr lang="en-IN" dirty="0"/>
              <a:t>• Provide a </a:t>
            </a:r>
            <a:r>
              <a:rPr lang="en-IN" b="1" dirty="0"/>
              <a:t>user-friendly mobile and web application</a:t>
            </a:r>
            <a:r>
              <a:rPr lang="en-IN" dirty="0"/>
              <a:t> for quick and hassle-free service requests.</a:t>
            </a:r>
          </a:p>
          <a:p>
            <a:r>
              <a:rPr lang="en-IN" dirty="0"/>
              <a:t>• Enable </a:t>
            </a:r>
            <a:r>
              <a:rPr lang="en-IN" b="1" dirty="0"/>
              <a:t>real-time tracking</a:t>
            </a:r>
            <a:r>
              <a:rPr lang="en-IN" dirty="0"/>
              <a:t> of requests and approvals.  </a:t>
            </a:r>
          </a:p>
          <a:p>
            <a:pPr marL="0" indent="0">
              <a:buNone/>
            </a:pPr>
            <a:r>
              <a:rPr lang="en-IN" b="1" dirty="0"/>
              <a:t>Improve Operational Efficiency</a:t>
            </a:r>
            <a:endParaRPr lang="en-IN" dirty="0"/>
          </a:p>
          <a:p>
            <a:r>
              <a:rPr lang="en-IN" dirty="0"/>
              <a:t>• Reduce </a:t>
            </a:r>
            <a:r>
              <a:rPr lang="en-IN" b="1" dirty="0"/>
              <a:t>approval turnaround time</a:t>
            </a:r>
            <a:r>
              <a:rPr lang="en-IN" dirty="0"/>
              <a:t> with automated workflows.</a:t>
            </a:r>
          </a:p>
          <a:p>
            <a:r>
              <a:rPr lang="en-IN" dirty="0"/>
              <a:t>• Minimize </a:t>
            </a:r>
            <a:r>
              <a:rPr lang="en-IN" b="1" dirty="0"/>
              <a:t>errors and repetitive follow-ups</a:t>
            </a:r>
            <a:r>
              <a:rPr lang="en-IN" dirty="0"/>
              <a:t> for HR &amp; Finance teams.</a:t>
            </a:r>
            <a:r>
              <a:rPr lang="en-IN" b="1" dirty="0"/>
              <a:t> </a:t>
            </a:r>
          </a:p>
          <a:p>
            <a:pPr marL="0" indent="0">
              <a:buNone/>
            </a:pPr>
            <a:r>
              <a:rPr lang="en-IN" b="1" dirty="0"/>
              <a:t>Ensure Scalability &amp; Seamless Integration</a:t>
            </a:r>
            <a:endParaRPr lang="en-IN" dirty="0"/>
          </a:p>
          <a:p>
            <a:r>
              <a:rPr lang="en-IN" dirty="0"/>
              <a:t>• Integrate with </a:t>
            </a:r>
            <a:r>
              <a:rPr lang="en-IN" b="1" dirty="0"/>
              <a:t>existing HRMS and Finance systems</a:t>
            </a:r>
            <a:r>
              <a:rPr lang="en-IN" dirty="0"/>
              <a:t> for a smooth transition.</a:t>
            </a:r>
          </a:p>
          <a:p>
            <a:r>
              <a:rPr lang="en-IN" dirty="0"/>
              <a:t>• Design a </a:t>
            </a:r>
            <a:r>
              <a:rPr lang="en-IN" b="1" dirty="0"/>
              <a:t>scalable framework</a:t>
            </a:r>
            <a:r>
              <a:rPr lang="en-IN" dirty="0"/>
              <a:t> to accommodate future employee service enhancements.</a:t>
            </a:r>
          </a:p>
          <a:p>
            <a:endParaRPr lang="en-IN" dirty="0"/>
          </a:p>
          <a:p>
            <a:endParaRPr lang="en-IN" dirty="0"/>
          </a:p>
          <a:p>
            <a:endParaRPr lang="en-US" dirty="0"/>
          </a:p>
        </p:txBody>
      </p:sp>
    </p:spTree>
    <p:extLst>
      <p:ext uri="{BB962C8B-B14F-4D97-AF65-F5344CB8AC3E}">
        <p14:creationId xmlns:p14="http://schemas.microsoft.com/office/powerpoint/2010/main" val="1040514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B0567-7FE5-D2E1-CF3D-C4B39F6449F4}"/>
              </a:ext>
            </a:extLst>
          </p:cNvPr>
          <p:cNvSpPr>
            <a:spLocks noGrp="1"/>
          </p:cNvSpPr>
          <p:nvPr>
            <p:ph type="title"/>
          </p:nvPr>
        </p:nvSpPr>
        <p:spPr/>
        <p:txBody>
          <a:bodyPr/>
          <a:lstStyle/>
          <a:p>
            <a:r>
              <a:rPr lang="en-IN" dirty="0">
                <a:effectLst/>
                <a:latin typeface="Helvetica" pitchFamily="2" charset="0"/>
              </a:rPr>
              <a:t>SUCCESS CRITERIA:</a:t>
            </a:r>
            <a:br>
              <a:rPr lang="en-IN" dirty="0">
                <a:effectLst/>
                <a:latin typeface="Helvetica" pitchFamily="2" charset="0"/>
              </a:rPr>
            </a:br>
            <a:endParaRPr lang="en-US" dirty="0"/>
          </a:p>
        </p:txBody>
      </p:sp>
      <p:sp>
        <p:nvSpPr>
          <p:cNvPr id="3" name="Content Placeholder 2">
            <a:extLst>
              <a:ext uri="{FF2B5EF4-FFF2-40B4-BE49-F238E27FC236}">
                <a16:creationId xmlns:a16="http://schemas.microsoft.com/office/drawing/2014/main" id="{B860236D-1FF9-2FC5-13FF-3506D0A8EEC3}"/>
              </a:ext>
            </a:extLst>
          </p:cNvPr>
          <p:cNvSpPr>
            <a:spLocks noGrp="1"/>
          </p:cNvSpPr>
          <p:nvPr>
            <p:ph idx="1"/>
          </p:nvPr>
        </p:nvSpPr>
        <p:spPr/>
        <p:txBody>
          <a:bodyPr>
            <a:normAutofit fontScale="77500" lnSpcReduction="20000"/>
          </a:bodyPr>
          <a:lstStyle/>
          <a:p>
            <a:pPr marL="0" indent="0">
              <a:buNone/>
            </a:pPr>
            <a:r>
              <a:rPr lang="en-IN" b="1" dirty="0"/>
              <a:t>Faster Processing &amp; Approval Times</a:t>
            </a:r>
            <a:endParaRPr lang="en-IN" dirty="0"/>
          </a:p>
          <a:p>
            <a:r>
              <a:rPr lang="en-IN" dirty="0"/>
              <a:t>• Reduce </a:t>
            </a:r>
            <a:r>
              <a:rPr lang="en-IN" b="1" dirty="0"/>
              <a:t>leave &amp; reimbursement approval time</a:t>
            </a:r>
            <a:r>
              <a:rPr lang="en-IN" dirty="0"/>
              <a:t> by at least </a:t>
            </a:r>
            <a:r>
              <a:rPr lang="en-IN" b="1" dirty="0"/>
              <a:t>50%</a:t>
            </a:r>
            <a:r>
              <a:rPr lang="en-IN" dirty="0"/>
              <a:t> through automation.</a:t>
            </a:r>
          </a:p>
          <a:p>
            <a:pPr marL="0" indent="0">
              <a:buNone/>
            </a:pPr>
            <a:r>
              <a:rPr lang="en-IN" b="1" dirty="0"/>
              <a:t>Higher Employee Adoption &amp; Satisfaction</a:t>
            </a:r>
            <a:endParaRPr lang="en-IN" dirty="0"/>
          </a:p>
          <a:p>
            <a:r>
              <a:rPr lang="en-IN" dirty="0"/>
              <a:t>• Achieve </a:t>
            </a:r>
            <a:r>
              <a:rPr lang="en-IN" b="1" dirty="0"/>
              <a:t>80%+ employee usage</a:t>
            </a:r>
            <a:r>
              <a:rPr lang="en-IN" dirty="0"/>
              <a:t> within the first </a:t>
            </a:r>
            <a:r>
              <a:rPr lang="en-IN" b="1" dirty="0"/>
              <a:t>6 months</a:t>
            </a:r>
            <a:r>
              <a:rPr lang="en-IN" dirty="0"/>
              <a:t> of launch.</a:t>
            </a:r>
          </a:p>
          <a:p>
            <a:r>
              <a:rPr lang="en-IN" dirty="0"/>
              <a:t>• Improve employee satisfaction scores related to HR services.</a:t>
            </a:r>
          </a:p>
          <a:p>
            <a:r>
              <a:rPr lang="en-IN" b="1" dirty="0"/>
              <a:t>Increased Efficiency &amp; Reduced Manual Work</a:t>
            </a:r>
            <a:endParaRPr lang="en-IN" dirty="0"/>
          </a:p>
          <a:p>
            <a:r>
              <a:rPr lang="en-IN" dirty="0"/>
              <a:t>• Minimize </a:t>
            </a:r>
            <a:r>
              <a:rPr lang="en-IN" b="1" dirty="0"/>
              <a:t>HR &amp; Finance workload</a:t>
            </a:r>
            <a:r>
              <a:rPr lang="en-IN" dirty="0"/>
              <a:t> by automating tracking and approvals.</a:t>
            </a:r>
          </a:p>
          <a:p>
            <a:r>
              <a:rPr lang="en-IN" dirty="0"/>
              <a:t>• Reduce paperwork and manual follow-ups.</a:t>
            </a:r>
            <a:r>
              <a:rPr lang="en-IN" b="1" dirty="0"/>
              <a:t> </a:t>
            </a:r>
          </a:p>
          <a:p>
            <a:r>
              <a:rPr lang="en-IN" b="1" dirty="0"/>
              <a:t>Seamless Integration &amp; System Performance</a:t>
            </a:r>
            <a:endParaRPr lang="en-IN" dirty="0"/>
          </a:p>
          <a:p>
            <a:r>
              <a:rPr lang="en-IN" dirty="0"/>
              <a:t>• Ensure </a:t>
            </a:r>
            <a:r>
              <a:rPr lang="en-IN" b="1" dirty="0"/>
              <a:t>smooth integration with existing HRMS &amp; finance systems</a:t>
            </a:r>
            <a:r>
              <a:rPr lang="en-IN" dirty="0"/>
              <a:t>.</a:t>
            </a:r>
          </a:p>
          <a:p>
            <a:r>
              <a:rPr lang="en-IN" dirty="0"/>
              <a:t>• Maintain </a:t>
            </a:r>
            <a:r>
              <a:rPr lang="en-IN" b="1" dirty="0"/>
              <a:t>99.9% uptime</a:t>
            </a:r>
            <a:r>
              <a:rPr lang="en-IN" dirty="0"/>
              <a:t> and a </a:t>
            </a:r>
            <a:r>
              <a:rPr lang="en-IN" b="1" dirty="0"/>
              <a:t>responsive user experience</a:t>
            </a:r>
            <a:r>
              <a:rPr lang="en-IN" dirty="0"/>
              <a:t>.</a:t>
            </a:r>
          </a:p>
          <a:p>
            <a:endParaRPr lang="en-IN" dirty="0"/>
          </a:p>
          <a:p>
            <a:endParaRPr lang="en-US" dirty="0"/>
          </a:p>
        </p:txBody>
      </p:sp>
    </p:spTree>
    <p:extLst>
      <p:ext uri="{BB962C8B-B14F-4D97-AF65-F5344CB8AC3E}">
        <p14:creationId xmlns:p14="http://schemas.microsoft.com/office/powerpoint/2010/main" val="17662934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286</TotalTime>
  <Words>1237</Words>
  <Application>Microsoft Macintosh PowerPoint</Application>
  <PresentationFormat>Widescreen</PresentationFormat>
  <Paragraphs>125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Helvetica</vt:lpstr>
      <vt:lpstr>Office Theme</vt:lpstr>
      <vt:lpstr>PACE</vt:lpstr>
      <vt:lpstr>SITUATION: </vt:lpstr>
      <vt:lpstr>PROBLEM </vt:lpstr>
      <vt:lpstr>PROBLEM</vt:lpstr>
      <vt:lpstr>OPPORTUNITY: </vt:lpstr>
      <vt:lpstr>OPPORTUNITY: </vt:lpstr>
      <vt:lpstr>PURPOSE STATEMENT: </vt:lpstr>
      <vt:lpstr>PROJECT OBJECTIVES: </vt:lpstr>
      <vt:lpstr>SUCCESS CRITERIA: </vt:lpstr>
      <vt:lpstr>Methods &amp; Approaches </vt:lpstr>
      <vt:lpstr> </vt:lpstr>
      <vt:lpstr> RESOURCES:  </vt:lpstr>
      <vt:lpstr>PowerPoint Presentation</vt:lpstr>
      <vt:lpstr>RISKS AND DEPENDENCIES: </vt:lpstr>
      <vt:lpstr>RISKS AND DEPENDENCIES: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PACE</dc:title>
  <dc:creator>Microsoft Office User</dc:creator>
  <cp:lastModifiedBy>Microsoft Office User</cp:lastModifiedBy>
  <cp:revision>3</cp:revision>
  <dcterms:created xsi:type="dcterms:W3CDTF">2025-02-25T17:05:21Z</dcterms:created>
  <dcterms:modified xsi:type="dcterms:W3CDTF">2025-02-27T12:17:16Z</dcterms:modified>
</cp:coreProperties>
</file>