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72" r:id="rId7"/>
    <p:sldId id="261" r:id="rId8"/>
    <p:sldId id="267" r:id="rId9"/>
    <p:sldId id="266" r:id="rId10"/>
    <p:sldId id="265" r:id="rId11"/>
    <p:sldId id="264" r:id="rId12"/>
    <p:sldId id="263" r:id="rId13"/>
    <p:sldId id="259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66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248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330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5012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0446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3349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435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3176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987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912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348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965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812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617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936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518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581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F9DB84-54C4-4846-9980-D5273960B707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4408E09-A5A0-4518-96F3-036FE39322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113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965" y="489527"/>
            <a:ext cx="8574622" cy="1234594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I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Title – Urban Crops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77238" y="1879599"/>
            <a:ext cx="8574622" cy="123459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2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IN" sz="5400" dirty="0">
                <a:latin typeface="Arial" panose="020B0604020202020204" pitchFamily="34" charset="0"/>
                <a:cs typeface="Arial" panose="020B0604020202020204" pitchFamily="34" charset="0"/>
              </a:rPr>
              <a:t>Prepared </a:t>
            </a:r>
            <a:r>
              <a:rPr lang="en-I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By – Rohit Sarnaik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7965" y="3269671"/>
            <a:ext cx="8574622" cy="123459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I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Date – 18/02/2025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04800"/>
            <a:ext cx="10018713" cy="942109"/>
          </a:xfrm>
        </p:spPr>
        <p:txBody>
          <a:bodyPr/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 - People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309091"/>
            <a:ext cx="10018713" cy="4313382"/>
          </a:xfrm>
        </p:spPr>
        <p:txBody>
          <a:bodyPr>
            <a:normAutofit fontScale="92500" lnSpcReduction="10000"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Total Estimated Team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Size – 10 -15 people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Project Management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Team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Database Administrator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Assurance (QA) &amp; Testing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UI/UX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Design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Deployment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 Support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Subject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Matter Experts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SMEs)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External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Consultants (If Required)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71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473365"/>
            <a:ext cx="10018713" cy="579582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Resources 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361872"/>
              </p:ext>
            </p:extLst>
          </p:nvPr>
        </p:nvGraphicFramePr>
        <p:xfrm>
          <a:off x="1484313" y="1930397"/>
          <a:ext cx="10018713" cy="4678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687"/>
                <a:gridCol w="1579418"/>
                <a:gridCol w="4843608"/>
              </a:tblGrid>
              <a:tr h="440134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Phase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Resources Involved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59683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 Gathering &amp; Analysis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4–6 weeks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Manager, Business Analyst, SMEs, Stakeholders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59683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 Design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4–6 weeks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 Architect, UI/UX Designer, Business Analyst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59683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12–16 weeks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Frontend Developers, Backend Developers, Database Administrator, API Developer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59683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6–8 weeks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 Testers, Test Automation Engineer, Developers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59683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Deployment &amp; Training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4–6 weeks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Support, Trainers, 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0134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Maintenance &amp; Support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Continuous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Support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total project duration is estimated to be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6 to 9 months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depending on the complexity and scale of implementation.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Resources 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5280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budget for the Urban Crop project depends on factors such as team size, technology stack, hosting infrastructure, and maintenance costs. Below is a detailed budget breakdown, considering a mid-scale implementation over a 9-month timeline with ongoing support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Estimated Total Budget: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30,00,000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60,00,000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62528"/>
            <a:ext cx="10018713" cy="671946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Resources 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61308"/>
            <a:ext cx="10018713" cy="3629891"/>
          </a:xfrm>
        </p:spPr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Hardware &amp; IT Infrastructure 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40,000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90,000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Software &amp; Tools - $25,000 –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80,000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Logistics &amp; Operational Resources 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55,000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135,000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Government &amp; Legal Compliance Resources 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15,000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40,000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TOTAL OTHER RESOURCES BUDGET 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135,000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345,000</a:t>
            </a:r>
          </a:p>
          <a:p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Apart from people, time, and budget, the project will require additional physical, technological, and operational resources to ensure successful execution and deployment. Below is a breakdown of other required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38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239" y="203201"/>
            <a:ext cx="10018713" cy="1006764"/>
          </a:xfrm>
        </p:spPr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239" y="1209965"/>
            <a:ext cx="10018713" cy="5551053"/>
          </a:xfrm>
        </p:spPr>
        <p:txBody>
          <a:bodyPr>
            <a:normAutofit fontScale="77500" lnSpcReduction="20000"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Data Security &amp; Cyber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Data Loss or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Corruption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System Performance Issues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Business &amp; Operational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User Resistance to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Low Farmer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Adoption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Inaccurate or Delayed Data Entry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Project Budget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Overruns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Funding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Shortages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Payment Gateway Failures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External &amp; Environmental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Regulatory &amp; Compliance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Market Price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Fluctuations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Cybersecurity Attacks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7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08710"/>
            <a:ext cx="10018713" cy="736600"/>
          </a:xfrm>
        </p:spPr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45310"/>
            <a:ext cx="10018713" cy="5569525"/>
          </a:xfrm>
        </p:spPr>
        <p:txBody>
          <a:bodyPr>
            <a:normAutofit fontScale="62500" lnSpcReduction="20000"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Software Development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Database Management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Cloud Infrastructure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Operational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Farmer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&amp; Vendor Participation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Data Collection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Customer Support Services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External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Government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Market Conditions &amp; Crop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Prices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Payment Gateway Providers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Allocation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Revenue Generation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Timeline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Delivery of Software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Components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User Training and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On boarding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Market Launch</a:t>
            </a:r>
          </a:p>
        </p:txBody>
      </p:sp>
    </p:spTree>
    <p:extLst>
      <p:ext uri="{BB962C8B-B14F-4D97-AF65-F5344CB8AC3E}">
        <p14:creationId xmlns:p14="http://schemas.microsoft.com/office/powerpoint/2010/main" val="29831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965" y="489527"/>
            <a:ext cx="8574622" cy="1234594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Be Completed by Appropriate Manager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77238" y="1879599"/>
            <a:ext cx="8574622" cy="123459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I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Sponsor - </a:t>
            </a:r>
            <a:r>
              <a:rPr lang="en-IN" sz="3200" dirty="0"/>
              <a:t>Urban Farms Inc.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7965" y="3269671"/>
            <a:ext cx="8574622" cy="123459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I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 - </a:t>
            </a:r>
            <a:r>
              <a:rPr lang="en-IN" sz="3200" dirty="0"/>
              <a:t>Jane Smith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25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dirty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Urban farming is gaining popularity as cities look for sustainable ways to produce food locally. </a:t>
            </a:r>
            <a:endParaRPr lang="en-US" sz="2000" dirty="0" smtClean="0"/>
          </a:p>
          <a:p>
            <a:r>
              <a:rPr lang="en-US" sz="2000" dirty="0" smtClean="0"/>
              <a:t>Farmers</a:t>
            </a:r>
            <a:r>
              <a:rPr lang="en-US" sz="2000" dirty="0"/>
              <a:t>, whether in urban or </a:t>
            </a:r>
            <a:r>
              <a:rPr lang="en-US" sz="2000" dirty="0" err="1" smtClean="0"/>
              <a:t>peri</a:t>
            </a:r>
            <a:r>
              <a:rPr lang="en-US" sz="2000" dirty="0" smtClean="0"/>
              <a:t>-urban </a:t>
            </a:r>
            <a:r>
              <a:rPr lang="en-US" sz="2000" dirty="0"/>
              <a:t>areas, need a structured system to manage their crops, from planting to selling in the </a:t>
            </a:r>
            <a:r>
              <a:rPr lang="en-US" sz="2000" dirty="0" smtClean="0"/>
              <a:t>market.</a:t>
            </a:r>
          </a:p>
          <a:p>
            <a:r>
              <a:rPr lang="en-US" sz="2000" dirty="0" smtClean="0"/>
              <a:t>Currently</a:t>
            </a:r>
            <a:r>
              <a:rPr lang="en-US" sz="2000" dirty="0"/>
              <a:t>, many farmers rely on manual or outdated methods to track their crop inventory, sales, and invoices, leading to inefficiencies, losses, and lack of transparency in the supply chain.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0149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>
            <a:normAutofit fontScale="92500"/>
          </a:bodyPr>
          <a:lstStyle/>
          <a:p>
            <a:r>
              <a:rPr lang="en-US" dirty="0"/>
              <a:t>Farmers lack a streamlined system to track planted crops, harvests, and sales</a:t>
            </a:r>
            <a:r>
              <a:rPr lang="en-US" dirty="0" smtClean="0"/>
              <a:t>.</a:t>
            </a:r>
          </a:p>
          <a:p>
            <a:r>
              <a:rPr lang="en-US" dirty="0"/>
              <a:t>Inefficient inventory management leads to wastage or shortages</a:t>
            </a:r>
            <a:r>
              <a:rPr lang="en-US" dirty="0" smtClean="0"/>
              <a:t>.</a:t>
            </a:r>
          </a:p>
          <a:p>
            <a:r>
              <a:rPr lang="en-US" dirty="0"/>
              <a:t>The procurement process from farmers to the market is not well-documented, creating transparency </a:t>
            </a:r>
            <a:r>
              <a:rPr lang="en-US" dirty="0" smtClean="0"/>
              <a:t>issues</a:t>
            </a:r>
          </a:p>
          <a:p>
            <a:r>
              <a:rPr lang="en-US" dirty="0"/>
              <a:t>Manual invoice generation increases errors and administrative burden</a:t>
            </a:r>
            <a:r>
              <a:rPr lang="en-US" dirty="0" smtClean="0"/>
              <a:t>.</a:t>
            </a:r>
          </a:p>
          <a:p>
            <a:r>
              <a:rPr lang="en-US" dirty="0"/>
              <a:t>Lack of real-time tracking results in difficulty in managing demand and supply efficiently.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100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78345"/>
          </a:xfrm>
        </p:spPr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15856"/>
          </a:xfrm>
        </p:spPr>
        <p:txBody>
          <a:bodyPr>
            <a:noAutofit/>
          </a:bodyPr>
          <a:lstStyle/>
          <a:p>
            <a:r>
              <a:rPr lang="en-US" dirty="0"/>
              <a:t>Develop a digital platform to automate crop tracking, from plantation to sales</a:t>
            </a:r>
            <a:r>
              <a:rPr lang="en-US" dirty="0" smtClean="0"/>
              <a:t>.</a:t>
            </a:r>
          </a:p>
          <a:p>
            <a:r>
              <a:rPr lang="en-US" dirty="0"/>
              <a:t>Implement an inventory management system that records all procured crops</a:t>
            </a:r>
            <a:r>
              <a:rPr lang="en-US" dirty="0" smtClean="0"/>
              <a:t>.</a:t>
            </a:r>
          </a:p>
          <a:p>
            <a:r>
              <a:rPr lang="en-US" dirty="0"/>
              <a:t>Provide real-time updates on crop availability for better market planning</a:t>
            </a:r>
            <a:r>
              <a:rPr lang="en-US" dirty="0" smtClean="0"/>
              <a:t>.</a:t>
            </a:r>
          </a:p>
          <a:p>
            <a:r>
              <a:rPr lang="en-US" dirty="0"/>
              <a:t>Generate automated invoices, reducing errors and improving efficiency</a:t>
            </a:r>
            <a:r>
              <a:rPr lang="en-US" dirty="0" smtClean="0"/>
              <a:t>.</a:t>
            </a:r>
          </a:p>
          <a:p>
            <a:r>
              <a:rPr lang="en-US" dirty="0"/>
              <a:t>Enhance transparency and traceability of the entire supply chain, benefiting farmers, suppliers, and buyers</a:t>
            </a:r>
            <a:r>
              <a:rPr lang="en-US" dirty="0" smtClean="0"/>
              <a:t>.</a:t>
            </a:r>
          </a:p>
          <a:p>
            <a:r>
              <a:rPr lang="en-US" dirty="0"/>
              <a:t>Improve decision-making with data analytics and reports for better forecasting.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30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IN" dirty="0"/>
              <a:t> </a:t>
            </a:r>
            <a:r>
              <a:rPr lang="en-IN" dirty="0" smtClean="0"/>
              <a:t>Statement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purpose of the Urban Crop project is to develop a smart crop tracking and inventory management system that streamlines the entire lifecycle of urban farming, from plantation to market sales.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system will enable farmers, suppliers, and market vendors to efficiently manage their crop inventory, track procurement, generate invoices, and ensure transparency in the supply chain.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326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12091"/>
          </a:xfrm>
        </p:spPr>
        <p:txBody>
          <a:bodyPr/>
          <a:lstStyle/>
          <a:p>
            <a:r>
              <a:rPr lang="en-IN" dirty="0" smtClean="0"/>
              <a:t>Goals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40873"/>
            <a:ext cx="10018713" cy="515389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Crop Tracking &amp; Management: Provide farmers with a digital platform to record, monitor, and manage their planted crops from sowing to harvesting</a:t>
            </a:r>
            <a:r>
              <a:rPr lang="en-US" dirty="0" smtClean="0"/>
              <a:t>.</a:t>
            </a:r>
          </a:p>
          <a:p>
            <a:r>
              <a:rPr lang="en-US" dirty="0"/>
              <a:t>Inventory Management: Maintain an accurate real-time inventory of all crops procured from farmers, ensuring efficient stock management</a:t>
            </a:r>
            <a:r>
              <a:rPr lang="en-US" dirty="0" smtClean="0"/>
              <a:t>.</a:t>
            </a:r>
          </a:p>
          <a:p>
            <a:r>
              <a:rPr lang="en-US" dirty="0"/>
              <a:t>Procurement &amp; Sales Tracking: Automate the process of tracking crops as they move from farms to markets, ensuring proper documentation</a:t>
            </a:r>
            <a:r>
              <a:rPr lang="en-US" dirty="0" smtClean="0"/>
              <a:t>.</a:t>
            </a:r>
          </a:p>
          <a:p>
            <a:r>
              <a:rPr lang="en-US" dirty="0"/>
              <a:t>Invoice &amp; Financial Management: Generate automated invoices for all transactions, reducing manual errors and improving financial transparency</a:t>
            </a:r>
            <a:r>
              <a:rPr lang="en-US" dirty="0" smtClean="0"/>
              <a:t>.</a:t>
            </a:r>
          </a:p>
          <a:p>
            <a:r>
              <a:rPr lang="en-US" dirty="0"/>
              <a:t>Sustainability &amp; Efficiency: Reduce wastage, improve resource utilization, and support sustainable urban farming practices through better tracking and management</a:t>
            </a:r>
            <a:r>
              <a:rPr lang="en-US" dirty="0" smtClean="0"/>
              <a:t>.</a:t>
            </a:r>
          </a:p>
          <a:p>
            <a:r>
              <a:rPr lang="en-US" dirty="0"/>
              <a:t>Supply Chain Transparency: Improve traceability by providing stakeholders with real-time access to crop availability, pricing, and procurement history.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06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IN" dirty="0"/>
              <a:t>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89019"/>
            <a:ext cx="10018713" cy="3602182"/>
          </a:xfrm>
        </p:spPr>
        <p:txBody>
          <a:bodyPr>
            <a:normAutofit/>
          </a:bodyPr>
          <a:lstStyle/>
          <a:p>
            <a:r>
              <a:rPr lang="en-IN" sz="2000" dirty="0"/>
              <a:t>Develop a Centralized Digital </a:t>
            </a:r>
            <a:r>
              <a:rPr lang="en-IN" sz="2000" dirty="0" smtClean="0"/>
              <a:t>Platform</a:t>
            </a:r>
          </a:p>
          <a:p>
            <a:r>
              <a:rPr lang="en-US" sz="2000" dirty="0"/>
              <a:t>Establish an Inventory Management </a:t>
            </a:r>
            <a:r>
              <a:rPr lang="en-US" sz="2000" dirty="0" smtClean="0"/>
              <a:t>System</a:t>
            </a:r>
          </a:p>
          <a:p>
            <a:r>
              <a:rPr lang="en-IN" sz="2000" dirty="0"/>
              <a:t>Implement Crop Tracking </a:t>
            </a:r>
            <a:r>
              <a:rPr lang="en-IN" sz="2000" dirty="0" smtClean="0"/>
              <a:t>System</a:t>
            </a:r>
          </a:p>
          <a:p>
            <a:r>
              <a:rPr lang="en-US" sz="2000" dirty="0"/>
              <a:t>Automate Procurement and Sales </a:t>
            </a:r>
            <a:r>
              <a:rPr lang="en-US" sz="2000" dirty="0" smtClean="0"/>
              <a:t>Processes</a:t>
            </a:r>
          </a:p>
          <a:p>
            <a:r>
              <a:rPr lang="en-US" sz="2000" dirty="0"/>
              <a:t>Improve Sustainability and Reduce </a:t>
            </a:r>
            <a:r>
              <a:rPr lang="en-US" sz="2000" dirty="0" smtClean="0"/>
              <a:t>Wastage</a:t>
            </a:r>
          </a:p>
          <a:p>
            <a:r>
              <a:rPr lang="en-US" sz="2000" dirty="0"/>
              <a:t>Integrate Invoice and Billing </a:t>
            </a:r>
            <a:r>
              <a:rPr lang="en-US" sz="2000" dirty="0" smtClean="0"/>
              <a:t>System</a:t>
            </a:r>
          </a:p>
          <a:p>
            <a:r>
              <a:rPr lang="en-IN" sz="2000" dirty="0"/>
              <a:t>Enhance Supply Chain Transparency</a:t>
            </a:r>
          </a:p>
        </p:txBody>
      </p:sp>
    </p:spTree>
    <p:extLst>
      <p:ext uri="{BB962C8B-B14F-4D97-AF65-F5344CB8AC3E}">
        <p14:creationId xmlns:p14="http://schemas.microsoft.com/office/powerpoint/2010/main" val="5505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System Adoption by Farmers &amp; </a:t>
            </a:r>
            <a:r>
              <a:rPr lang="en-US" dirty="0" smtClean="0"/>
              <a:t>Vendors</a:t>
            </a:r>
          </a:p>
          <a:p>
            <a:r>
              <a:rPr lang="en-IN" dirty="0"/>
              <a:t>Accurate Crop &amp; Inventory </a:t>
            </a:r>
            <a:r>
              <a:rPr lang="en-IN" dirty="0" smtClean="0"/>
              <a:t>Tracking</a:t>
            </a:r>
          </a:p>
          <a:p>
            <a:r>
              <a:rPr lang="en-IN" dirty="0"/>
              <a:t>Efficient Procurement &amp; Sales </a:t>
            </a:r>
            <a:r>
              <a:rPr lang="en-IN" dirty="0" smtClean="0"/>
              <a:t>Management</a:t>
            </a:r>
          </a:p>
          <a:p>
            <a:r>
              <a:rPr lang="en-IN" dirty="0"/>
              <a:t>Automated Invoice </a:t>
            </a:r>
            <a:r>
              <a:rPr lang="en-IN" dirty="0" smtClean="0"/>
              <a:t>Generation</a:t>
            </a:r>
          </a:p>
          <a:p>
            <a:r>
              <a:rPr lang="en-IN" dirty="0"/>
              <a:t>User Satisfaction &amp; </a:t>
            </a:r>
            <a:r>
              <a:rPr lang="en-IN" dirty="0" smtClean="0"/>
              <a:t>Engagement</a:t>
            </a:r>
          </a:p>
          <a:p>
            <a:r>
              <a:rPr lang="en-IN" dirty="0"/>
              <a:t>Compliance &amp; Data </a:t>
            </a:r>
            <a:r>
              <a:rPr lang="en-IN" dirty="0" smtClean="0"/>
              <a:t>Security</a:t>
            </a:r>
          </a:p>
          <a:p>
            <a:r>
              <a:rPr lang="en-IN" dirty="0"/>
              <a:t>Reduced Wastage &amp; Stock </a:t>
            </a:r>
            <a:r>
              <a:rPr lang="en-IN" dirty="0" smtClean="0"/>
              <a:t>Optimization</a:t>
            </a:r>
          </a:p>
          <a:p>
            <a:r>
              <a:rPr lang="en-IN" dirty="0"/>
              <a:t>Real-Time Data &amp; Reporting Accuracy</a:t>
            </a:r>
          </a:p>
        </p:txBody>
      </p:sp>
    </p:spTree>
    <p:extLst>
      <p:ext uri="{BB962C8B-B14F-4D97-AF65-F5344CB8AC3E}">
        <p14:creationId xmlns:p14="http://schemas.microsoft.com/office/powerpoint/2010/main" val="412575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Methods/Approach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/>
              <a:t>Requirement Gathering &amp; </a:t>
            </a:r>
            <a:r>
              <a:rPr lang="en-IN" sz="2000" dirty="0" smtClean="0"/>
              <a:t>Analysis</a:t>
            </a:r>
          </a:p>
          <a:p>
            <a:r>
              <a:rPr lang="en-IN" sz="2000" dirty="0"/>
              <a:t>System </a:t>
            </a:r>
            <a:r>
              <a:rPr lang="en-IN" sz="2000" dirty="0" smtClean="0"/>
              <a:t>Design</a:t>
            </a:r>
          </a:p>
          <a:p>
            <a:r>
              <a:rPr lang="en-IN" sz="2000" dirty="0" smtClean="0"/>
              <a:t>Development</a:t>
            </a:r>
          </a:p>
          <a:p>
            <a:r>
              <a:rPr lang="en-IN" sz="2000" dirty="0"/>
              <a:t>Integration &amp; </a:t>
            </a:r>
            <a:r>
              <a:rPr lang="en-IN" sz="2000" dirty="0" smtClean="0"/>
              <a:t>Testing</a:t>
            </a:r>
          </a:p>
          <a:p>
            <a:r>
              <a:rPr lang="en-IN" sz="2000" dirty="0"/>
              <a:t>Deployment &amp; </a:t>
            </a:r>
            <a:r>
              <a:rPr lang="en-IN" sz="2000" dirty="0" smtClean="0"/>
              <a:t>Implementation</a:t>
            </a:r>
          </a:p>
          <a:p>
            <a:r>
              <a:rPr lang="en-IN" sz="2000" dirty="0"/>
              <a:t>Maintenance &amp; Support</a:t>
            </a:r>
          </a:p>
        </p:txBody>
      </p:sp>
    </p:spTree>
    <p:extLst>
      <p:ext uri="{BB962C8B-B14F-4D97-AF65-F5344CB8AC3E}">
        <p14:creationId xmlns:p14="http://schemas.microsoft.com/office/powerpoint/2010/main" val="34942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Override1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30ACEC"/>
    </a:accent1>
    <a:accent2>
      <a:srgbClr val="80C34F"/>
    </a:accent2>
    <a:accent3>
      <a:srgbClr val="E29D3E"/>
    </a:accent3>
    <a:accent4>
      <a:srgbClr val="D64A3B"/>
    </a:accent4>
    <a:accent5>
      <a:srgbClr val="D64787"/>
    </a:accent5>
    <a:accent6>
      <a:srgbClr val="A666E1"/>
    </a:accent6>
    <a:hlink>
      <a:srgbClr val="3085ED"/>
    </a:hlink>
    <a:folHlink>
      <a:srgbClr val="82B6F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931</Words>
  <Application>Microsoft Office PowerPoint</Application>
  <PresentationFormat>Widescreen</PresentationFormat>
  <Paragraphs>139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Corbel</vt:lpstr>
      <vt:lpstr>Parallax</vt:lpstr>
      <vt:lpstr>Project Title – Urban Crops</vt:lpstr>
      <vt:lpstr>Situation</vt:lpstr>
      <vt:lpstr>Problem</vt:lpstr>
      <vt:lpstr>Opportunity</vt:lpstr>
      <vt:lpstr>Purpose Statement</vt:lpstr>
      <vt:lpstr>Goals</vt:lpstr>
      <vt:lpstr>Project Objectives</vt:lpstr>
      <vt:lpstr>Success Criteria</vt:lpstr>
      <vt:lpstr>Methods/Approach</vt:lpstr>
      <vt:lpstr>Resources - People</vt:lpstr>
      <vt:lpstr>Resources - Time</vt:lpstr>
      <vt:lpstr>Resources - Budget</vt:lpstr>
      <vt:lpstr>Resources - Other</vt:lpstr>
      <vt:lpstr>Risks</vt:lpstr>
      <vt:lpstr>Dependencies</vt:lpstr>
      <vt:lpstr>To Be Completed by Appropriate Manager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– Urban Crops</dc:title>
  <dc:creator>Microsoft account</dc:creator>
  <cp:lastModifiedBy>Microsoft account</cp:lastModifiedBy>
  <cp:revision>11</cp:revision>
  <dcterms:created xsi:type="dcterms:W3CDTF">2025-02-18T10:05:39Z</dcterms:created>
  <dcterms:modified xsi:type="dcterms:W3CDTF">2025-02-18T11:46:02Z</dcterms:modified>
</cp:coreProperties>
</file>