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0" r:id="rId3"/>
    <p:sldId id="261" r:id="rId4"/>
    <p:sldId id="259" r:id="rId5"/>
    <p:sldId id="262" r:id="rId6"/>
    <p:sldId id="263" r:id="rId7"/>
    <p:sldId id="264" r:id="rId8"/>
    <p:sldId id="265" r:id="rId9"/>
    <p:sldId id="267" r:id="rId10"/>
    <p:sldId id="269" r:id="rId11"/>
    <p:sldId id="270" r:id="rId12"/>
    <p:sldId id="271" r:id="rId13"/>
    <p:sldId id="272"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2" d="100"/>
          <a:sy n="62" d="100"/>
        </p:scale>
        <p:origin x="82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CE71D2C8-E642-4AD4-B041-C64A5518D683}" type="datetimeFigureOut">
              <a:rPr lang="en-IN" smtClean="0"/>
              <a:t>19-01-2025</a:t>
            </a:fld>
            <a:endParaRPr lang="en-IN"/>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IN"/>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6339D227-E0E3-400A-B509-30FCB5E3C163}" type="slidenum">
              <a:rPr lang="en-IN" smtClean="0"/>
              <a:t>‹#›</a:t>
            </a:fld>
            <a:endParaRPr lang="en-IN"/>
          </a:p>
        </p:txBody>
      </p:sp>
    </p:spTree>
    <p:extLst>
      <p:ext uri="{BB962C8B-B14F-4D97-AF65-F5344CB8AC3E}">
        <p14:creationId xmlns:p14="http://schemas.microsoft.com/office/powerpoint/2010/main" val="4212720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E71D2C8-E642-4AD4-B041-C64A5518D683}" type="datetimeFigureOut">
              <a:rPr lang="en-IN" smtClean="0"/>
              <a:t>19-01-2025</a:t>
            </a:fld>
            <a:endParaRPr lang="en-IN"/>
          </a:p>
        </p:txBody>
      </p:sp>
      <p:sp>
        <p:nvSpPr>
          <p:cNvPr id="6" name="Footer Placeholder 5"/>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339D227-E0E3-400A-B509-30FCB5E3C163}" type="slidenum">
              <a:rPr lang="en-IN" smtClean="0"/>
              <a:t>‹#›</a:t>
            </a:fld>
            <a:endParaRPr lang="en-IN"/>
          </a:p>
        </p:txBody>
      </p:sp>
    </p:spTree>
    <p:extLst>
      <p:ext uri="{BB962C8B-B14F-4D97-AF65-F5344CB8AC3E}">
        <p14:creationId xmlns:p14="http://schemas.microsoft.com/office/powerpoint/2010/main" val="2821564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CE71D2C8-E642-4AD4-B041-C64A5518D683}" type="datetimeFigureOut">
              <a:rPr lang="en-IN" smtClean="0"/>
              <a:t>19-01-2025</a:t>
            </a:fld>
            <a:endParaRPr lang="en-IN"/>
          </a:p>
        </p:txBody>
      </p:sp>
      <p:sp>
        <p:nvSpPr>
          <p:cNvPr id="5" name="Footer Placeholder 4"/>
          <p:cNvSpPr>
            <a:spLocks noGrp="1"/>
          </p:cNvSpPr>
          <p:nvPr>
            <p:ph type="ftr" sz="quarter" idx="11"/>
          </p:nvPr>
        </p:nvSpPr>
        <p:spPr/>
        <p:txBody>
          <a:bodyPr/>
          <a:lstStyle/>
          <a:p>
            <a:endParaRPr lang="en-IN"/>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339D227-E0E3-400A-B509-30FCB5E3C163}" type="slidenum">
              <a:rPr lang="en-IN" smtClean="0"/>
              <a:t>‹#›</a:t>
            </a:fld>
            <a:endParaRPr lang="en-IN"/>
          </a:p>
        </p:txBody>
      </p:sp>
    </p:spTree>
    <p:extLst>
      <p:ext uri="{BB962C8B-B14F-4D97-AF65-F5344CB8AC3E}">
        <p14:creationId xmlns:p14="http://schemas.microsoft.com/office/powerpoint/2010/main" val="26783323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CE71D2C8-E642-4AD4-B041-C64A5518D683}" type="datetimeFigureOut">
              <a:rPr lang="en-IN" smtClean="0"/>
              <a:t>19-01-2025</a:t>
            </a:fld>
            <a:endParaRPr lang="en-IN"/>
          </a:p>
        </p:txBody>
      </p:sp>
      <p:sp>
        <p:nvSpPr>
          <p:cNvPr id="5" name="Footer Placeholder 4"/>
          <p:cNvSpPr>
            <a:spLocks noGrp="1"/>
          </p:cNvSpPr>
          <p:nvPr>
            <p:ph type="ftr" sz="quarter" idx="11"/>
          </p:nvPr>
        </p:nvSpPr>
        <p:spPr/>
        <p:txBody>
          <a:bodyPr/>
          <a:lstStyle/>
          <a:p>
            <a:endParaRPr lang="en-IN"/>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339D227-E0E3-400A-B509-30FCB5E3C163}" type="slidenum">
              <a:rPr lang="en-IN" smtClean="0"/>
              <a:t>‹#›</a:t>
            </a:fld>
            <a:endParaRPr lang="en-IN"/>
          </a:p>
        </p:txBody>
      </p:sp>
    </p:spTree>
    <p:extLst>
      <p:ext uri="{BB962C8B-B14F-4D97-AF65-F5344CB8AC3E}">
        <p14:creationId xmlns:p14="http://schemas.microsoft.com/office/powerpoint/2010/main" val="37936344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71D2C8-E642-4AD4-B041-C64A5518D683}" type="datetimeFigureOut">
              <a:rPr lang="en-IN" smtClean="0"/>
              <a:t>19-01-2025</a:t>
            </a:fld>
            <a:endParaRPr lang="en-IN"/>
          </a:p>
        </p:txBody>
      </p:sp>
      <p:sp>
        <p:nvSpPr>
          <p:cNvPr id="5" name="Footer Placeholder 4"/>
          <p:cNvSpPr>
            <a:spLocks noGrp="1"/>
          </p:cNvSpPr>
          <p:nvPr>
            <p:ph type="ftr" sz="quarter" idx="11"/>
          </p:nvPr>
        </p:nvSpPr>
        <p:spPr/>
        <p:txBody>
          <a:bodyPr/>
          <a:lstStyle/>
          <a:p>
            <a:endParaRPr lang="en-IN"/>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339D227-E0E3-400A-B509-30FCB5E3C163}" type="slidenum">
              <a:rPr lang="en-IN" smtClean="0"/>
              <a:t>‹#›</a:t>
            </a:fld>
            <a:endParaRPr lang="en-IN"/>
          </a:p>
        </p:txBody>
      </p:sp>
    </p:spTree>
    <p:extLst>
      <p:ext uri="{BB962C8B-B14F-4D97-AF65-F5344CB8AC3E}">
        <p14:creationId xmlns:p14="http://schemas.microsoft.com/office/powerpoint/2010/main" val="8635104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CE71D2C8-E642-4AD4-B041-C64A5518D683}" type="datetimeFigureOut">
              <a:rPr lang="en-IN" smtClean="0"/>
              <a:t>19-01-2025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339D227-E0E3-400A-B509-30FCB5E3C163}" type="slidenum">
              <a:rPr lang="en-IN" smtClean="0"/>
              <a:t>‹#›</a:t>
            </a:fld>
            <a:endParaRPr lang="en-IN"/>
          </a:p>
        </p:txBody>
      </p:sp>
    </p:spTree>
    <p:extLst>
      <p:ext uri="{BB962C8B-B14F-4D97-AF65-F5344CB8AC3E}">
        <p14:creationId xmlns:p14="http://schemas.microsoft.com/office/powerpoint/2010/main" val="28415410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CE71D2C8-E642-4AD4-B041-C64A5518D683}" type="datetimeFigureOut">
              <a:rPr lang="en-IN" smtClean="0"/>
              <a:t>19-01-2025</a:t>
            </a:fld>
            <a:endParaRPr lang="en-IN"/>
          </a:p>
        </p:txBody>
      </p:sp>
      <p:sp>
        <p:nvSpPr>
          <p:cNvPr id="8" name="Footer Placeholder 7"/>
          <p:cNvSpPr>
            <a:spLocks noGrp="1"/>
          </p:cNvSpPr>
          <p:nvPr>
            <p:ph type="ftr" sz="quarter" idx="11"/>
          </p:nvPr>
        </p:nvSpPr>
        <p:spPr>
          <a:xfrm>
            <a:off x="561111" y="6391838"/>
            <a:ext cx="3644282" cy="304801"/>
          </a:xfrm>
        </p:spPr>
        <p:txBody>
          <a:bodyPr/>
          <a:lstStyle/>
          <a:p>
            <a:endParaRPr lang="en-IN"/>
          </a:p>
        </p:txBody>
      </p:sp>
      <p:sp>
        <p:nvSpPr>
          <p:cNvPr id="9" name="Slide Number Placeholder 8"/>
          <p:cNvSpPr>
            <a:spLocks noGrp="1"/>
          </p:cNvSpPr>
          <p:nvPr>
            <p:ph type="sldNum" sz="quarter" idx="12"/>
          </p:nvPr>
        </p:nvSpPr>
        <p:spPr/>
        <p:txBody>
          <a:bodyPr/>
          <a:lstStyle/>
          <a:p>
            <a:fld id="{6339D227-E0E3-400A-B509-30FCB5E3C163}" type="slidenum">
              <a:rPr lang="en-IN" smtClean="0"/>
              <a:t>‹#›</a:t>
            </a:fld>
            <a:endParaRPr lang="en-IN"/>
          </a:p>
        </p:txBody>
      </p:sp>
    </p:spTree>
    <p:extLst>
      <p:ext uri="{BB962C8B-B14F-4D97-AF65-F5344CB8AC3E}">
        <p14:creationId xmlns:p14="http://schemas.microsoft.com/office/powerpoint/2010/main" val="24615463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CE71D2C8-E642-4AD4-B041-C64A5518D683}" type="datetimeFigureOut">
              <a:rPr lang="en-IN" smtClean="0"/>
              <a:t>19-01-2025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339D227-E0E3-400A-B509-30FCB5E3C163}" type="slidenum">
              <a:rPr lang="en-IN" smtClean="0"/>
              <a:t>‹#›</a:t>
            </a:fld>
            <a:endParaRPr lang="en-IN"/>
          </a:p>
        </p:txBody>
      </p:sp>
    </p:spTree>
    <p:extLst>
      <p:ext uri="{BB962C8B-B14F-4D97-AF65-F5344CB8AC3E}">
        <p14:creationId xmlns:p14="http://schemas.microsoft.com/office/powerpoint/2010/main" val="3343309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E71D2C8-E642-4AD4-B041-C64A5518D683}" type="datetimeFigureOut">
              <a:rPr lang="en-IN" smtClean="0"/>
              <a:t>19-01-2025</a:t>
            </a:fld>
            <a:endParaRPr lang="en-IN"/>
          </a:p>
        </p:txBody>
      </p:sp>
      <p:sp>
        <p:nvSpPr>
          <p:cNvPr id="5" name="Footer Placeholder 4"/>
          <p:cNvSpPr>
            <a:spLocks noGrp="1"/>
          </p:cNvSpPr>
          <p:nvPr>
            <p:ph type="ftr" sz="quarter" idx="11"/>
          </p:nvPr>
        </p:nvSpPr>
        <p:spPr/>
        <p:txBody>
          <a:bodyPr/>
          <a:lstStyle/>
          <a:p>
            <a:endParaRPr lang="en-IN"/>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339D227-E0E3-400A-B509-30FCB5E3C163}" type="slidenum">
              <a:rPr lang="en-IN" smtClean="0"/>
              <a:t>‹#›</a:t>
            </a:fld>
            <a:endParaRPr lang="en-IN"/>
          </a:p>
        </p:txBody>
      </p:sp>
    </p:spTree>
    <p:extLst>
      <p:ext uri="{BB962C8B-B14F-4D97-AF65-F5344CB8AC3E}">
        <p14:creationId xmlns:p14="http://schemas.microsoft.com/office/powerpoint/2010/main" val="871831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71D2C8-E642-4AD4-B041-C64A5518D683}" type="datetimeFigureOut">
              <a:rPr lang="en-IN" smtClean="0"/>
              <a:t>19-01-2025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339D227-E0E3-400A-B509-30FCB5E3C163}" type="slidenum">
              <a:rPr lang="en-IN" smtClean="0"/>
              <a:t>‹#›</a:t>
            </a:fld>
            <a:endParaRPr lang="en-IN"/>
          </a:p>
        </p:txBody>
      </p:sp>
    </p:spTree>
    <p:extLst>
      <p:ext uri="{BB962C8B-B14F-4D97-AF65-F5344CB8AC3E}">
        <p14:creationId xmlns:p14="http://schemas.microsoft.com/office/powerpoint/2010/main" val="3385188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71D2C8-E642-4AD4-B041-C64A5518D683}" type="datetimeFigureOut">
              <a:rPr lang="en-IN" smtClean="0"/>
              <a:t>19-01-2025</a:t>
            </a:fld>
            <a:endParaRPr lang="en-IN"/>
          </a:p>
        </p:txBody>
      </p:sp>
      <p:sp>
        <p:nvSpPr>
          <p:cNvPr id="5" name="Footer Placeholder 4"/>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339D227-E0E3-400A-B509-30FCB5E3C163}" type="slidenum">
              <a:rPr lang="en-IN" smtClean="0"/>
              <a:t>‹#›</a:t>
            </a:fld>
            <a:endParaRPr lang="en-IN"/>
          </a:p>
        </p:txBody>
      </p:sp>
    </p:spTree>
    <p:extLst>
      <p:ext uri="{BB962C8B-B14F-4D97-AF65-F5344CB8AC3E}">
        <p14:creationId xmlns:p14="http://schemas.microsoft.com/office/powerpoint/2010/main" val="3183075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E71D2C8-E642-4AD4-B041-C64A5518D683}" type="datetimeFigureOut">
              <a:rPr lang="en-IN" smtClean="0"/>
              <a:t>19-01-2025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339D227-E0E3-400A-B509-30FCB5E3C163}" type="slidenum">
              <a:rPr lang="en-IN" smtClean="0"/>
              <a:t>‹#›</a:t>
            </a:fld>
            <a:endParaRPr lang="en-IN"/>
          </a:p>
        </p:txBody>
      </p:sp>
    </p:spTree>
    <p:extLst>
      <p:ext uri="{BB962C8B-B14F-4D97-AF65-F5344CB8AC3E}">
        <p14:creationId xmlns:p14="http://schemas.microsoft.com/office/powerpoint/2010/main" val="3161101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71D2C8-E642-4AD4-B041-C64A5518D683}" type="datetimeFigureOut">
              <a:rPr lang="en-IN" smtClean="0"/>
              <a:t>19-01-2025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339D227-E0E3-400A-B509-30FCB5E3C163}" type="slidenum">
              <a:rPr lang="en-IN" smtClean="0"/>
              <a:t>‹#›</a:t>
            </a:fld>
            <a:endParaRPr lang="en-IN"/>
          </a:p>
        </p:txBody>
      </p:sp>
    </p:spTree>
    <p:extLst>
      <p:ext uri="{BB962C8B-B14F-4D97-AF65-F5344CB8AC3E}">
        <p14:creationId xmlns:p14="http://schemas.microsoft.com/office/powerpoint/2010/main" val="80867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71D2C8-E642-4AD4-B041-C64A5518D683}" type="datetimeFigureOut">
              <a:rPr lang="en-IN" smtClean="0"/>
              <a:t>19-01-2025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339D227-E0E3-400A-B509-30FCB5E3C163}" type="slidenum">
              <a:rPr lang="en-IN" smtClean="0"/>
              <a:t>‹#›</a:t>
            </a:fld>
            <a:endParaRPr lang="en-IN"/>
          </a:p>
        </p:txBody>
      </p:sp>
    </p:spTree>
    <p:extLst>
      <p:ext uri="{BB962C8B-B14F-4D97-AF65-F5344CB8AC3E}">
        <p14:creationId xmlns:p14="http://schemas.microsoft.com/office/powerpoint/2010/main" val="1066228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71D2C8-E642-4AD4-B041-C64A5518D683}" type="datetimeFigureOut">
              <a:rPr lang="en-IN" smtClean="0"/>
              <a:t>19-01-2025</a:t>
            </a:fld>
            <a:endParaRPr lang="en-IN"/>
          </a:p>
        </p:txBody>
      </p:sp>
      <p:sp>
        <p:nvSpPr>
          <p:cNvPr id="3" name="Footer Placeholder 2"/>
          <p:cNvSpPr>
            <a:spLocks noGrp="1"/>
          </p:cNvSpPr>
          <p:nvPr>
            <p:ph type="ftr" sz="quarter" idx="11"/>
          </p:nvPr>
        </p:nvSpPr>
        <p:spPr/>
        <p:txBody>
          <a:bodyPr/>
          <a:lstStyle/>
          <a:p>
            <a:endParaRPr lang="en-IN"/>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339D227-E0E3-400A-B509-30FCB5E3C163}" type="slidenum">
              <a:rPr lang="en-IN" smtClean="0"/>
              <a:t>‹#›</a:t>
            </a:fld>
            <a:endParaRPr lang="en-IN"/>
          </a:p>
        </p:txBody>
      </p:sp>
    </p:spTree>
    <p:extLst>
      <p:ext uri="{BB962C8B-B14F-4D97-AF65-F5344CB8AC3E}">
        <p14:creationId xmlns:p14="http://schemas.microsoft.com/office/powerpoint/2010/main" val="2241476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E71D2C8-E642-4AD4-B041-C64A5518D683}" type="datetimeFigureOut">
              <a:rPr lang="en-IN" smtClean="0"/>
              <a:t>19-01-2025</a:t>
            </a:fld>
            <a:endParaRPr lang="en-IN"/>
          </a:p>
        </p:txBody>
      </p:sp>
      <p:sp>
        <p:nvSpPr>
          <p:cNvPr id="6" name="Footer Placeholder 5"/>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339D227-E0E3-400A-B509-30FCB5E3C163}" type="slidenum">
              <a:rPr lang="en-IN" smtClean="0"/>
              <a:t>‹#›</a:t>
            </a:fld>
            <a:endParaRPr lang="en-IN"/>
          </a:p>
        </p:txBody>
      </p:sp>
    </p:spTree>
    <p:extLst>
      <p:ext uri="{BB962C8B-B14F-4D97-AF65-F5344CB8AC3E}">
        <p14:creationId xmlns:p14="http://schemas.microsoft.com/office/powerpoint/2010/main" val="4253572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E71D2C8-E642-4AD4-B041-C64A5518D683}" type="datetimeFigureOut">
              <a:rPr lang="en-IN" smtClean="0"/>
              <a:t>19-01-2025</a:t>
            </a:fld>
            <a:endParaRPr lang="en-IN"/>
          </a:p>
        </p:txBody>
      </p:sp>
      <p:sp>
        <p:nvSpPr>
          <p:cNvPr id="6" name="Footer Placeholder 5"/>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339D227-E0E3-400A-B509-30FCB5E3C163}" type="slidenum">
              <a:rPr lang="en-IN" smtClean="0"/>
              <a:t>‹#›</a:t>
            </a:fld>
            <a:endParaRPr lang="en-IN"/>
          </a:p>
        </p:txBody>
      </p:sp>
    </p:spTree>
    <p:extLst>
      <p:ext uri="{BB962C8B-B14F-4D97-AF65-F5344CB8AC3E}">
        <p14:creationId xmlns:p14="http://schemas.microsoft.com/office/powerpoint/2010/main" val="1788468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CE71D2C8-E642-4AD4-B041-C64A5518D683}" type="datetimeFigureOut">
              <a:rPr lang="en-IN" smtClean="0"/>
              <a:t>19-01-2025</a:t>
            </a:fld>
            <a:endParaRPr lang="en-IN"/>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IN"/>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339D227-E0E3-400A-B509-30FCB5E3C163}" type="slidenum">
              <a:rPr lang="en-IN" smtClean="0"/>
              <a:t>‹#›</a:t>
            </a:fld>
            <a:endParaRPr lang="en-IN"/>
          </a:p>
        </p:txBody>
      </p:sp>
    </p:spTree>
    <p:extLst>
      <p:ext uri="{BB962C8B-B14F-4D97-AF65-F5344CB8AC3E}">
        <p14:creationId xmlns:p14="http://schemas.microsoft.com/office/powerpoint/2010/main" val="25762645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8DE2095-BD99-C5D3-D2B1-9BA9650DAEFF}"/>
              </a:ext>
            </a:extLst>
          </p:cNvPr>
          <p:cNvSpPr>
            <a:spLocks noGrp="1"/>
          </p:cNvSpPr>
          <p:nvPr>
            <p:ph type="ctrTitle"/>
          </p:nvPr>
        </p:nvSpPr>
        <p:spPr>
          <a:xfrm>
            <a:off x="1154955" y="2099733"/>
            <a:ext cx="8825658" cy="2338703"/>
          </a:xfrm>
        </p:spPr>
        <p:txBody>
          <a:bodyPr>
            <a:normAutofit fontScale="90000"/>
          </a:bodyPr>
          <a:lstStyle/>
          <a:p>
            <a:r>
              <a:rPr lang="en-IN" b="1" dirty="0"/>
              <a:t>Project Title: </a:t>
            </a:r>
            <a:r>
              <a:rPr lang="en-US" b="1" dirty="0"/>
              <a:t>Development of Next-Gen Agile ATS Enhancements for a Recruitment Company</a:t>
            </a:r>
            <a:endParaRPr lang="en-IN" b="1" dirty="0"/>
          </a:p>
        </p:txBody>
      </p:sp>
      <p:sp>
        <p:nvSpPr>
          <p:cNvPr id="6" name="Content Placeholder 5">
            <a:extLst>
              <a:ext uri="{FF2B5EF4-FFF2-40B4-BE49-F238E27FC236}">
                <a16:creationId xmlns:a16="http://schemas.microsoft.com/office/drawing/2014/main" id="{C726141A-D465-773E-0F26-D3A314C86598}"/>
              </a:ext>
            </a:extLst>
          </p:cNvPr>
          <p:cNvSpPr>
            <a:spLocks noGrp="1"/>
          </p:cNvSpPr>
          <p:nvPr>
            <p:ph type="subTitle" idx="1"/>
          </p:nvPr>
        </p:nvSpPr>
        <p:spPr/>
        <p:txBody>
          <a:bodyPr>
            <a:normAutofit fontScale="92500" lnSpcReduction="20000"/>
          </a:bodyPr>
          <a:lstStyle/>
          <a:p>
            <a:r>
              <a:rPr lang="en-IN" dirty="0"/>
              <a:t>Prepared by : Vivek Kumar</a:t>
            </a:r>
            <a:br>
              <a:rPr lang="en-IN" dirty="0"/>
            </a:br>
            <a:endParaRPr lang="en-IN" dirty="0"/>
          </a:p>
          <a:p>
            <a:r>
              <a:rPr lang="en-IN" dirty="0"/>
              <a:t>Date : 19/01/2025</a:t>
            </a:r>
          </a:p>
        </p:txBody>
      </p:sp>
    </p:spTree>
    <p:extLst>
      <p:ext uri="{BB962C8B-B14F-4D97-AF65-F5344CB8AC3E}">
        <p14:creationId xmlns:p14="http://schemas.microsoft.com/office/powerpoint/2010/main" val="21220389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6419B-4019-1ADE-7CC0-1399E6E63A84}"/>
              </a:ext>
            </a:extLst>
          </p:cNvPr>
          <p:cNvSpPr>
            <a:spLocks noGrp="1"/>
          </p:cNvSpPr>
          <p:nvPr>
            <p:ph type="title"/>
          </p:nvPr>
        </p:nvSpPr>
        <p:spPr/>
        <p:txBody>
          <a:bodyPr/>
          <a:lstStyle/>
          <a:p>
            <a:r>
              <a:rPr lang="en-IN" dirty="0"/>
              <a:t>Methods/Approach:</a:t>
            </a:r>
          </a:p>
        </p:txBody>
      </p:sp>
      <p:sp>
        <p:nvSpPr>
          <p:cNvPr id="6" name="Rectangle 3">
            <a:extLst>
              <a:ext uri="{FF2B5EF4-FFF2-40B4-BE49-F238E27FC236}">
                <a16:creationId xmlns:a16="http://schemas.microsoft.com/office/drawing/2014/main" id="{49E929FD-24A9-4B1F-1FC1-82EE3578ABBC}"/>
              </a:ext>
            </a:extLst>
          </p:cNvPr>
          <p:cNvSpPr>
            <a:spLocks noGrp="1" noChangeArrowheads="1"/>
          </p:cNvSpPr>
          <p:nvPr>
            <p:ph idx="1"/>
          </p:nvPr>
        </p:nvSpPr>
        <p:spPr bwMode="auto">
          <a:xfrm>
            <a:off x="520959" y="2333685"/>
            <a:ext cx="10919674"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v"/>
              <a:tabLst/>
            </a:pPr>
            <a:r>
              <a:rPr kumimoji="0" lang="en-US" altLang="en-US" sz="1800" b="1" i="0" u="none" strike="noStrike" cap="none" normalizeH="0" baseline="0" dirty="0">
                <a:ln>
                  <a:noFill/>
                </a:ln>
                <a:solidFill>
                  <a:schemeClr val="tx1"/>
                </a:solidFill>
                <a:effectLst/>
                <a:latin typeface="Arial" panose="020B0604020202020204" pitchFamily="34" charset="0"/>
              </a:rPr>
              <a:t>Incremental Feature Rollouts</a:t>
            </a:r>
            <a:r>
              <a:rPr kumimoji="0" lang="en-US" altLang="en-US" sz="1800" b="0" i="0" u="none" strike="noStrike" cap="none" normalizeH="0" baseline="0" dirty="0">
                <a:ln>
                  <a:noFill/>
                </a:ln>
                <a:solidFill>
                  <a:schemeClr val="tx1"/>
                </a:solidFill>
                <a:effectLst/>
                <a:latin typeface="Arial" panose="020B0604020202020204" pitchFamily="34" charset="0"/>
              </a:rPr>
              <a:t>:</a:t>
            </a:r>
          </a:p>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v"/>
              <a:tabLst/>
            </a:pPr>
            <a:r>
              <a:rPr kumimoji="0" lang="en-US" altLang="en-US" sz="1800" b="0" i="0" u="none" strike="noStrike" cap="none" normalizeH="0" baseline="0" dirty="0">
                <a:ln>
                  <a:noFill/>
                </a:ln>
                <a:solidFill>
                  <a:schemeClr val="tx1"/>
                </a:solidFill>
                <a:effectLst/>
                <a:latin typeface="Arial" panose="020B0604020202020204" pitchFamily="34" charset="0"/>
              </a:rPr>
              <a:t>Develop and deploy features such as onboarding, payroll integration, and AI-driven candidate matching incrementally to ensure functionality is tested and adopted effectively.</a:t>
            </a:r>
          </a:p>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v"/>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v"/>
              <a:tabLst/>
            </a:pPr>
            <a:r>
              <a:rPr kumimoji="0" lang="en-US" altLang="en-US" sz="1800" b="1" i="0" u="none" strike="noStrike" cap="none" normalizeH="0" baseline="0" dirty="0">
                <a:ln>
                  <a:noFill/>
                </a:ln>
                <a:solidFill>
                  <a:schemeClr val="tx1"/>
                </a:solidFill>
                <a:effectLst/>
                <a:latin typeface="Arial" panose="020B0604020202020204" pitchFamily="34" charset="0"/>
              </a:rPr>
              <a:t>Robust Testing and Quality Assurance</a:t>
            </a:r>
            <a:r>
              <a:rPr kumimoji="0" lang="en-US" altLang="en-US"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Conduct extensive testing for integrations, performance, and security at each sprint milestone.</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Include usability testing to ensure the system meets user expectations.</a:t>
            </a:r>
          </a:p>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v"/>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v"/>
              <a:tabLst/>
            </a:pPr>
            <a:r>
              <a:rPr kumimoji="0" lang="en-US" altLang="en-US" sz="1800" b="1" i="0" u="none" strike="noStrike" cap="none" normalizeH="0" baseline="0" dirty="0">
                <a:ln>
                  <a:noFill/>
                </a:ln>
                <a:solidFill>
                  <a:schemeClr val="tx1"/>
                </a:solidFill>
                <a:effectLst/>
                <a:latin typeface="Arial" panose="020B0604020202020204" pitchFamily="34" charset="0"/>
              </a:rPr>
              <a:t>Scalability and Performance Optimization</a:t>
            </a:r>
            <a:r>
              <a:rPr kumimoji="0" lang="en-US" altLang="en-US"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Design the system to handle high concurrent user loads with minimal response time (&lt; 2 seconds).</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Optimize database queries and server infrastructure for scalability.</a:t>
            </a:r>
          </a:p>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v"/>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v"/>
              <a:tabLst/>
            </a:pPr>
            <a:r>
              <a:rPr kumimoji="0" lang="en-US" altLang="en-US" sz="1800" b="1" i="0" u="none" strike="noStrike" cap="none" normalizeH="0" baseline="0" dirty="0">
                <a:ln>
                  <a:noFill/>
                </a:ln>
                <a:solidFill>
                  <a:schemeClr val="tx1"/>
                </a:solidFill>
                <a:effectLst/>
                <a:latin typeface="Arial" panose="020B0604020202020204" pitchFamily="34" charset="0"/>
              </a:rPr>
              <a:t>Continuous Monitoring and Support</a:t>
            </a:r>
            <a:r>
              <a:rPr kumimoji="0" lang="en-US" altLang="en-US"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Set up real-time monitoring for performance and uptime metrics.</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Provide post-implementation support and training for end-users to ensure smooth adoption.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53608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AD565D-4C69-CE78-9ECF-ADC45461F76C}"/>
              </a:ext>
            </a:extLst>
          </p:cNvPr>
          <p:cNvSpPr>
            <a:spLocks noGrp="1"/>
          </p:cNvSpPr>
          <p:nvPr>
            <p:ph type="title"/>
          </p:nvPr>
        </p:nvSpPr>
        <p:spPr/>
        <p:txBody>
          <a:bodyPr/>
          <a:lstStyle/>
          <a:p>
            <a:r>
              <a:rPr lang="en-IN" dirty="0"/>
              <a:t>Resources:</a:t>
            </a:r>
          </a:p>
        </p:txBody>
      </p:sp>
      <p:sp>
        <p:nvSpPr>
          <p:cNvPr id="3" name="Content Placeholder 2">
            <a:extLst>
              <a:ext uri="{FF2B5EF4-FFF2-40B4-BE49-F238E27FC236}">
                <a16:creationId xmlns:a16="http://schemas.microsoft.com/office/drawing/2014/main" id="{23D53A4D-A6DD-F357-97F1-7353142A70E1}"/>
              </a:ext>
            </a:extLst>
          </p:cNvPr>
          <p:cNvSpPr>
            <a:spLocks noGrp="1"/>
          </p:cNvSpPr>
          <p:nvPr>
            <p:ph idx="1"/>
          </p:nvPr>
        </p:nvSpPr>
        <p:spPr>
          <a:xfrm>
            <a:off x="1154954" y="2603499"/>
            <a:ext cx="9314412" cy="3961687"/>
          </a:xfrm>
        </p:spPr>
        <p:txBody>
          <a:bodyPr>
            <a:normAutofit fontScale="92500" lnSpcReduction="10000"/>
          </a:bodyPr>
          <a:lstStyle/>
          <a:p>
            <a:pPr marL="342900" marR="0" lvl="0" indent="-342900" algn="l" defTabSz="457200" rtl="0" eaLnBrk="1" fontAlgn="auto" latinLnBrk="0" hangingPunct="1">
              <a:lnSpc>
                <a:spcPct val="100000"/>
              </a:lnSpc>
              <a:spcBef>
                <a:spcPts val="1000"/>
              </a:spcBef>
              <a:spcAft>
                <a:spcPts val="0"/>
              </a:spcAft>
              <a:buClr>
                <a:srgbClr val="B31166"/>
              </a:buClr>
              <a:buSzPct val="80000"/>
              <a:buFont typeface="Wingdings" panose="05000000000000000000" pitchFamily="2" charset="2"/>
              <a:buChar char="v"/>
              <a:tabLst/>
              <a:defRPr/>
            </a:pPr>
            <a:r>
              <a:rPr kumimoji="0" lang="en-US" sz="18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Development Team</a:t>
            </a:r>
            <a:r>
              <a:rPr kumimoji="0" lang="en-US" sz="18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Agile-trained developers, AI/ML specialists, backend engineers, and UI/UX designers.</a:t>
            </a:r>
          </a:p>
          <a:p>
            <a:pPr marL="342900" marR="0" lvl="0" indent="-342900" algn="l" defTabSz="457200" rtl="0" eaLnBrk="1" fontAlgn="auto" latinLnBrk="0" hangingPunct="1">
              <a:lnSpc>
                <a:spcPct val="100000"/>
              </a:lnSpc>
              <a:spcBef>
                <a:spcPts val="1000"/>
              </a:spcBef>
              <a:spcAft>
                <a:spcPts val="0"/>
              </a:spcAft>
              <a:buClr>
                <a:srgbClr val="B31166"/>
              </a:buClr>
              <a:buSzPct val="80000"/>
              <a:buFont typeface="Wingdings" panose="05000000000000000000" pitchFamily="2" charset="2"/>
              <a:buChar char="v"/>
              <a:tabLst/>
              <a:defRPr/>
            </a:pPr>
            <a:r>
              <a:rPr kumimoji="0" lang="en-US" sz="18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Product Owner</a:t>
            </a:r>
            <a:r>
              <a:rPr kumimoji="0" lang="en-US" sz="18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To define requirements, prioritize the backlog, and ensure alignment with business goals.</a:t>
            </a:r>
          </a:p>
          <a:p>
            <a:pPr marL="342900" marR="0" lvl="0" indent="-342900" algn="l" defTabSz="457200" rtl="0" eaLnBrk="1" fontAlgn="auto" latinLnBrk="0" hangingPunct="1">
              <a:lnSpc>
                <a:spcPct val="100000"/>
              </a:lnSpc>
              <a:spcBef>
                <a:spcPts val="1000"/>
              </a:spcBef>
              <a:spcAft>
                <a:spcPts val="0"/>
              </a:spcAft>
              <a:buClr>
                <a:srgbClr val="B31166"/>
              </a:buClr>
              <a:buSzPct val="80000"/>
              <a:buFont typeface="Wingdings" panose="05000000000000000000" pitchFamily="2" charset="2"/>
              <a:buChar char="v"/>
              <a:tabLst/>
              <a:defRPr/>
            </a:pPr>
            <a:r>
              <a:rPr kumimoji="0" lang="en-US" sz="18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Tools and Software</a:t>
            </a:r>
            <a:r>
              <a:rPr kumimoji="0" lang="en-US" sz="18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Jira or Trello for project management, AI frameworks (e.g., TensorFlow), and API testing tools (e.g., Postman).</a:t>
            </a:r>
          </a:p>
          <a:p>
            <a:pPr marL="342900" marR="0" lvl="0" indent="-342900" algn="l" defTabSz="457200" rtl="0" eaLnBrk="1" fontAlgn="auto" latinLnBrk="0" hangingPunct="1">
              <a:lnSpc>
                <a:spcPct val="100000"/>
              </a:lnSpc>
              <a:spcBef>
                <a:spcPts val="1000"/>
              </a:spcBef>
              <a:spcAft>
                <a:spcPts val="0"/>
              </a:spcAft>
              <a:buClr>
                <a:srgbClr val="B31166"/>
              </a:buClr>
              <a:buSzPct val="80000"/>
              <a:buFont typeface="Wingdings" panose="05000000000000000000" pitchFamily="2" charset="2"/>
              <a:buChar char="v"/>
              <a:tabLst/>
              <a:defRPr/>
            </a:pPr>
            <a:r>
              <a:rPr kumimoji="0" lang="en-US" sz="18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Infrastructure</a:t>
            </a:r>
            <a:r>
              <a:rPr kumimoji="0" lang="en-US" sz="18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Scalable cloud environment (e.g., AWS, Azure) for hosting and database management.</a:t>
            </a:r>
          </a:p>
          <a:p>
            <a:pPr marL="342900" marR="0" lvl="0" indent="-342900" algn="l" defTabSz="457200" rtl="0" eaLnBrk="1" fontAlgn="auto" latinLnBrk="0" hangingPunct="1">
              <a:lnSpc>
                <a:spcPct val="100000"/>
              </a:lnSpc>
              <a:spcBef>
                <a:spcPts val="1000"/>
              </a:spcBef>
              <a:spcAft>
                <a:spcPts val="0"/>
              </a:spcAft>
              <a:buClr>
                <a:srgbClr val="B31166"/>
              </a:buClr>
              <a:buSzPct val="80000"/>
              <a:buFont typeface="Wingdings" panose="05000000000000000000" pitchFamily="2" charset="2"/>
              <a:buChar char="v"/>
              <a:tabLst/>
              <a:defRPr/>
            </a:pPr>
            <a:r>
              <a:rPr kumimoji="0" lang="en-US" sz="18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Third-Party Integrations</a:t>
            </a:r>
            <a:r>
              <a:rPr kumimoji="0" lang="en-US" sz="18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APIs for job boards, onboarding, and payroll systems.</a:t>
            </a:r>
          </a:p>
          <a:p>
            <a:pPr marL="342900" marR="0" lvl="0" indent="-342900" algn="l" defTabSz="457200" rtl="0" eaLnBrk="1" fontAlgn="auto" latinLnBrk="0" hangingPunct="1">
              <a:lnSpc>
                <a:spcPct val="100000"/>
              </a:lnSpc>
              <a:spcBef>
                <a:spcPts val="1000"/>
              </a:spcBef>
              <a:spcAft>
                <a:spcPts val="0"/>
              </a:spcAft>
              <a:buClr>
                <a:srgbClr val="B31166"/>
              </a:buClr>
              <a:buSzPct val="80000"/>
              <a:buFont typeface="Wingdings" panose="05000000000000000000" pitchFamily="2" charset="2"/>
              <a:buChar char="v"/>
              <a:tabLst/>
              <a:defRPr/>
            </a:pPr>
            <a:r>
              <a:rPr kumimoji="0" lang="en-US" sz="18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Testing Team</a:t>
            </a:r>
            <a:r>
              <a:rPr kumimoji="0" lang="en-US" sz="18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QA engineers for functional, performance, and security testing.</a:t>
            </a:r>
          </a:p>
          <a:p>
            <a:pPr marL="342900" marR="0" lvl="0" indent="-342900" algn="l" defTabSz="457200" rtl="0" eaLnBrk="1" fontAlgn="auto" latinLnBrk="0" hangingPunct="1">
              <a:lnSpc>
                <a:spcPct val="100000"/>
              </a:lnSpc>
              <a:spcBef>
                <a:spcPts val="1000"/>
              </a:spcBef>
              <a:spcAft>
                <a:spcPts val="0"/>
              </a:spcAft>
              <a:buClr>
                <a:srgbClr val="B31166"/>
              </a:buClr>
              <a:buSzPct val="80000"/>
              <a:buFont typeface="Wingdings" panose="05000000000000000000" pitchFamily="2" charset="2"/>
              <a:buChar char="v"/>
              <a:tabLst/>
              <a:defRPr/>
            </a:pPr>
            <a:r>
              <a:rPr kumimoji="0" lang="en-US" sz="18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Training Resources</a:t>
            </a:r>
            <a:r>
              <a:rPr kumimoji="0" lang="en-US" sz="18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Documentation, user guides, and training sessions for end-users.</a:t>
            </a:r>
          </a:p>
          <a:p>
            <a:pPr marL="342900" marR="0" lvl="0" indent="-342900" algn="l" defTabSz="457200" rtl="0" eaLnBrk="1" fontAlgn="auto" latinLnBrk="0" hangingPunct="1">
              <a:lnSpc>
                <a:spcPct val="100000"/>
              </a:lnSpc>
              <a:spcBef>
                <a:spcPts val="1000"/>
              </a:spcBef>
              <a:spcAft>
                <a:spcPts val="0"/>
              </a:spcAft>
              <a:buClr>
                <a:srgbClr val="B31166"/>
              </a:buClr>
              <a:buSzPct val="80000"/>
              <a:buFont typeface="Wingdings" panose="05000000000000000000" pitchFamily="2" charset="2"/>
              <a:buChar char="v"/>
              <a:tabLst/>
              <a:defRPr/>
            </a:pPr>
            <a:r>
              <a:rPr kumimoji="0" lang="en-US" sz="18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Budget</a:t>
            </a:r>
            <a:r>
              <a:rPr kumimoji="0" lang="en-US" sz="18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Allocation for tools, cloud services, third-party APIs, and team salaries.</a:t>
            </a:r>
          </a:p>
          <a:p>
            <a:endParaRPr lang="en-IN" dirty="0"/>
          </a:p>
        </p:txBody>
      </p:sp>
    </p:spTree>
    <p:extLst>
      <p:ext uri="{BB962C8B-B14F-4D97-AF65-F5344CB8AC3E}">
        <p14:creationId xmlns:p14="http://schemas.microsoft.com/office/powerpoint/2010/main" val="39016989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BDB43-642C-59F7-037B-E8C897B98A0C}"/>
              </a:ext>
            </a:extLst>
          </p:cNvPr>
          <p:cNvSpPr>
            <a:spLocks noGrp="1"/>
          </p:cNvSpPr>
          <p:nvPr>
            <p:ph type="title"/>
          </p:nvPr>
        </p:nvSpPr>
        <p:spPr>
          <a:xfrm>
            <a:off x="1154954" y="973668"/>
            <a:ext cx="8825659" cy="706964"/>
          </a:xfrm>
        </p:spPr>
        <p:txBody>
          <a:bodyPr/>
          <a:lstStyle/>
          <a:p>
            <a:r>
              <a:rPr lang="en-IN" dirty="0"/>
              <a:t>Risks and Dependencies:</a:t>
            </a:r>
          </a:p>
        </p:txBody>
      </p:sp>
      <p:sp>
        <p:nvSpPr>
          <p:cNvPr id="3" name="Content Placeholder 2">
            <a:extLst>
              <a:ext uri="{FF2B5EF4-FFF2-40B4-BE49-F238E27FC236}">
                <a16:creationId xmlns:a16="http://schemas.microsoft.com/office/drawing/2014/main" id="{55A0F4F1-2415-792D-EA10-D338674C65D6}"/>
              </a:ext>
            </a:extLst>
          </p:cNvPr>
          <p:cNvSpPr>
            <a:spLocks noGrp="1"/>
          </p:cNvSpPr>
          <p:nvPr>
            <p:ph idx="1"/>
          </p:nvPr>
        </p:nvSpPr>
        <p:spPr>
          <a:xfrm>
            <a:off x="1154954" y="2603499"/>
            <a:ext cx="9869217" cy="3499349"/>
          </a:xfrm>
        </p:spPr>
        <p:txBody>
          <a:bodyPr>
            <a:normAutofit/>
          </a:bodyPr>
          <a:lstStyle/>
          <a:p>
            <a:pPr>
              <a:buFont typeface="Wingdings" panose="05000000000000000000" pitchFamily="2" charset="2"/>
              <a:buChar char="v"/>
            </a:pPr>
            <a:r>
              <a:rPr lang="en-US" b="1" dirty="0"/>
              <a:t>Technical Risks</a:t>
            </a:r>
            <a:r>
              <a:rPr lang="en-US" dirty="0"/>
              <a:t>: Potential delays in integrating AI and third-party APIs due to compatibility or performance issues.</a:t>
            </a:r>
          </a:p>
          <a:p>
            <a:pPr>
              <a:buFont typeface="Wingdings" panose="05000000000000000000" pitchFamily="2" charset="2"/>
              <a:buChar char="v"/>
            </a:pPr>
            <a:r>
              <a:rPr lang="en-US" b="1" dirty="0"/>
              <a:t>Budget Constraints</a:t>
            </a:r>
            <a:r>
              <a:rPr lang="en-US" dirty="0"/>
              <a:t>: Limited budget availability could impact the purchase of tools, infrastructure, or skilled resources.</a:t>
            </a:r>
          </a:p>
          <a:p>
            <a:pPr>
              <a:buFont typeface="Wingdings" panose="05000000000000000000" pitchFamily="2" charset="2"/>
              <a:buChar char="v"/>
            </a:pPr>
            <a:r>
              <a:rPr lang="en-US" b="1" dirty="0"/>
              <a:t>Team Expertise</a:t>
            </a:r>
            <a:r>
              <a:rPr lang="en-US" dirty="0"/>
              <a:t>: Dependency on specialized skills like AI/ML and API integration might create bottlenecks if resources are unavailable.</a:t>
            </a:r>
          </a:p>
          <a:p>
            <a:pPr>
              <a:buFont typeface="Wingdings" panose="05000000000000000000" pitchFamily="2" charset="2"/>
              <a:buChar char="v"/>
            </a:pPr>
            <a:r>
              <a:rPr lang="en-US" b="1" dirty="0"/>
              <a:t>User Adoption Risks</a:t>
            </a:r>
            <a:r>
              <a:rPr lang="en-US" dirty="0"/>
              <a:t>: Resistance from users to adopt the enhanced system might slow down deployment success.</a:t>
            </a:r>
          </a:p>
        </p:txBody>
      </p:sp>
    </p:spTree>
    <p:extLst>
      <p:ext uri="{BB962C8B-B14F-4D97-AF65-F5344CB8AC3E}">
        <p14:creationId xmlns:p14="http://schemas.microsoft.com/office/powerpoint/2010/main" val="7195214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1E646-7172-6C0E-AE64-247A7B3CDBC0}"/>
              </a:ext>
            </a:extLst>
          </p:cNvPr>
          <p:cNvSpPr>
            <a:spLocks noGrp="1"/>
          </p:cNvSpPr>
          <p:nvPr>
            <p:ph type="title"/>
          </p:nvPr>
        </p:nvSpPr>
        <p:spPr/>
        <p:txBody>
          <a:bodyPr/>
          <a:lstStyle/>
          <a:p>
            <a:r>
              <a:rPr lang="en-IN" dirty="0"/>
              <a:t>Risks and Dependencies:</a:t>
            </a:r>
          </a:p>
        </p:txBody>
      </p:sp>
      <p:sp>
        <p:nvSpPr>
          <p:cNvPr id="3" name="Content Placeholder 2">
            <a:extLst>
              <a:ext uri="{FF2B5EF4-FFF2-40B4-BE49-F238E27FC236}">
                <a16:creationId xmlns:a16="http://schemas.microsoft.com/office/drawing/2014/main" id="{B8E47291-45EE-47E0-72B8-89CB6C23E9F2}"/>
              </a:ext>
            </a:extLst>
          </p:cNvPr>
          <p:cNvSpPr>
            <a:spLocks noGrp="1"/>
          </p:cNvSpPr>
          <p:nvPr>
            <p:ph idx="1"/>
          </p:nvPr>
        </p:nvSpPr>
        <p:spPr>
          <a:xfrm>
            <a:off x="1154954" y="2603500"/>
            <a:ext cx="8825659" cy="2759610"/>
          </a:xfrm>
        </p:spPr>
        <p:txBody>
          <a:bodyPr/>
          <a:lstStyle/>
          <a:p>
            <a:pPr>
              <a:buFont typeface="Wingdings" panose="05000000000000000000" pitchFamily="2" charset="2"/>
              <a:buChar char="v"/>
            </a:pPr>
            <a:r>
              <a:rPr lang="en-US" b="1" dirty="0"/>
              <a:t>Regulatory Compliance</a:t>
            </a:r>
            <a:r>
              <a:rPr lang="en-US" dirty="0"/>
              <a:t>: Ensuring compliance with data protection regulations (e.g., GDPR) during onboarding and payroll integration.</a:t>
            </a:r>
          </a:p>
          <a:p>
            <a:pPr>
              <a:buFont typeface="Wingdings" panose="05000000000000000000" pitchFamily="2" charset="2"/>
              <a:buChar char="v"/>
            </a:pPr>
            <a:r>
              <a:rPr lang="en-US" b="1" dirty="0"/>
              <a:t>Performance Dependencies</a:t>
            </a:r>
            <a:r>
              <a:rPr lang="en-US" dirty="0"/>
              <a:t>: Scalability and system performance depend on the robustness of the cloud infrastructure.</a:t>
            </a:r>
          </a:p>
          <a:p>
            <a:pPr>
              <a:buFont typeface="Wingdings" panose="05000000000000000000" pitchFamily="2" charset="2"/>
              <a:buChar char="v"/>
            </a:pPr>
            <a:r>
              <a:rPr lang="en-US" b="1" dirty="0"/>
              <a:t>Third-Party Reliance</a:t>
            </a:r>
            <a:r>
              <a:rPr lang="en-US" dirty="0"/>
              <a:t>: Dependencies on external APIs for job boards and payroll systems may introduce delays or limitations.</a:t>
            </a:r>
          </a:p>
          <a:p>
            <a:pPr>
              <a:buFont typeface="Wingdings" panose="05000000000000000000" pitchFamily="2" charset="2"/>
              <a:buChar char="v"/>
            </a:pPr>
            <a:r>
              <a:rPr lang="en-US" b="1" dirty="0"/>
              <a:t>Timeline Risks</a:t>
            </a:r>
            <a:r>
              <a:rPr lang="en-US" dirty="0"/>
              <a:t>: Changes in project scope or unforeseen challenges could extend delivery timelines.</a:t>
            </a:r>
          </a:p>
          <a:p>
            <a:endParaRPr lang="en-IN" dirty="0"/>
          </a:p>
        </p:txBody>
      </p:sp>
    </p:spTree>
    <p:extLst>
      <p:ext uri="{BB962C8B-B14F-4D97-AF65-F5344CB8AC3E}">
        <p14:creationId xmlns:p14="http://schemas.microsoft.com/office/powerpoint/2010/main" val="502520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496CF-1A04-8BB9-7C5F-732CE6DBA651}"/>
              </a:ext>
            </a:extLst>
          </p:cNvPr>
          <p:cNvSpPr>
            <a:spLocks noGrp="1"/>
          </p:cNvSpPr>
          <p:nvPr>
            <p:ph type="title"/>
          </p:nvPr>
        </p:nvSpPr>
        <p:spPr/>
        <p:txBody>
          <a:bodyPr/>
          <a:lstStyle/>
          <a:p>
            <a:r>
              <a:rPr lang="en-IN" dirty="0"/>
              <a:t>Situation/Problem:</a:t>
            </a:r>
          </a:p>
        </p:txBody>
      </p:sp>
      <p:sp>
        <p:nvSpPr>
          <p:cNvPr id="3" name="Content Placeholder 2">
            <a:extLst>
              <a:ext uri="{FF2B5EF4-FFF2-40B4-BE49-F238E27FC236}">
                <a16:creationId xmlns:a16="http://schemas.microsoft.com/office/drawing/2014/main" id="{8B7477A5-23FF-F0C7-DAA6-178750C90C06}"/>
              </a:ext>
            </a:extLst>
          </p:cNvPr>
          <p:cNvSpPr>
            <a:spLocks noGrp="1"/>
          </p:cNvSpPr>
          <p:nvPr>
            <p:ph idx="1"/>
          </p:nvPr>
        </p:nvSpPr>
        <p:spPr/>
        <p:txBody>
          <a:bodyPr>
            <a:normAutofit fontScale="92500" lnSpcReduction="10000"/>
          </a:bodyPr>
          <a:lstStyle/>
          <a:p>
            <a:r>
              <a:rPr lang="en-US" b="1" dirty="0"/>
              <a:t>Situation</a:t>
            </a:r>
            <a:r>
              <a:rPr lang="en-US" dirty="0"/>
              <a:t>:</a:t>
            </a:r>
            <a:br>
              <a:rPr lang="en-US" dirty="0"/>
            </a:br>
            <a:r>
              <a:rPr lang="en-US" dirty="0"/>
              <a:t>The current Applicant Tracking System (ATS) was developed using the Waterfall methodology, which makes it challenging to adapt to evolving recruitment needs and user feedback. As the recruitment landscape becomes increasingly dynamic, limitations in scalability, feature enhancement, and integration capabilities are becoming apparent.</a:t>
            </a:r>
          </a:p>
          <a:p>
            <a:r>
              <a:rPr lang="en-US" b="1" dirty="0"/>
              <a:t>Problem</a:t>
            </a:r>
            <a:r>
              <a:rPr lang="en-US" dirty="0"/>
              <a:t>:</a:t>
            </a:r>
          </a:p>
          <a:p>
            <a:pPr>
              <a:buFont typeface="Arial" panose="020B0604020202020204" pitchFamily="34" charset="0"/>
              <a:buChar char="•"/>
            </a:pPr>
            <a:r>
              <a:rPr lang="en-US" dirty="0"/>
              <a:t>The existing ATS lacks flexibility, resulting in delayed delivery of new features.</a:t>
            </a:r>
          </a:p>
          <a:p>
            <a:pPr>
              <a:buFont typeface="Arial" panose="020B0604020202020204" pitchFamily="34" charset="0"/>
              <a:buChar char="•"/>
            </a:pPr>
            <a:r>
              <a:rPr lang="en-US" dirty="0"/>
              <a:t>It has limited integration with modern tools like AI analytics and third-party job boards.</a:t>
            </a:r>
          </a:p>
          <a:p>
            <a:pPr>
              <a:buFont typeface="Arial" panose="020B0604020202020204" pitchFamily="34" charset="0"/>
              <a:buChar char="•"/>
            </a:pPr>
            <a:r>
              <a:rPr lang="en-US" dirty="0"/>
              <a:t>Manual processes, such as onboarding and payroll management, reduce operational efficiency.</a:t>
            </a:r>
          </a:p>
          <a:p>
            <a:pPr marL="0" indent="0">
              <a:buNone/>
            </a:pPr>
            <a:endParaRPr lang="en-IN" dirty="0"/>
          </a:p>
        </p:txBody>
      </p:sp>
    </p:spTree>
    <p:extLst>
      <p:ext uri="{BB962C8B-B14F-4D97-AF65-F5344CB8AC3E}">
        <p14:creationId xmlns:p14="http://schemas.microsoft.com/office/powerpoint/2010/main" val="34414397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2137D-F29B-DD10-1D16-E169301DCFA5}"/>
              </a:ext>
            </a:extLst>
          </p:cNvPr>
          <p:cNvSpPr>
            <a:spLocks noGrp="1"/>
          </p:cNvSpPr>
          <p:nvPr>
            <p:ph type="title"/>
          </p:nvPr>
        </p:nvSpPr>
        <p:spPr>
          <a:xfrm>
            <a:off x="1154954" y="912023"/>
            <a:ext cx="8761413" cy="706964"/>
          </a:xfrm>
        </p:spPr>
        <p:txBody>
          <a:bodyPr/>
          <a:lstStyle/>
          <a:p>
            <a:br>
              <a:rPr lang="en-US" b="1" dirty="0"/>
            </a:br>
            <a:r>
              <a:rPr lang="en-US" b="1" dirty="0"/>
              <a:t>Opportunity</a:t>
            </a:r>
            <a:r>
              <a:rPr lang="en-US" dirty="0"/>
              <a:t>:</a:t>
            </a:r>
            <a:br>
              <a:rPr lang="en-US" dirty="0"/>
            </a:br>
            <a:endParaRPr lang="en-IN" dirty="0"/>
          </a:p>
        </p:txBody>
      </p:sp>
      <p:sp>
        <p:nvSpPr>
          <p:cNvPr id="3" name="Content Placeholder 2">
            <a:extLst>
              <a:ext uri="{FF2B5EF4-FFF2-40B4-BE49-F238E27FC236}">
                <a16:creationId xmlns:a16="http://schemas.microsoft.com/office/drawing/2014/main" id="{BA408E09-A94F-3339-A89D-879143BE6182}"/>
              </a:ext>
            </a:extLst>
          </p:cNvPr>
          <p:cNvSpPr>
            <a:spLocks noGrp="1"/>
          </p:cNvSpPr>
          <p:nvPr>
            <p:ph idx="1"/>
          </p:nvPr>
        </p:nvSpPr>
        <p:spPr/>
        <p:txBody>
          <a:bodyPr/>
          <a:lstStyle/>
          <a:p>
            <a:pPr>
              <a:buFont typeface="Wingdings" panose="05000000000000000000" pitchFamily="2" charset="2"/>
              <a:buChar char="v"/>
            </a:pPr>
            <a:r>
              <a:rPr lang="en-US" dirty="0"/>
              <a:t>By transitioning to Agile methodology, the ATS can become more user-centric and adaptive to market demands.</a:t>
            </a:r>
          </a:p>
          <a:p>
            <a:pPr>
              <a:buFont typeface="Wingdings" panose="05000000000000000000" pitchFamily="2" charset="2"/>
              <a:buChar char="v"/>
            </a:pPr>
            <a:r>
              <a:rPr lang="en-US" dirty="0"/>
              <a:t>Integrating AI-powered analytics and predictive candidate matching will enhance recruitment decision-making.</a:t>
            </a:r>
          </a:p>
          <a:p>
            <a:pPr>
              <a:buFont typeface="Wingdings" panose="05000000000000000000" pitchFamily="2" charset="2"/>
              <a:buChar char="v"/>
            </a:pPr>
            <a:r>
              <a:rPr lang="en-US" dirty="0"/>
              <a:t>Expanding integrations with multiple job boards and adding onboarding and payroll modules will provide end-to-end recruitment management.</a:t>
            </a:r>
          </a:p>
          <a:p>
            <a:endParaRPr lang="en-IN" dirty="0"/>
          </a:p>
        </p:txBody>
      </p:sp>
    </p:spTree>
    <p:extLst>
      <p:ext uri="{BB962C8B-B14F-4D97-AF65-F5344CB8AC3E}">
        <p14:creationId xmlns:p14="http://schemas.microsoft.com/office/powerpoint/2010/main" val="3491265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4CD8F-866C-E44F-F5A8-1FC773A36F06}"/>
              </a:ext>
            </a:extLst>
          </p:cNvPr>
          <p:cNvSpPr>
            <a:spLocks noGrp="1"/>
          </p:cNvSpPr>
          <p:nvPr>
            <p:ph type="title"/>
          </p:nvPr>
        </p:nvSpPr>
        <p:spPr/>
        <p:txBody>
          <a:bodyPr/>
          <a:lstStyle/>
          <a:p>
            <a:r>
              <a:rPr lang="en-IN" dirty="0"/>
              <a:t>Purpose Statement (Goals):</a:t>
            </a:r>
          </a:p>
        </p:txBody>
      </p:sp>
      <p:sp>
        <p:nvSpPr>
          <p:cNvPr id="3" name="Content Placeholder 2">
            <a:extLst>
              <a:ext uri="{FF2B5EF4-FFF2-40B4-BE49-F238E27FC236}">
                <a16:creationId xmlns:a16="http://schemas.microsoft.com/office/drawing/2014/main" id="{196CD95F-B342-8C4A-9229-7853A338C945}"/>
              </a:ext>
            </a:extLst>
          </p:cNvPr>
          <p:cNvSpPr>
            <a:spLocks noGrp="1"/>
          </p:cNvSpPr>
          <p:nvPr>
            <p:ph idx="1"/>
          </p:nvPr>
        </p:nvSpPr>
        <p:spPr/>
        <p:txBody>
          <a:bodyPr/>
          <a:lstStyle/>
          <a:p>
            <a:r>
              <a:rPr lang="en-US" dirty="0"/>
              <a:t>The purpose of the Next-Gen Agile ATS Enhancements project is to revolutionize the existing Applicant Tracking System by leveraging Agile principles. The project seeks to improve user experience, streamline recruitment workflows, and incorporate cutting-edge features such as AI-driven analytics, advanced job board integrations, onboarding processes, and payroll management. By transitioning to Agile methodology, the system will remain flexible, scalable, and better aligned with evolving business needs.</a:t>
            </a:r>
            <a:endParaRPr lang="en-IN" dirty="0"/>
          </a:p>
        </p:txBody>
      </p:sp>
    </p:spTree>
    <p:extLst>
      <p:ext uri="{BB962C8B-B14F-4D97-AF65-F5344CB8AC3E}">
        <p14:creationId xmlns:p14="http://schemas.microsoft.com/office/powerpoint/2010/main" val="2135535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C2DB4-392B-FF8F-E5DB-02605597ECFB}"/>
              </a:ext>
            </a:extLst>
          </p:cNvPr>
          <p:cNvSpPr>
            <a:spLocks noGrp="1"/>
          </p:cNvSpPr>
          <p:nvPr>
            <p:ph type="title"/>
          </p:nvPr>
        </p:nvSpPr>
        <p:spPr/>
        <p:txBody>
          <a:bodyPr/>
          <a:lstStyle/>
          <a:p>
            <a:r>
              <a:rPr lang="en-IN" dirty="0"/>
              <a:t>Project Objectives:</a:t>
            </a:r>
          </a:p>
        </p:txBody>
      </p:sp>
      <p:sp>
        <p:nvSpPr>
          <p:cNvPr id="5" name="Rectangle 2">
            <a:extLst>
              <a:ext uri="{FF2B5EF4-FFF2-40B4-BE49-F238E27FC236}">
                <a16:creationId xmlns:a16="http://schemas.microsoft.com/office/drawing/2014/main" id="{5717398B-DC8C-C47A-C344-D4D11F201C35}"/>
              </a:ext>
            </a:extLst>
          </p:cNvPr>
          <p:cNvSpPr>
            <a:spLocks noGrp="1" noChangeArrowheads="1"/>
          </p:cNvSpPr>
          <p:nvPr>
            <p:ph idx="1"/>
          </p:nvPr>
        </p:nvSpPr>
        <p:spPr bwMode="auto">
          <a:xfrm>
            <a:off x="688370" y="2747813"/>
            <a:ext cx="11085816"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v"/>
              <a:tabLst/>
            </a:pPr>
            <a:r>
              <a:rPr kumimoji="0" lang="en-US" altLang="en-US" sz="1800" b="1" i="0" u="none" strike="noStrike" cap="none" normalizeH="0" baseline="0" dirty="0">
                <a:ln>
                  <a:noFill/>
                </a:ln>
                <a:solidFill>
                  <a:schemeClr val="tx1"/>
                </a:solidFill>
                <a:effectLst/>
                <a:latin typeface="Arial" panose="020B0604020202020204" pitchFamily="34" charset="0"/>
              </a:rPr>
              <a:t>Adopt Agile Methodology</a:t>
            </a:r>
            <a:r>
              <a:rPr kumimoji="0" lang="en-US" altLang="en-US" sz="1800" b="0" i="0" u="none" strike="noStrike" cap="none" normalizeH="0" baseline="0" dirty="0">
                <a:ln>
                  <a:noFill/>
                </a:ln>
                <a:solidFill>
                  <a:schemeClr val="tx1"/>
                </a:solidFill>
                <a:effectLst/>
                <a:latin typeface="Arial" panose="020B0604020202020204" pitchFamily="34" charset="0"/>
              </a:rPr>
              <a:t>: Transition the ATS development process to Agile, enabling iterative improvements and quick adaptation to user feedback.</a:t>
            </a:r>
          </a:p>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v"/>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v"/>
              <a:tabLst/>
            </a:pPr>
            <a:r>
              <a:rPr kumimoji="0" lang="en-US" altLang="en-US" sz="1800" b="1" i="0" u="none" strike="noStrike" cap="none" normalizeH="0" baseline="0" dirty="0">
                <a:ln>
                  <a:noFill/>
                </a:ln>
                <a:solidFill>
                  <a:schemeClr val="tx1"/>
                </a:solidFill>
                <a:effectLst/>
                <a:latin typeface="Arial" panose="020B0604020202020204" pitchFamily="34" charset="0"/>
              </a:rPr>
              <a:t>Enhance Recruitment Efficiency</a:t>
            </a:r>
            <a:r>
              <a:rPr kumimoji="0" lang="en-US" altLang="en-US" sz="1800" b="0" i="0" u="none" strike="noStrike" cap="none" normalizeH="0" baseline="0" dirty="0">
                <a:ln>
                  <a:noFill/>
                </a:ln>
                <a:solidFill>
                  <a:schemeClr val="tx1"/>
                </a:solidFill>
                <a:effectLst/>
                <a:latin typeface="Arial" panose="020B0604020202020204" pitchFamily="34" charset="0"/>
              </a:rPr>
              <a:t>: Integrate AI-powered analytics and predictive candidate matching to improve decision-making and streamline hiring.</a:t>
            </a:r>
          </a:p>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v"/>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v"/>
              <a:tabLst/>
            </a:pPr>
            <a:r>
              <a:rPr kumimoji="0" lang="en-US" altLang="en-US" sz="1800" b="1" i="0" u="none" strike="noStrike" cap="none" normalizeH="0" baseline="0" dirty="0">
                <a:ln>
                  <a:noFill/>
                </a:ln>
                <a:solidFill>
                  <a:schemeClr val="tx1"/>
                </a:solidFill>
                <a:effectLst/>
                <a:latin typeface="Arial" panose="020B0604020202020204" pitchFamily="34" charset="0"/>
              </a:rPr>
              <a:t>Expand System Integration</a:t>
            </a:r>
            <a:r>
              <a:rPr kumimoji="0" lang="en-US" altLang="en-US" sz="1800" b="0" i="0" u="none" strike="noStrike" cap="none" normalizeH="0" baseline="0" dirty="0">
                <a:ln>
                  <a:noFill/>
                </a:ln>
                <a:solidFill>
                  <a:schemeClr val="tx1"/>
                </a:solidFill>
                <a:effectLst/>
                <a:latin typeface="Arial" panose="020B0604020202020204" pitchFamily="34" charset="0"/>
              </a:rPr>
              <a:t>: Implement seamless connections with multiple job boards (e.g., LinkedIn, Indeed) to widen candidate reach.</a:t>
            </a:r>
          </a:p>
        </p:txBody>
      </p:sp>
    </p:spTree>
    <p:extLst>
      <p:ext uri="{BB962C8B-B14F-4D97-AF65-F5344CB8AC3E}">
        <p14:creationId xmlns:p14="http://schemas.microsoft.com/office/powerpoint/2010/main" val="626782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888FF-642D-922F-12BF-8EEEF60B6A6B}"/>
              </a:ext>
            </a:extLst>
          </p:cNvPr>
          <p:cNvSpPr>
            <a:spLocks noGrp="1"/>
          </p:cNvSpPr>
          <p:nvPr>
            <p:ph type="title"/>
          </p:nvPr>
        </p:nvSpPr>
        <p:spPr/>
        <p:txBody>
          <a:bodyPr/>
          <a:lstStyle/>
          <a:p>
            <a:r>
              <a:rPr lang="en-IN" dirty="0"/>
              <a:t>Project Objectives:</a:t>
            </a:r>
          </a:p>
        </p:txBody>
      </p:sp>
      <p:sp>
        <p:nvSpPr>
          <p:cNvPr id="3" name="Content Placeholder 2">
            <a:extLst>
              <a:ext uri="{FF2B5EF4-FFF2-40B4-BE49-F238E27FC236}">
                <a16:creationId xmlns:a16="http://schemas.microsoft.com/office/drawing/2014/main" id="{3F248287-76E2-D83A-C571-E0E7253F8F19}"/>
              </a:ext>
            </a:extLst>
          </p:cNvPr>
          <p:cNvSpPr>
            <a:spLocks noGrp="1"/>
          </p:cNvSpPr>
          <p:nvPr>
            <p:ph idx="1"/>
          </p:nvPr>
        </p:nvSpPr>
        <p:spPr>
          <a:xfrm>
            <a:off x="1154954" y="2603500"/>
            <a:ext cx="8825659" cy="1896581"/>
          </a:xfrm>
        </p:spPr>
        <p:txBody>
          <a:bodyPr/>
          <a:lstStyle/>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v"/>
              <a:tabLst/>
            </a:pPr>
            <a:r>
              <a:rPr kumimoji="0" lang="en-US" altLang="en-US" sz="1800" b="1" i="0" u="none" strike="noStrike" cap="none" normalizeH="0" baseline="0" dirty="0">
                <a:ln>
                  <a:noFill/>
                </a:ln>
                <a:solidFill>
                  <a:schemeClr val="tx1"/>
                </a:solidFill>
                <a:effectLst/>
                <a:latin typeface="Arial" panose="020B0604020202020204" pitchFamily="34" charset="0"/>
              </a:rPr>
              <a:t>Add New Functionalities</a:t>
            </a:r>
            <a:r>
              <a:rPr kumimoji="0" lang="en-US" altLang="en-US" sz="1800" b="0" i="0" u="none" strike="noStrike" cap="none" normalizeH="0" baseline="0" dirty="0">
                <a:ln>
                  <a:noFill/>
                </a:ln>
                <a:solidFill>
                  <a:schemeClr val="tx1"/>
                </a:solidFill>
                <a:effectLst/>
                <a:latin typeface="Arial" panose="020B0604020202020204" pitchFamily="34" charset="0"/>
              </a:rPr>
              <a:t>: Introduce modules for onboarding and payroll management to deliver an end-to-end recruitment solution.</a:t>
            </a:r>
          </a:p>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v"/>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v"/>
              <a:tabLst/>
            </a:pPr>
            <a:r>
              <a:rPr kumimoji="0" lang="en-US" altLang="en-US" sz="1800" b="1" i="0" u="none" strike="noStrike" cap="none" normalizeH="0" baseline="0" dirty="0">
                <a:ln>
                  <a:noFill/>
                </a:ln>
                <a:solidFill>
                  <a:schemeClr val="tx1"/>
                </a:solidFill>
                <a:effectLst/>
                <a:latin typeface="Arial" panose="020B0604020202020204" pitchFamily="34" charset="0"/>
              </a:rPr>
              <a:t>Ensure Scalability and Performance</a:t>
            </a:r>
            <a:r>
              <a:rPr kumimoji="0" lang="en-US" altLang="en-US" sz="1800" b="0" i="0" u="none" strike="noStrike" cap="none" normalizeH="0" baseline="0" dirty="0">
                <a:ln>
                  <a:noFill/>
                </a:ln>
                <a:solidFill>
                  <a:schemeClr val="tx1"/>
                </a:solidFill>
                <a:effectLst/>
                <a:latin typeface="Arial" panose="020B0604020202020204" pitchFamily="34" charset="0"/>
              </a:rPr>
              <a:t>: Improve system scalability and ensure the platform supports increased data loads and concurrent users efficiently. </a:t>
            </a:r>
          </a:p>
          <a:p>
            <a:endParaRPr lang="en-IN" dirty="0"/>
          </a:p>
        </p:txBody>
      </p:sp>
    </p:spTree>
    <p:extLst>
      <p:ext uri="{BB962C8B-B14F-4D97-AF65-F5344CB8AC3E}">
        <p14:creationId xmlns:p14="http://schemas.microsoft.com/office/powerpoint/2010/main" val="1659849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96A40-492B-4841-45D8-B2EC0410F55C}"/>
              </a:ext>
            </a:extLst>
          </p:cNvPr>
          <p:cNvSpPr>
            <a:spLocks noGrp="1"/>
          </p:cNvSpPr>
          <p:nvPr>
            <p:ph type="title"/>
          </p:nvPr>
        </p:nvSpPr>
        <p:spPr/>
        <p:txBody>
          <a:bodyPr/>
          <a:lstStyle/>
          <a:p>
            <a:r>
              <a:rPr lang="en-IN" dirty="0"/>
              <a:t>Success Criteria:</a:t>
            </a:r>
          </a:p>
        </p:txBody>
      </p:sp>
      <p:sp>
        <p:nvSpPr>
          <p:cNvPr id="3" name="Content Placeholder 2">
            <a:extLst>
              <a:ext uri="{FF2B5EF4-FFF2-40B4-BE49-F238E27FC236}">
                <a16:creationId xmlns:a16="http://schemas.microsoft.com/office/drawing/2014/main" id="{5B8F5796-A7A9-B9C7-9392-E565FB3FD11B}"/>
              </a:ext>
            </a:extLst>
          </p:cNvPr>
          <p:cNvSpPr>
            <a:spLocks noGrp="1"/>
          </p:cNvSpPr>
          <p:nvPr>
            <p:ph idx="1"/>
          </p:nvPr>
        </p:nvSpPr>
        <p:spPr>
          <a:xfrm>
            <a:off x="1154954" y="2901449"/>
            <a:ext cx="9653459" cy="2307549"/>
          </a:xfrm>
        </p:spPr>
        <p:txBody>
          <a:bodyPr>
            <a:normAutofit/>
          </a:bodyPr>
          <a:lstStyle/>
          <a:p>
            <a:pPr>
              <a:buFont typeface="Wingdings" panose="05000000000000000000" pitchFamily="2" charset="2"/>
              <a:buChar char="v"/>
            </a:pPr>
            <a:r>
              <a:rPr lang="en-US" b="1" dirty="0"/>
              <a:t>Improved User Satisfaction</a:t>
            </a:r>
            <a:r>
              <a:rPr lang="en-US" dirty="0"/>
              <a:t>: Positive feedback from recruiters and hiring teams on the usability and effectiveness of the enhanced ATS.</a:t>
            </a:r>
          </a:p>
          <a:p>
            <a:pPr>
              <a:buFont typeface="Wingdings" panose="05000000000000000000" pitchFamily="2" charset="2"/>
              <a:buChar char="v"/>
            </a:pPr>
            <a:r>
              <a:rPr lang="en-US" b="1" dirty="0"/>
              <a:t>AI-Driven Efficiency</a:t>
            </a:r>
            <a:r>
              <a:rPr lang="en-US" dirty="0"/>
              <a:t>: Achieve at least a 90% accuracy rate in candidate matching and a 20% improvement in resume parsing.</a:t>
            </a:r>
          </a:p>
          <a:p>
            <a:pPr>
              <a:buFont typeface="Wingdings" panose="05000000000000000000" pitchFamily="2" charset="2"/>
              <a:buChar char="v"/>
            </a:pPr>
            <a:r>
              <a:rPr lang="en-US" b="1" dirty="0"/>
              <a:t>Seamless Integrations</a:t>
            </a:r>
            <a:r>
              <a:rPr lang="en-US" dirty="0"/>
              <a:t>: Successful integration with all targeted job boards and third-party systems without technical issues.</a:t>
            </a:r>
          </a:p>
        </p:txBody>
      </p:sp>
    </p:spTree>
    <p:extLst>
      <p:ext uri="{BB962C8B-B14F-4D97-AF65-F5344CB8AC3E}">
        <p14:creationId xmlns:p14="http://schemas.microsoft.com/office/powerpoint/2010/main" val="313403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160C9-0CFE-E3D6-842E-C7A226D1F91A}"/>
              </a:ext>
            </a:extLst>
          </p:cNvPr>
          <p:cNvSpPr>
            <a:spLocks noGrp="1"/>
          </p:cNvSpPr>
          <p:nvPr>
            <p:ph type="title"/>
          </p:nvPr>
        </p:nvSpPr>
        <p:spPr/>
        <p:txBody>
          <a:bodyPr/>
          <a:lstStyle/>
          <a:p>
            <a:r>
              <a:rPr lang="en-IN" dirty="0"/>
              <a:t>Success Criteria:</a:t>
            </a:r>
          </a:p>
        </p:txBody>
      </p:sp>
      <p:sp>
        <p:nvSpPr>
          <p:cNvPr id="3" name="Content Placeholder 2">
            <a:extLst>
              <a:ext uri="{FF2B5EF4-FFF2-40B4-BE49-F238E27FC236}">
                <a16:creationId xmlns:a16="http://schemas.microsoft.com/office/drawing/2014/main" id="{21257E09-7A79-9FA6-2F69-13F33EC7E377}"/>
              </a:ext>
            </a:extLst>
          </p:cNvPr>
          <p:cNvSpPr>
            <a:spLocks noGrp="1"/>
          </p:cNvSpPr>
          <p:nvPr>
            <p:ph idx="1"/>
          </p:nvPr>
        </p:nvSpPr>
        <p:spPr>
          <a:xfrm>
            <a:off x="1154954" y="2850080"/>
            <a:ext cx="10454844" cy="2194531"/>
          </a:xfrm>
        </p:spPr>
        <p:txBody>
          <a:bodyPr/>
          <a:lstStyle/>
          <a:p>
            <a:pPr>
              <a:buFont typeface="Wingdings" panose="05000000000000000000" pitchFamily="2" charset="2"/>
              <a:buChar char="v"/>
            </a:pPr>
            <a:r>
              <a:rPr lang="en-US" b="1" dirty="0"/>
              <a:t>Enhanced System Scalability</a:t>
            </a:r>
            <a:r>
              <a:rPr lang="en-US" dirty="0"/>
              <a:t>: Ensure the system can handle up to 10,000 concurrent users with consistent performance.</a:t>
            </a:r>
          </a:p>
          <a:p>
            <a:pPr>
              <a:buFont typeface="Wingdings" panose="05000000000000000000" pitchFamily="2" charset="2"/>
              <a:buChar char="v"/>
            </a:pPr>
            <a:r>
              <a:rPr lang="en-US" b="1" dirty="0"/>
              <a:t>Streamlined Processes</a:t>
            </a:r>
            <a:r>
              <a:rPr lang="en-US" dirty="0"/>
              <a:t>: Reduction in onboarding and payroll processing time by at least 30%.</a:t>
            </a:r>
          </a:p>
          <a:p>
            <a:pPr>
              <a:buFont typeface="Wingdings" panose="05000000000000000000" pitchFamily="2" charset="2"/>
              <a:buChar char="v"/>
            </a:pPr>
            <a:r>
              <a:rPr lang="en-US" b="1" dirty="0"/>
              <a:t>Positive ROI</a:t>
            </a:r>
            <a:r>
              <a:rPr lang="en-US" dirty="0"/>
              <a:t>: Demonstrate measurable improvements in recruitment outcomes, such as reduced time-to-hire and increased placement rates.</a:t>
            </a:r>
          </a:p>
          <a:p>
            <a:endParaRPr lang="en-IN" dirty="0"/>
          </a:p>
        </p:txBody>
      </p:sp>
    </p:spTree>
    <p:extLst>
      <p:ext uri="{BB962C8B-B14F-4D97-AF65-F5344CB8AC3E}">
        <p14:creationId xmlns:p14="http://schemas.microsoft.com/office/powerpoint/2010/main" val="24327346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6419B-4019-1ADE-7CC0-1399E6E63A84}"/>
              </a:ext>
            </a:extLst>
          </p:cNvPr>
          <p:cNvSpPr>
            <a:spLocks noGrp="1"/>
          </p:cNvSpPr>
          <p:nvPr>
            <p:ph type="title"/>
          </p:nvPr>
        </p:nvSpPr>
        <p:spPr>
          <a:xfrm>
            <a:off x="1041938" y="1014765"/>
            <a:ext cx="8761413" cy="706964"/>
          </a:xfrm>
        </p:spPr>
        <p:txBody>
          <a:bodyPr/>
          <a:lstStyle/>
          <a:p>
            <a:r>
              <a:rPr lang="en-IN" dirty="0"/>
              <a:t>Methods/Approach:</a:t>
            </a:r>
          </a:p>
        </p:txBody>
      </p:sp>
      <p:sp>
        <p:nvSpPr>
          <p:cNvPr id="4" name="Rectangle 1">
            <a:extLst>
              <a:ext uri="{FF2B5EF4-FFF2-40B4-BE49-F238E27FC236}">
                <a16:creationId xmlns:a16="http://schemas.microsoft.com/office/drawing/2014/main" id="{BE877CD2-DEDD-C753-B121-57C515D4DFA1}"/>
              </a:ext>
            </a:extLst>
          </p:cNvPr>
          <p:cNvSpPr>
            <a:spLocks noGrp="1" noChangeArrowheads="1"/>
          </p:cNvSpPr>
          <p:nvPr>
            <p:ph idx="1"/>
          </p:nvPr>
        </p:nvSpPr>
        <p:spPr bwMode="auto">
          <a:xfrm>
            <a:off x="676382" y="2351981"/>
            <a:ext cx="10594369"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v"/>
              <a:tabLst/>
            </a:pPr>
            <a:r>
              <a:rPr kumimoji="0" lang="en-US" altLang="en-US" sz="1800" b="1" i="0" u="none" strike="noStrike" cap="none" normalizeH="0" baseline="0" dirty="0">
                <a:ln>
                  <a:noFill/>
                </a:ln>
                <a:solidFill>
                  <a:schemeClr val="tx1"/>
                </a:solidFill>
                <a:effectLst/>
                <a:latin typeface="Arial" panose="020B0604020202020204" pitchFamily="34" charset="0"/>
              </a:rPr>
              <a:t>Agile Framework Implementation</a:t>
            </a:r>
            <a:r>
              <a:rPr kumimoji="0" lang="en-US" altLang="en-US"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Transition the development process to Agile methodology with 2-week sprints for iterative progress.</a:t>
            </a:r>
          </a:p>
          <a:p>
            <a:pPr marL="0" marR="0" lvl="0" indent="0" algn="l" defTabSz="914400" rtl="0" eaLnBrk="0" fontAlgn="base" latinLnBrk="0" hangingPunct="0">
              <a:lnSpc>
                <a:spcPct val="100000"/>
              </a:lnSpc>
              <a:spcBef>
                <a:spcPct val="0"/>
              </a:spcBef>
              <a:spcAft>
                <a:spcPct val="0"/>
              </a:spcAft>
              <a:buClrTx/>
              <a:buSzTx/>
              <a:buNone/>
              <a:tabLst/>
            </a:pPr>
            <a:r>
              <a:rPr lang="en-US" altLang="en-US" dirty="0">
                <a:solidFill>
                  <a:schemeClr val="tx1"/>
                </a:solidFill>
                <a:latin typeface="Arial" panose="020B0604020202020204" pitchFamily="34" charset="0"/>
              </a:rPr>
              <a:t>      </a:t>
            </a:r>
            <a:r>
              <a:rPr lang="en-US" altLang="en-US" sz="1800" dirty="0">
                <a:solidFill>
                  <a:schemeClr val="tx1"/>
                </a:solidFill>
                <a:latin typeface="Arial" panose="020B0604020202020204" pitchFamily="34" charset="0"/>
              </a:rPr>
              <a:t>Conduct sprint planning, daily stand-ups, sprint reviews, and retrospectives to ensure continuous           	improvement.</a:t>
            </a:r>
          </a:p>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v"/>
              <a:tabLst/>
            </a:pPr>
            <a:endParaRPr lang="en-US" altLang="en-US" dirty="0">
              <a:solidFill>
                <a:schemeClr val="tx1"/>
              </a:solidFill>
              <a:latin typeface="Arial" panose="020B0604020202020204" pitchFamily="34" charset="0"/>
            </a:endParaRPr>
          </a:p>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v"/>
              <a:tabLst/>
            </a:pPr>
            <a:r>
              <a:rPr kumimoji="0" lang="en-US" altLang="en-US" sz="1800" b="1" i="0" u="none" strike="noStrike" cap="none" normalizeH="0" baseline="0" dirty="0">
                <a:ln>
                  <a:noFill/>
                </a:ln>
                <a:solidFill>
                  <a:schemeClr val="tx1"/>
                </a:solidFill>
                <a:effectLst/>
                <a:latin typeface="Arial" panose="020B0604020202020204" pitchFamily="34" charset="0"/>
              </a:rPr>
              <a:t>User-Centric Design</a:t>
            </a:r>
            <a:r>
              <a:rPr kumimoji="0" lang="en-US" altLang="en-US"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Gather input from recruiters and hiring teams through regular feedback sessions.</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Prioritize high-impact features in the backlog based on user needs and business goals.</a:t>
            </a:r>
          </a:p>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v"/>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v"/>
              <a:tabLst/>
            </a:pPr>
            <a:r>
              <a:rPr kumimoji="0" lang="en-US" altLang="en-US" sz="1800" b="1" i="0" u="none" strike="noStrike" cap="none" normalizeH="0" baseline="0" dirty="0">
                <a:ln>
                  <a:noFill/>
                </a:ln>
                <a:solidFill>
                  <a:schemeClr val="tx1"/>
                </a:solidFill>
                <a:effectLst/>
                <a:latin typeface="Arial" panose="020B0604020202020204" pitchFamily="34" charset="0"/>
              </a:rPr>
              <a:t>Technology Integration</a:t>
            </a:r>
            <a:r>
              <a:rPr kumimoji="0" lang="en-US" altLang="en-US"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Incorporate AI/ML technologies for predictive analytics and enhanced resume parsing.</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Establish seamless APIs for third-party job boards (e.g., LinkedIn, Indeed) and payroll systems.</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265516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348</TotalTime>
  <Words>1034</Words>
  <Application>Microsoft Office PowerPoint</Application>
  <PresentationFormat>Widescreen</PresentationFormat>
  <Paragraphs>79</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Century Gothic</vt:lpstr>
      <vt:lpstr>Wingdings</vt:lpstr>
      <vt:lpstr>Wingdings 3</vt:lpstr>
      <vt:lpstr>Ion Boardroom</vt:lpstr>
      <vt:lpstr>Project Title: Development of Next-Gen Agile ATS Enhancements for a Recruitment Company</vt:lpstr>
      <vt:lpstr>Situation/Problem:</vt:lpstr>
      <vt:lpstr> Opportunity: </vt:lpstr>
      <vt:lpstr>Purpose Statement (Goals):</vt:lpstr>
      <vt:lpstr>Project Objectives:</vt:lpstr>
      <vt:lpstr>Project Objectives:</vt:lpstr>
      <vt:lpstr>Success Criteria:</vt:lpstr>
      <vt:lpstr>Success Criteria:</vt:lpstr>
      <vt:lpstr>Methods/Approach:</vt:lpstr>
      <vt:lpstr>Methods/Approach:</vt:lpstr>
      <vt:lpstr>Resources:</vt:lpstr>
      <vt:lpstr>Risks and Dependencies:</vt:lpstr>
      <vt:lpstr>Risks and Dependencies: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vivek kumar</dc:creator>
  <cp:lastModifiedBy>vivek kumar</cp:lastModifiedBy>
  <cp:revision>10</cp:revision>
  <dcterms:created xsi:type="dcterms:W3CDTF">2025-01-19T05:58:00Z</dcterms:created>
  <dcterms:modified xsi:type="dcterms:W3CDTF">2025-01-19T11:46:31Z</dcterms:modified>
</cp:coreProperties>
</file>