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sldIdLst>
    <p:sldId id="256" r:id="rId3"/>
    <p:sldId id="257" r:id="rId4"/>
    <p:sldId id="258" r:id="rId5"/>
    <p:sldId id="259" r:id="rId6"/>
    <p:sldId id="260" r:id="rId7"/>
    <p:sldId id="261" r:id="rId8"/>
    <p:sldId id="262" r:id="rId9"/>
    <p:sldId id="263" r:id="rId10"/>
    <p:sldId id="266" r:id="rId11"/>
    <p:sldId id="267" r:id="rId12"/>
    <p:sldId id="268" r:id="rId13"/>
    <p:sldId id="269" r:id="rId14"/>
    <p:sldId id="270" r:id="rId15"/>
    <p:sldId id="272"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notesMaster" Target="notesMasters/notesMaster1.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p:txBody>
          <a:bodyPr/>
          <a:p>
            <a:r>
              <a:rPr lang="en-US" altLang="en-US">
                <a:latin typeface="Arial" panose="020B0604020202020204" pitchFamily="34" charset="0"/>
                <a:cs typeface="Arial" panose="020B0604020202020204" pitchFamily="34" charset="0"/>
              </a:rPr>
              <a:t>Retail Store Management System</a:t>
            </a:r>
            <a:endParaRPr lang="en-US" altLang="en-US">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p>
            <a:r>
              <a:rPr lang="en-IN" altLang="en-US" sz="1200">
                <a:latin typeface="Arial" panose="020B0604020202020204" pitchFamily="34" charset="0"/>
                <a:cs typeface="Arial" panose="020B0604020202020204" pitchFamily="34" charset="0"/>
              </a:rPr>
              <a:t>Prepared by: Akash Gadge</a:t>
            </a:r>
            <a:endParaRPr lang="en-IN" altLang="en-US" sz="1200">
              <a:latin typeface="Arial" panose="020B0604020202020204" pitchFamily="34" charset="0"/>
              <a:cs typeface="Arial" panose="020B0604020202020204" pitchFamily="34" charset="0"/>
            </a:endParaRPr>
          </a:p>
          <a:p>
            <a:r>
              <a:rPr lang="en-IN" altLang="en-US" sz="1200">
                <a:latin typeface="Arial" panose="020B0604020202020204" pitchFamily="34" charset="0"/>
                <a:cs typeface="Arial" panose="020B0604020202020204" pitchFamily="34" charset="0"/>
              </a:rPr>
              <a:t>Date: 25/1/2025</a:t>
            </a:r>
            <a:endParaRPr lang="en-IN" altLang="en-US" sz="120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ltLang="en-US">
                <a:latin typeface="Arial" panose="020B0604020202020204" pitchFamily="34" charset="0"/>
                <a:cs typeface="Arial" panose="020B0604020202020204" pitchFamily="34" charset="0"/>
              </a:rPr>
              <a:t>Select vendors and finalists through RFPdemonstrations and reviews</a:t>
            </a:r>
            <a:endParaRPr lang="en-US"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p>
            <a:r>
              <a:rPr lang="en-US" altLang="en-US">
                <a:latin typeface="Arial" panose="020B0604020202020204" pitchFamily="34" charset="0"/>
                <a:cs typeface="Arial" panose="020B0604020202020204" pitchFamily="34" charset="0"/>
              </a:rPr>
              <a:t>Steps for Vendor Selection</a:t>
            </a:r>
            <a:endParaRPr lang="en-US" altLang="en-US">
              <a:latin typeface="Arial" panose="020B0604020202020204" pitchFamily="34" charset="0"/>
              <a:cs typeface="Arial" panose="020B0604020202020204" pitchFamily="34" charset="0"/>
            </a:endParaRPr>
          </a:p>
          <a:p>
            <a:pPr marL="514350" indent="-514350">
              <a:buAutoNum type="arabicPeriod"/>
            </a:pPr>
            <a:r>
              <a:rPr lang="en-US" altLang="en-US">
                <a:latin typeface="Arial" panose="020B0604020202020204" pitchFamily="34" charset="0"/>
                <a:cs typeface="Arial" panose="020B0604020202020204" pitchFamily="34" charset="0"/>
              </a:rPr>
              <a:t>Develop and Issue RFP</a:t>
            </a:r>
            <a:endParaRPr lang="en-US" altLang="en-US">
              <a:latin typeface="Arial" panose="020B0604020202020204" pitchFamily="34" charset="0"/>
              <a:cs typeface="Arial" panose="020B0604020202020204" pitchFamily="34" charset="0"/>
            </a:endParaRPr>
          </a:p>
          <a:p>
            <a:pPr marL="514350" indent="-514350">
              <a:buAutoNum type="arabicPeriod"/>
            </a:pPr>
            <a:r>
              <a:rPr lang="en-US" altLang="en-US">
                <a:latin typeface="Arial" panose="020B0604020202020204" pitchFamily="34" charset="0"/>
                <a:cs typeface="Arial" panose="020B0604020202020204" pitchFamily="34" charset="0"/>
              </a:rPr>
              <a:t>Evaluate RFP Responses</a:t>
            </a:r>
            <a:endParaRPr lang="en-US" altLang="en-US">
              <a:latin typeface="Arial" panose="020B0604020202020204" pitchFamily="34" charset="0"/>
              <a:cs typeface="Arial" panose="020B0604020202020204" pitchFamily="34" charset="0"/>
            </a:endParaRPr>
          </a:p>
          <a:p>
            <a:pPr marL="514350" indent="-514350">
              <a:buAutoNum type="arabicPeriod"/>
            </a:pPr>
            <a:r>
              <a:rPr lang="en-US" altLang="en-US">
                <a:latin typeface="Arial" panose="020B0604020202020204" pitchFamily="34" charset="0"/>
                <a:cs typeface="Arial" panose="020B0604020202020204" pitchFamily="34" charset="0"/>
              </a:rPr>
              <a:t>Vendor Demonstrations</a:t>
            </a:r>
            <a:endParaRPr lang="en-US" altLang="en-US">
              <a:latin typeface="Arial" panose="020B0604020202020204" pitchFamily="34" charset="0"/>
              <a:cs typeface="Arial" panose="020B0604020202020204" pitchFamily="34" charset="0"/>
            </a:endParaRPr>
          </a:p>
          <a:p>
            <a:pPr marL="514350" indent="-514350">
              <a:buAutoNum type="arabicPeriod"/>
            </a:pPr>
            <a:r>
              <a:rPr lang="en-US" altLang="en-US">
                <a:latin typeface="Arial" panose="020B0604020202020204" pitchFamily="34" charset="0"/>
                <a:cs typeface="Arial" panose="020B0604020202020204" pitchFamily="34" charset="0"/>
              </a:rPr>
              <a:t>Conduct Reviews</a:t>
            </a:r>
            <a:endParaRPr lang="en-US" altLang="en-US">
              <a:latin typeface="Arial" panose="020B0604020202020204" pitchFamily="34" charset="0"/>
              <a:cs typeface="Arial" panose="020B0604020202020204" pitchFamily="34" charset="0"/>
            </a:endParaRPr>
          </a:p>
          <a:p>
            <a:pPr marL="514350" indent="-514350">
              <a:buAutoNum type="arabicPeriod"/>
            </a:pPr>
            <a:r>
              <a:rPr lang="en-US" altLang="en-US">
                <a:latin typeface="Arial" panose="020B0604020202020204" pitchFamily="34" charset="0"/>
                <a:cs typeface="Arial" panose="020B0604020202020204" pitchFamily="34" charset="0"/>
              </a:rPr>
              <a:t>Final Selection</a:t>
            </a:r>
            <a:endParaRPr lang="en-US" altLang="en-US">
              <a:latin typeface="Arial" panose="020B0604020202020204" pitchFamily="34" charset="0"/>
              <a:cs typeface="Arial" panose="020B0604020202020204" pitchFamily="34" charset="0"/>
            </a:endParaRPr>
          </a:p>
          <a:p>
            <a:pPr marL="514350" indent="-514350">
              <a:buAutoNum type="arabicPeriod"/>
            </a:pPr>
            <a:r>
              <a:rPr lang="en-US" altLang="en-US">
                <a:latin typeface="Arial" panose="020B0604020202020204" pitchFamily="34" charset="0"/>
                <a:cs typeface="Arial" panose="020B0604020202020204" pitchFamily="34" charset="0"/>
              </a:rPr>
              <a:t>Make Decision</a:t>
            </a:r>
            <a:endParaRPr lang="en-US" altLang="en-US">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IN" altLang="en-US"/>
              <a:t>I</a:t>
            </a:r>
            <a:r>
              <a:rPr lang="en-US" altLang="en-US"/>
              <a:t>mplement solution. Train users and technical staff. Establish support processes</a:t>
            </a:r>
            <a:r>
              <a:rPr lang="en-IN" altLang="en-US"/>
              <a:t>.</a:t>
            </a:r>
            <a:endParaRPr lang="en-IN" altLang="en-US"/>
          </a:p>
        </p:txBody>
      </p:sp>
      <p:sp>
        <p:nvSpPr>
          <p:cNvPr id="3" name="Content Placeholder 2"/>
          <p:cNvSpPr>
            <a:spLocks noGrp="1"/>
          </p:cNvSpPr>
          <p:nvPr>
            <p:ph idx="1"/>
          </p:nvPr>
        </p:nvSpPr>
        <p:spPr>
          <a:xfrm>
            <a:off x="838200" y="1825625"/>
            <a:ext cx="7701915" cy="4949190"/>
          </a:xfrm>
        </p:spPr>
        <p:txBody>
          <a:bodyPr>
            <a:normAutofit fontScale="90000" lnSpcReduction="20000"/>
          </a:bodyPr>
          <a:p>
            <a:pPr marL="0" indent="0">
              <a:buNone/>
            </a:pPr>
            <a:r>
              <a:rPr lang="en-US" altLang="en-US"/>
              <a:t>1</a:t>
            </a:r>
            <a:r>
              <a:rPr lang="en-US" altLang="en-US" sz="2665"/>
              <a:t>. Implement Solution</a:t>
            </a:r>
            <a:endParaRPr lang="en-US" altLang="en-US" sz="2665"/>
          </a:p>
          <a:p>
            <a:pPr marL="0" indent="0">
              <a:buNone/>
            </a:pPr>
            <a:r>
              <a:rPr lang="en-US" altLang="en-US" sz="2665"/>
              <a:t>System Installation</a:t>
            </a:r>
            <a:endParaRPr lang="en-US" altLang="en-US" sz="2665"/>
          </a:p>
          <a:p>
            <a:pPr marL="0" indent="0">
              <a:buNone/>
            </a:pPr>
            <a:r>
              <a:rPr lang="en-US" altLang="en-US" sz="2665"/>
              <a:t>Data Migration</a:t>
            </a:r>
            <a:endParaRPr lang="en-US" altLang="en-US" sz="2665"/>
          </a:p>
          <a:p>
            <a:pPr marL="0" indent="0">
              <a:buNone/>
            </a:pPr>
            <a:r>
              <a:rPr lang="en-US" altLang="en-US" sz="2665"/>
              <a:t>Customization</a:t>
            </a:r>
            <a:endParaRPr lang="en-US" altLang="en-US" sz="2665"/>
          </a:p>
          <a:p>
            <a:pPr marL="0" indent="0">
              <a:buNone/>
            </a:pPr>
            <a:r>
              <a:rPr lang="en-US" altLang="en-US" sz="2665"/>
              <a:t>2. Train Users and Technical Staff</a:t>
            </a:r>
            <a:endParaRPr lang="en-US" altLang="en-US" sz="2665"/>
          </a:p>
          <a:p>
            <a:pPr marL="0" indent="0">
              <a:buNone/>
            </a:pPr>
            <a:r>
              <a:rPr lang="en-US" altLang="en-US" sz="2665"/>
              <a:t>User Training</a:t>
            </a:r>
            <a:endParaRPr lang="en-US" altLang="en-US" sz="2665"/>
          </a:p>
          <a:p>
            <a:pPr marL="0" indent="0">
              <a:buNone/>
            </a:pPr>
            <a:r>
              <a:rPr lang="en-US" altLang="en-US" sz="2665"/>
              <a:t>Technical Staff Training</a:t>
            </a:r>
            <a:endParaRPr lang="en-US" altLang="en-US" sz="2665"/>
          </a:p>
          <a:p>
            <a:pPr marL="0" indent="0">
              <a:buNone/>
            </a:pPr>
            <a:r>
              <a:rPr lang="en-US" altLang="en-US" sz="2665"/>
              <a:t>3. Establish Support Processes</a:t>
            </a:r>
            <a:endParaRPr lang="en-US" altLang="en-US" sz="2665"/>
          </a:p>
          <a:p>
            <a:pPr marL="0" indent="0">
              <a:buNone/>
            </a:pPr>
            <a:r>
              <a:rPr lang="en-US" altLang="en-US" sz="2665"/>
              <a:t>Support Framework</a:t>
            </a:r>
            <a:endParaRPr lang="en-US" altLang="en-US" sz="2665"/>
          </a:p>
          <a:p>
            <a:pPr marL="0" indent="0">
              <a:buNone/>
            </a:pPr>
            <a:r>
              <a:rPr lang="en-US" altLang="en-US" sz="2665"/>
              <a:t>Service Level Agreements (SLAs)</a:t>
            </a:r>
            <a:endParaRPr lang="en-US" altLang="en-US" sz="2665"/>
          </a:p>
          <a:p>
            <a:pPr marL="0" indent="0">
              <a:buNone/>
            </a:pPr>
            <a:r>
              <a:rPr lang="en-US" altLang="en-US" sz="2665"/>
              <a:t>Regular Updates and Maintenance</a:t>
            </a:r>
            <a:endParaRPr lang="en-US" altLang="en-US" sz="2665"/>
          </a:p>
          <a:p>
            <a:pPr marL="0" indent="0">
              <a:buNone/>
            </a:pPr>
            <a:r>
              <a:rPr lang="en-IN" altLang="en-US" sz="2665"/>
              <a:t>4. </a:t>
            </a:r>
            <a:r>
              <a:rPr lang="en-US" altLang="en-US" sz="2665"/>
              <a:t>Go Live with new system</a:t>
            </a:r>
            <a:endParaRPr lang="en-US" altLang="en-US" sz="2665"/>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latin typeface="Arial" panose="020B0604020202020204" pitchFamily="34" charset="0"/>
                <a:cs typeface="Arial" panose="020B0604020202020204" pitchFamily="34" charset="0"/>
              </a:rPr>
              <a:t>Resources</a:t>
            </a:r>
            <a:endParaRPr lang="en-US"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p>
            <a:r>
              <a:rPr lang="en-US" altLang="en-US" sz="2400">
                <a:latin typeface="Arial" panose="020B0604020202020204" pitchFamily="34" charset="0"/>
                <a:cs typeface="Arial" panose="020B0604020202020204" pitchFamily="34" charset="0"/>
              </a:rPr>
              <a:t>People:</a:t>
            </a:r>
            <a:endParaRPr lang="en-US" altLang="en-US" sz="2400">
              <a:latin typeface="Arial" panose="020B0604020202020204" pitchFamily="34" charset="0"/>
              <a:cs typeface="Arial" panose="020B0604020202020204" pitchFamily="34" charset="0"/>
            </a:endParaRPr>
          </a:p>
          <a:p>
            <a:pPr marL="0" indent="0">
              <a:buNone/>
            </a:pPr>
            <a:r>
              <a:rPr lang="en-US" altLang="en-US" sz="2400">
                <a:latin typeface="Arial" panose="020B0604020202020204" pitchFamily="34" charset="0"/>
                <a:cs typeface="Arial" panose="020B0604020202020204" pitchFamily="34" charset="0"/>
              </a:rPr>
              <a:t>Project Team</a:t>
            </a:r>
            <a:r>
              <a:rPr lang="en-IN" altLang="en-US" sz="2400">
                <a:latin typeface="Arial" panose="020B0604020202020204" pitchFamily="34" charset="0"/>
                <a:cs typeface="Arial" panose="020B0604020202020204" pitchFamily="34" charset="0"/>
              </a:rPr>
              <a:t>:</a:t>
            </a:r>
            <a:r>
              <a:rPr lang="en-US" altLang="en-US" sz="2400">
                <a:latin typeface="Arial" panose="020B0604020202020204" pitchFamily="34" charset="0"/>
                <a:cs typeface="Arial" panose="020B0604020202020204" pitchFamily="34" charset="0"/>
              </a:rPr>
              <a:t> </a:t>
            </a:r>
            <a:r>
              <a:rPr lang="en-IN" altLang="en-US" sz="2400">
                <a:latin typeface="Arial" panose="020B0604020202020204" pitchFamily="34" charset="0"/>
                <a:cs typeface="Arial" panose="020B0604020202020204" pitchFamily="34" charset="0"/>
              </a:rPr>
              <a:t>PM, BA, IT staff, trainers, support staff.</a:t>
            </a:r>
            <a:endParaRPr lang="en-IN" altLang="en-US" sz="2400">
              <a:latin typeface="Arial" panose="020B0604020202020204" pitchFamily="34" charset="0"/>
              <a:cs typeface="Arial" panose="020B0604020202020204" pitchFamily="34" charset="0"/>
            </a:endParaRPr>
          </a:p>
          <a:p>
            <a:pPr marL="0" indent="0">
              <a:buNone/>
            </a:pPr>
            <a:r>
              <a:rPr lang="en-US" altLang="en-US" sz="2400">
                <a:latin typeface="Arial" panose="020B0604020202020204" pitchFamily="34" charset="0"/>
                <a:cs typeface="Arial" panose="020B0604020202020204" pitchFamily="34" charset="0"/>
              </a:rPr>
              <a:t>Stakeholders</a:t>
            </a:r>
            <a:r>
              <a:rPr lang="en-IN" altLang="en-US" sz="2400">
                <a:latin typeface="Arial" panose="020B0604020202020204" pitchFamily="34" charset="0"/>
                <a:cs typeface="Arial" panose="020B0604020202020204" pitchFamily="34" charset="0"/>
              </a:rPr>
              <a:t>: </a:t>
            </a:r>
            <a:r>
              <a:rPr lang="en-US" altLang="en-US" sz="2400">
                <a:latin typeface="Arial" panose="020B0604020202020204" pitchFamily="34" charset="0"/>
                <a:cs typeface="Arial" panose="020B0604020202020204" pitchFamily="34" charset="0"/>
              </a:rPr>
              <a:t>Retail Managers</a:t>
            </a:r>
            <a:r>
              <a:rPr lang="en-IN" altLang="en-US" sz="2400">
                <a:latin typeface="Arial" panose="020B0604020202020204" pitchFamily="34" charset="0"/>
                <a:cs typeface="Arial" panose="020B0604020202020204" pitchFamily="34" charset="0"/>
              </a:rPr>
              <a:t>, </a:t>
            </a:r>
            <a:r>
              <a:rPr lang="en-US" altLang="en-US" sz="2400">
                <a:latin typeface="Arial" panose="020B0604020202020204" pitchFamily="34" charset="0"/>
                <a:cs typeface="Arial" panose="020B0604020202020204" pitchFamily="34" charset="0"/>
              </a:rPr>
              <a:t>Suppliers</a:t>
            </a:r>
            <a:r>
              <a:rPr lang="en-IN" altLang="en-US" sz="2400">
                <a:latin typeface="Arial" panose="020B0604020202020204" pitchFamily="34" charset="0"/>
                <a:cs typeface="Arial" panose="020B0604020202020204" pitchFamily="34" charset="0"/>
              </a:rPr>
              <a:t>, </a:t>
            </a:r>
            <a:r>
              <a:rPr lang="en-US" altLang="en-US" sz="2400">
                <a:latin typeface="Arial" panose="020B0604020202020204" pitchFamily="34" charset="0"/>
                <a:cs typeface="Arial" panose="020B0604020202020204" pitchFamily="34" charset="0"/>
              </a:rPr>
              <a:t>End Users</a:t>
            </a:r>
            <a:r>
              <a:rPr lang="en-IN" altLang="en-US" sz="2400">
                <a:latin typeface="Arial" panose="020B0604020202020204" pitchFamily="34" charset="0"/>
                <a:cs typeface="Arial" panose="020B0604020202020204" pitchFamily="34" charset="0"/>
              </a:rPr>
              <a:t>.</a:t>
            </a:r>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Time: Implementation within [N] months.</a:t>
            </a:r>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Budget: Hardware, software, training, and services not to exceed Rs. 0000.00.</a:t>
            </a:r>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Other: Third-party software evaluation, site visits, Dataquest reports – not to exceed Rs. 0000.00.</a:t>
            </a:r>
            <a:endParaRPr lang="en-US" altLang="en-US" sz="240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741045" y="311150"/>
            <a:ext cx="10515600" cy="1325563"/>
          </a:xfrm>
        </p:spPr>
        <p:txBody>
          <a:bodyPr/>
          <a:p>
            <a:r>
              <a:rPr lang="en-US" altLang="en-US">
                <a:latin typeface="Arial" panose="020B0604020202020204" pitchFamily="34" charset="0"/>
                <a:cs typeface="Arial" panose="020B0604020202020204" pitchFamily="34" charset="0"/>
              </a:rPr>
              <a:t>Risks and Dependencies</a:t>
            </a:r>
            <a:endParaRPr lang="en-US"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p>
            <a:r>
              <a:rPr lang="en-US" altLang="en-US" sz="2400">
                <a:latin typeface="Arial" panose="020B0604020202020204" pitchFamily="34" charset="0"/>
                <a:cs typeface="Arial" panose="020B0604020202020204" pitchFamily="34" charset="0"/>
              </a:rPr>
              <a:t>Risk:</a:t>
            </a:r>
            <a:r>
              <a:rPr lang="en-IN" altLang="en-US" sz="2400">
                <a:latin typeface="Arial" panose="020B0604020202020204" pitchFamily="34" charset="0"/>
                <a:cs typeface="Arial" panose="020B0604020202020204" pitchFamily="34" charset="0"/>
              </a:rPr>
              <a:t> </a:t>
            </a:r>
            <a:endParaRPr lang="en-IN" altLang="en-US" sz="2400">
              <a:latin typeface="Arial" panose="020B0604020202020204" pitchFamily="34" charset="0"/>
              <a:cs typeface="Arial" panose="020B0604020202020204" pitchFamily="34" charset="0"/>
            </a:endParaRPr>
          </a:p>
          <a:p>
            <a:pPr marL="457200" indent="-457200">
              <a:buAutoNum type="arabicPeriod"/>
            </a:pPr>
            <a:r>
              <a:rPr lang="en-US" altLang="en-US" sz="2400">
                <a:latin typeface="Arial" panose="020B0604020202020204" pitchFamily="34" charset="0"/>
                <a:cs typeface="Arial" panose="020B0604020202020204" pitchFamily="34" charset="0"/>
              </a:rPr>
              <a:t>Resistance to Change</a:t>
            </a:r>
            <a:r>
              <a:rPr lang="en-IN" altLang="en-US" sz="2400">
                <a:latin typeface="Arial" panose="020B0604020202020204" pitchFamily="34" charset="0"/>
                <a:cs typeface="Arial" panose="020B0604020202020204" pitchFamily="34" charset="0"/>
              </a:rPr>
              <a:t>, </a:t>
            </a:r>
            <a:endParaRPr lang="en-IN" altLang="en-US" sz="2400">
              <a:latin typeface="Arial" panose="020B0604020202020204" pitchFamily="34" charset="0"/>
              <a:cs typeface="Arial" panose="020B0604020202020204" pitchFamily="34" charset="0"/>
            </a:endParaRPr>
          </a:p>
          <a:p>
            <a:pPr marL="457200" indent="-457200">
              <a:buAutoNum type="arabicPeriod"/>
            </a:pPr>
            <a:r>
              <a:rPr lang="en-US" altLang="en-US" sz="2400">
                <a:latin typeface="Arial" panose="020B0604020202020204" pitchFamily="34" charset="0"/>
                <a:cs typeface="Arial" panose="020B0604020202020204" pitchFamily="34" charset="0"/>
              </a:rPr>
              <a:t>Data Migration Issues</a:t>
            </a:r>
            <a:r>
              <a:rPr lang="en-IN" altLang="en-US" sz="2400">
                <a:latin typeface="Arial" panose="020B0604020202020204" pitchFamily="34" charset="0"/>
                <a:cs typeface="Arial" panose="020B0604020202020204" pitchFamily="34" charset="0"/>
              </a:rPr>
              <a:t>, </a:t>
            </a:r>
            <a:endParaRPr lang="en-IN" altLang="en-US" sz="2400">
              <a:latin typeface="Arial" panose="020B0604020202020204" pitchFamily="34" charset="0"/>
              <a:cs typeface="Arial" panose="020B0604020202020204" pitchFamily="34" charset="0"/>
            </a:endParaRPr>
          </a:p>
          <a:p>
            <a:pPr marL="457200" indent="-457200">
              <a:buAutoNum type="arabicPeriod"/>
            </a:pPr>
            <a:r>
              <a:rPr lang="en-US" altLang="en-US" sz="2400">
                <a:latin typeface="Arial" panose="020B0604020202020204" pitchFamily="34" charset="0"/>
                <a:cs typeface="Arial" panose="020B0604020202020204" pitchFamily="34" charset="0"/>
              </a:rPr>
              <a:t>Integration Challenges</a:t>
            </a:r>
            <a:r>
              <a:rPr lang="en-IN" altLang="en-US" sz="2400">
                <a:latin typeface="Arial" panose="020B0604020202020204" pitchFamily="34" charset="0"/>
                <a:cs typeface="Arial" panose="020B0604020202020204" pitchFamily="34" charset="0"/>
              </a:rPr>
              <a:t>, </a:t>
            </a:r>
            <a:endParaRPr lang="en-IN" altLang="en-US" sz="2400">
              <a:latin typeface="Arial" panose="020B0604020202020204" pitchFamily="34" charset="0"/>
              <a:cs typeface="Arial" panose="020B0604020202020204" pitchFamily="34" charset="0"/>
            </a:endParaRPr>
          </a:p>
          <a:p>
            <a:pPr marL="457200" indent="-457200">
              <a:buAutoNum type="arabicPeriod"/>
            </a:pPr>
            <a:r>
              <a:rPr lang="en-US" altLang="en-US" sz="2400">
                <a:latin typeface="Arial" panose="020B0604020202020204" pitchFamily="34" charset="0"/>
                <a:cs typeface="Arial" panose="020B0604020202020204" pitchFamily="34" charset="0"/>
              </a:rPr>
              <a:t>Budget Overruns</a:t>
            </a:r>
            <a:r>
              <a:rPr lang="en-IN" altLang="en-US" sz="2400">
                <a:latin typeface="Arial" panose="020B0604020202020204" pitchFamily="34" charset="0"/>
                <a:cs typeface="Arial" panose="020B0604020202020204" pitchFamily="34" charset="0"/>
              </a:rPr>
              <a:t>,</a:t>
            </a:r>
            <a:endParaRPr lang="en-IN" altLang="en-US" sz="2400">
              <a:latin typeface="Arial" panose="020B0604020202020204" pitchFamily="34" charset="0"/>
              <a:cs typeface="Arial" panose="020B0604020202020204" pitchFamily="34" charset="0"/>
            </a:endParaRPr>
          </a:p>
          <a:p>
            <a:pPr marL="457200" indent="-457200">
              <a:buAutoNum type="arabicPeriod"/>
            </a:pPr>
            <a:r>
              <a:rPr lang="en-IN" altLang="en-US" sz="2400">
                <a:latin typeface="Arial" panose="020B0604020202020204" pitchFamily="34" charset="0"/>
                <a:cs typeface="Arial" panose="020B0604020202020204" pitchFamily="34" charset="0"/>
              </a:rPr>
              <a:t> </a:t>
            </a:r>
            <a:r>
              <a:rPr lang="en-US" altLang="en-US" sz="2400">
                <a:latin typeface="Arial" panose="020B0604020202020204" pitchFamily="34" charset="0"/>
                <a:cs typeface="Arial" panose="020B0604020202020204" pitchFamily="34" charset="0"/>
              </a:rPr>
              <a:t>System Downtime</a:t>
            </a:r>
            <a:r>
              <a:rPr lang="en-IN" altLang="en-US" sz="2400">
                <a:latin typeface="Arial" panose="020B0604020202020204" pitchFamily="34" charset="0"/>
                <a:cs typeface="Arial" panose="020B0604020202020204" pitchFamily="34" charset="0"/>
              </a:rPr>
              <a:t>, </a:t>
            </a:r>
            <a:endParaRPr lang="en-IN" altLang="en-US" sz="2400">
              <a:latin typeface="Arial" panose="020B0604020202020204" pitchFamily="34" charset="0"/>
              <a:cs typeface="Arial" panose="020B0604020202020204" pitchFamily="34" charset="0"/>
            </a:endParaRPr>
          </a:p>
          <a:p>
            <a:pPr marL="457200" indent="-457200">
              <a:buAutoNum type="arabicPeriod"/>
            </a:pPr>
            <a:r>
              <a:rPr lang="en-US" altLang="en-US" sz="2400">
                <a:latin typeface="Arial" panose="020B0604020202020204" pitchFamily="34" charset="0"/>
                <a:cs typeface="Arial" panose="020B0604020202020204" pitchFamily="34" charset="0"/>
              </a:rPr>
              <a:t>Security Concerns.</a:t>
            </a:r>
            <a:endParaRPr lang="en-US" altLang="en-US" sz="2400">
              <a:latin typeface="Arial" panose="020B0604020202020204" pitchFamily="34" charset="0"/>
              <a:cs typeface="Arial" panose="020B0604020202020204" pitchFamily="34" charset="0"/>
            </a:endParaRPr>
          </a:p>
          <a:p>
            <a:endParaRPr lang="en-US" altLang="en-US">
              <a:latin typeface="Arial" panose="020B0604020202020204" pitchFamily="34" charset="0"/>
              <a:cs typeface="Arial" panose="020B0604020202020204" pitchFamily="34" charset="0"/>
            </a:endParaRPr>
          </a:p>
          <a:p>
            <a:endParaRPr lang="en-IN" altLang="en-US">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IN" altLang="en-US" sz="2400">
                <a:latin typeface="Arial" panose="020B0604020202020204" pitchFamily="34" charset="0"/>
                <a:cs typeface="Arial" panose="020B0604020202020204" pitchFamily="34" charset="0"/>
                <a:sym typeface="+mn-ea"/>
              </a:rPr>
              <a:t>Dependencies</a:t>
            </a:r>
            <a:r>
              <a:rPr lang="en-US" altLang="en-US" sz="2400">
                <a:latin typeface="Arial" panose="020B0604020202020204" pitchFamily="34" charset="0"/>
                <a:cs typeface="Arial" panose="020B0604020202020204" pitchFamily="34" charset="0"/>
                <a:sym typeface="+mn-ea"/>
              </a:rPr>
              <a:t>: </a:t>
            </a:r>
            <a:endParaRPr lang="en-US" altLang="en-US" sz="2400">
              <a:latin typeface="Arial" panose="020B0604020202020204" pitchFamily="34" charset="0"/>
              <a:cs typeface="Arial" panose="020B0604020202020204" pitchFamily="34" charset="0"/>
            </a:endParaRPr>
          </a:p>
          <a:p>
            <a:pPr marL="457200" indent="-457200">
              <a:buAutoNum type="arabicPeriod"/>
            </a:pPr>
            <a:r>
              <a:rPr lang="en-US" altLang="en-US" sz="2400">
                <a:latin typeface="Arial" panose="020B0604020202020204" pitchFamily="34" charset="0"/>
                <a:cs typeface="Arial" panose="020B0604020202020204" pitchFamily="34" charset="0"/>
                <a:sym typeface="+mn-ea"/>
              </a:rPr>
              <a:t>Availability of Skilled Personnel</a:t>
            </a:r>
            <a:r>
              <a:rPr lang="en-IN" altLang="en-US" sz="2400">
                <a:latin typeface="Arial" panose="020B0604020202020204" pitchFamily="34" charset="0"/>
                <a:cs typeface="Arial" panose="020B0604020202020204" pitchFamily="34" charset="0"/>
                <a:sym typeface="+mn-ea"/>
              </a:rPr>
              <a:t>,</a:t>
            </a:r>
            <a:endParaRPr lang="en-IN" altLang="en-US" sz="2400">
              <a:latin typeface="Arial" panose="020B0604020202020204" pitchFamily="34" charset="0"/>
              <a:cs typeface="Arial" panose="020B0604020202020204" pitchFamily="34" charset="0"/>
            </a:endParaRPr>
          </a:p>
          <a:p>
            <a:pPr marL="457200" indent="-457200">
              <a:buAutoNum type="arabicPeriod"/>
            </a:pPr>
            <a:r>
              <a:rPr lang="en-US" altLang="en-US" sz="2400">
                <a:latin typeface="Arial" panose="020B0604020202020204" pitchFamily="34" charset="0"/>
                <a:cs typeface="Arial" panose="020B0604020202020204" pitchFamily="34" charset="0"/>
                <a:sym typeface="+mn-ea"/>
              </a:rPr>
              <a:t>Vendor Reliability</a:t>
            </a:r>
            <a:r>
              <a:rPr lang="en-IN" altLang="en-US" sz="2400">
                <a:latin typeface="Arial" panose="020B0604020202020204" pitchFamily="34" charset="0"/>
                <a:cs typeface="Arial" panose="020B0604020202020204" pitchFamily="34" charset="0"/>
                <a:sym typeface="+mn-ea"/>
              </a:rPr>
              <a:t>,</a:t>
            </a:r>
            <a:endParaRPr lang="en-IN" altLang="en-US" sz="2400">
              <a:latin typeface="Arial" panose="020B0604020202020204" pitchFamily="34" charset="0"/>
              <a:cs typeface="Arial" panose="020B0604020202020204" pitchFamily="34" charset="0"/>
            </a:endParaRPr>
          </a:p>
          <a:p>
            <a:pPr marL="457200" indent="-457200">
              <a:buAutoNum type="arabicPeriod"/>
            </a:pPr>
            <a:r>
              <a:rPr lang="en-IN" altLang="en-US" sz="2400">
                <a:latin typeface="Arial" panose="020B0604020202020204" pitchFamily="34" charset="0"/>
                <a:cs typeface="Arial" panose="020B0604020202020204" pitchFamily="34" charset="0"/>
                <a:sym typeface="+mn-ea"/>
              </a:rPr>
              <a:t> </a:t>
            </a:r>
            <a:r>
              <a:rPr lang="en-US" altLang="en-US" sz="2400">
                <a:latin typeface="Arial" panose="020B0604020202020204" pitchFamily="34" charset="0"/>
                <a:cs typeface="Arial" panose="020B0604020202020204" pitchFamily="34" charset="0"/>
                <a:sym typeface="+mn-ea"/>
              </a:rPr>
              <a:t>Existing System Compatibility</a:t>
            </a:r>
            <a:r>
              <a:rPr lang="en-IN" altLang="en-US" sz="2400">
                <a:latin typeface="Arial" panose="020B0604020202020204" pitchFamily="34" charset="0"/>
                <a:cs typeface="Arial" panose="020B0604020202020204" pitchFamily="34" charset="0"/>
                <a:sym typeface="+mn-ea"/>
              </a:rPr>
              <a:t>, </a:t>
            </a:r>
            <a:endParaRPr lang="en-IN" altLang="en-US" sz="2400">
              <a:latin typeface="Arial" panose="020B0604020202020204" pitchFamily="34" charset="0"/>
              <a:cs typeface="Arial" panose="020B0604020202020204" pitchFamily="34" charset="0"/>
            </a:endParaRPr>
          </a:p>
          <a:p>
            <a:pPr marL="457200" indent="-457200">
              <a:buAutoNum type="arabicPeriod"/>
            </a:pPr>
            <a:r>
              <a:rPr lang="en-US" altLang="en-US" sz="2400">
                <a:latin typeface="Arial" panose="020B0604020202020204" pitchFamily="34" charset="0"/>
                <a:cs typeface="Arial" panose="020B0604020202020204" pitchFamily="34" charset="0"/>
                <a:sym typeface="+mn-ea"/>
              </a:rPr>
              <a:t>Stakeholder Engagement</a:t>
            </a:r>
            <a:r>
              <a:rPr lang="en-IN" altLang="en-US" sz="2400">
                <a:latin typeface="Arial" panose="020B0604020202020204" pitchFamily="34" charset="0"/>
                <a:cs typeface="Arial" panose="020B0604020202020204" pitchFamily="34" charset="0"/>
                <a:sym typeface="+mn-ea"/>
              </a:rPr>
              <a:t>, </a:t>
            </a:r>
            <a:endParaRPr lang="en-IN" altLang="en-US" sz="2400">
              <a:latin typeface="Arial" panose="020B0604020202020204" pitchFamily="34" charset="0"/>
              <a:cs typeface="Arial" panose="020B0604020202020204" pitchFamily="34" charset="0"/>
            </a:endParaRPr>
          </a:p>
          <a:p>
            <a:pPr marL="457200" indent="-457200">
              <a:buAutoNum type="arabicPeriod"/>
            </a:pPr>
            <a:r>
              <a:rPr lang="en-US" altLang="en-US" sz="2400">
                <a:latin typeface="Arial" panose="020B0604020202020204" pitchFamily="34" charset="0"/>
                <a:cs typeface="Arial" panose="020B0604020202020204" pitchFamily="34" charset="0"/>
                <a:sym typeface="+mn-ea"/>
              </a:rPr>
              <a:t>Regulatory Compliance</a:t>
            </a:r>
            <a:r>
              <a:rPr lang="en-IN" altLang="en-US" sz="2400">
                <a:latin typeface="Arial" panose="020B0604020202020204" pitchFamily="34" charset="0"/>
                <a:cs typeface="Arial" panose="020B0604020202020204" pitchFamily="34" charset="0"/>
                <a:sym typeface="+mn-ea"/>
              </a:rPr>
              <a:t>.</a:t>
            </a:r>
            <a:endParaRPr lang="en-IN" altLang="en-US" sz="2400">
              <a:latin typeface="Arial" panose="020B0604020202020204" pitchFamily="34" charset="0"/>
              <a:cs typeface="Arial" panose="020B0604020202020204" pitchFamily="34" charset="0"/>
            </a:endParaRPr>
          </a:p>
          <a:p>
            <a:pPr marL="457200" indent="-457200">
              <a:buAutoNum type="arabicPeriod"/>
            </a:pPr>
            <a:endParaRPr lang="en-US"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altLang="en-US" sz="2400"/>
              <a:t>To Be Completed by Appropriate Manager</a:t>
            </a:r>
            <a:r>
              <a:rPr lang="en-IN" altLang="en-US" sz="2400"/>
              <a:t> - xxxxxx</a:t>
            </a:r>
            <a:endParaRPr lang="en-US" altLang="en-US" sz="2400"/>
          </a:p>
          <a:p>
            <a:r>
              <a:rPr lang="en-US" altLang="en-US" sz="2400"/>
              <a:t>Project Sponsor</a:t>
            </a:r>
            <a:r>
              <a:rPr lang="en-IN" altLang="en-US" sz="2400"/>
              <a:t> - xxxxxx</a:t>
            </a:r>
            <a:endParaRPr lang="en-US" altLang="en-US" sz="2400"/>
          </a:p>
          <a:p>
            <a:r>
              <a:rPr lang="en-US" altLang="en-US" sz="2400"/>
              <a:t>Project Manager</a:t>
            </a:r>
            <a:r>
              <a:rPr lang="en-IN" altLang="en-US" sz="2400"/>
              <a:t> - xxxxxx</a:t>
            </a:r>
            <a:endParaRPr lang="en-IN" altLang="en-U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a:latin typeface="Arial" panose="020B0604020202020204" pitchFamily="34" charset="0"/>
                <a:cs typeface="Arial" panose="020B0604020202020204" pitchFamily="34" charset="0"/>
              </a:rPr>
              <a:t>Situation</a:t>
            </a:r>
            <a:endParaRPr lang="en-IN"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p>
            <a:r>
              <a:rPr lang="en-US" altLang="en-US" sz="2400">
                <a:latin typeface="Arial" panose="020B0604020202020204" pitchFamily="34" charset="0"/>
                <a:cs typeface="Arial" panose="020B0604020202020204" pitchFamily="34" charset="0"/>
              </a:rPr>
              <a:t>The retail store needs to manage the process of ordering, arranging, and selling goods efficiently. This includes checking stock availability, placing orders, arranging goods, and selling to customers.</a:t>
            </a:r>
            <a:r>
              <a:rPr lang="en-IN" altLang="en-US" sz="2400">
                <a:latin typeface="Arial" panose="020B0604020202020204" pitchFamily="34" charset="0"/>
                <a:cs typeface="Arial" panose="020B0604020202020204" pitchFamily="34" charset="0"/>
              </a:rPr>
              <a:t> In other words automation needs to be done.</a:t>
            </a:r>
            <a:endParaRPr lang="en-IN" altLang="en-US" sz="240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latin typeface="Arial" panose="020B0604020202020204" pitchFamily="34" charset="0"/>
                <a:cs typeface="Arial" panose="020B0604020202020204" pitchFamily="34" charset="0"/>
              </a:rPr>
              <a:t>Problem</a:t>
            </a:r>
            <a:endParaRPr lang="en-US"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p>
            <a:r>
              <a:rPr lang="en-US" altLang="en-US" sz="2400">
                <a:latin typeface="Arial" panose="020B0604020202020204" pitchFamily="34" charset="0"/>
                <a:cs typeface="Arial" panose="020B0604020202020204" pitchFamily="34" charset="0"/>
              </a:rPr>
              <a:t>The current manual or outdated system leads to inefficiencies and errors in tracking inventory, arranging goods, and processing sales transactions. There is a need to ensure accurate stock management, streamline the arrangement process, and improve the overall sales process.</a:t>
            </a:r>
            <a:endParaRPr lang="en-US" altLang="en-US" sz="2400">
              <a:latin typeface="Arial" panose="020B060402020202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latin typeface="Arial" panose="020B0604020202020204" pitchFamily="34" charset="0"/>
                <a:cs typeface="Arial" panose="020B0604020202020204" pitchFamily="34" charset="0"/>
              </a:rPr>
              <a:t>Opportunity</a:t>
            </a:r>
            <a:endParaRPr lang="en-US"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p>
            <a:r>
              <a:rPr lang="en-US" altLang="en-US" sz="2400">
                <a:latin typeface="Arial" panose="020B0604020202020204" pitchFamily="34" charset="0"/>
                <a:cs typeface="Arial" panose="020B0604020202020204" pitchFamily="34" charset="0"/>
              </a:rPr>
              <a:t>Implementing a Retail Store Management System can automate and enhance the entire process. This includes efficient inventory management, arranging goods systematically (by price or product), seamless sales transactions, accurate billing, and improved customer satisfaction. The new system will streamline operations, reduce errors, and enhance productivity.</a:t>
            </a:r>
            <a:endParaRPr lang="en-US" altLang="en-US" sz="240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latin typeface="Arial" panose="020B0604020202020204" pitchFamily="34" charset="0"/>
                <a:cs typeface="Arial" panose="020B0604020202020204" pitchFamily="34" charset="0"/>
              </a:rPr>
              <a:t>Purpose Statement (Goals)</a:t>
            </a:r>
            <a:endParaRPr lang="en-US"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p>
            <a:r>
              <a:rPr lang="en-US" altLang="en-US" sz="2400">
                <a:latin typeface="Arial" panose="020B0604020202020204" pitchFamily="34" charset="0"/>
                <a:cs typeface="Arial" panose="020B0604020202020204" pitchFamily="34" charset="0"/>
              </a:rPr>
              <a:t>The purpose of this project is to implement a new retail store management system to streamline operations.</a:t>
            </a:r>
            <a:endParaRPr lang="en-US" altLang="en-US" sz="240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latin typeface="Arial" panose="020B0604020202020204" pitchFamily="34" charset="0"/>
                <a:cs typeface="Arial" panose="020B0604020202020204" pitchFamily="34" charset="0"/>
              </a:rPr>
              <a:t>Project Objectives</a:t>
            </a:r>
            <a:endParaRPr lang="en-US"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20000"/>
          </a:bodyPr>
          <a:p>
            <a:r>
              <a:rPr lang="en-US" altLang="en-US" sz="2400">
                <a:latin typeface="Arial" panose="020B0604020202020204" pitchFamily="34" charset="0"/>
                <a:cs typeface="Arial" panose="020B0604020202020204" pitchFamily="34" charset="0"/>
              </a:rPr>
              <a:t>Solution selection according to design criteria, specifications, and requirements.</a:t>
            </a:r>
            <a:endParaRPr lang="en-US" altLang="en-US" sz="2400">
              <a:latin typeface="Arial" panose="020B0604020202020204" pitchFamily="34" charset="0"/>
              <a:cs typeface="Arial" panose="020B0604020202020204" pitchFamily="34" charset="0"/>
            </a:endParaRPr>
          </a:p>
          <a:p>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Solution prototyping and testing.</a:t>
            </a:r>
            <a:endParaRPr lang="en-US" altLang="en-US" sz="2400">
              <a:latin typeface="Arial" panose="020B0604020202020204" pitchFamily="34" charset="0"/>
              <a:cs typeface="Arial" panose="020B0604020202020204" pitchFamily="34" charset="0"/>
            </a:endParaRPr>
          </a:p>
          <a:p>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Efficient inventory management.</a:t>
            </a:r>
            <a:endParaRPr lang="en-US" altLang="en-US" sz="2400">
              <a:latin typeface="Arial" panose="020B0604020202020204" pitchFamily="34" charset="0"/>
              <a:cs typeface="Arial" panose="020B0604020202020204" pitchFamily="34" charset="0"/>
            </a:endParaRPr>
          </a:p>
          <a:p>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Enhanced customer experience.</a:t>
            </a:r>
            <a:endParaRPr lang="en-US" altLang="en-US" sz="2400">
              <a:latin typeface="Arial" panose="020B0604020202020204" pitchFamily="34" charset="0"/>
              <a:cs typeface="Arial" panose="020B0604020202020204" pitchFamily="34" charset="0"/>
            </a:endParaRPr>
          </a:p>
          <a:p>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Improved sales tracking and reporting</a:t>
            </a:r>
            <a:r>
              <a:rPr lang="en-US" altLang="en-US"/>
              <a:t>.</a:t>
            </a:r>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ltLang="en-US" sz="4890">
                <a:latin typeface="Arial" panose="020B0604020202020204" pitchFamily="34" charset="0"/>
                <a:cs typeface="Arial" panose="020B0604020202020204" pitchFamily="34" charset="0"/>
              </a:rPr>
              <a:t>Success Criteria</a:t>
            </a:r>
            <a:br>
              <a:rPr lang="en-US" altLang="en-US" sz="4890">
                <a:latin typeface="Arial" panose="020B0604020202020204" pitchFamily="34" charset="0"/>
                <a:cs typeface="Arial" panose="020B0604020202020204" pitchFamily="34" charset="0"/>
              </a:rPr>
            </a:br>
            <a:endParaRPr lang="en-US" altLang="en-US" sz="489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p>
            <a:r>
              <a:rPr lang="en-US" altLang="en-US" sz="2400">
                <a:latin typeface="Arial" panose="020B0604020202020204" pitchFamily="34" charset="0"/>
                <a:cs typeface="Arial" panose="020B0604020202020204" pitchFamily="34" charset="0"/>
              </a:rPr>
              <a:t>Improve records availability and accessibility.</a:t>
            </a:r>
            <a:endParaRPr lang="en-US" altLang="en-US" sz="2400">
              <a:latin typeface="Arial" panose="020B0604020202020204" pitchFamily="34" charset="0"/>
              <a:cs typeface="Arial" panose="020B0604020202020204" pitchFamily="34" charset="0"/>
            </a:endParaRPr>
          </a:p>
          <a:p>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Reduce system downtime and response times.</a:t>
            </a:r>
            <a:endParaRPr lang="en-US" altLang="en-US" sz="2400">
              <a:latin typeface="Arial" panose="020B0604020202020204" pitchFamily="34" charset="0"/>
              <a:cs typeface="Arial" panose="020B0604020202020204" pitchFamily="34" charset="0"/>
            </a:endParaRPr>
          </a:p>
          <a:p>
            <a:endParaRPr lang="en-US" altLang="en-US" sz="2400">
              <a:latin typeface="Arial" panose="020B0604020202020204" pitchFamily="34" charset="0"/>
              <a:cs typeface="Arial" panose="020B0604020202020204" pitchFamily="34" charset="0"/>
            </a:endParaRPr>
          </a:p>
          <a:p>
            <a:r>
              <a:rPr lang="en-US" altLang="en-US" sz="2400">
                <a:latin typeface="Arial" panose="020B0604020202020204" pitchFamily="34" charset="0"/>
                <a:cs typeface="Arial" panose="020B0604020202020204" pitchFamily="34" charset="0"/>
              </a:rPr>
              <a:t>Increase sales and customer satisfaction.</a:t>
            </a:r>
            <a:endParaRPr lang="en-US" altLang="en-US" sz="240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latin typeface="Arial" panose="020B0604020202020204" pitchFamily="34" charset="0"/>
                <a:cs typeface="Arial" panose="020B0604020202020204" pitchFamily="34" charset="0"/>
              </a:rPr>
              <a:t>Methods/Approach</a:t>
            </a:r>
            <a:r>
              <a:rPr lang="en-IN" altLang="en-US">
                <a:latin typeface="Arial" panose="020B0604020202020204" pitchFamily="34" charset="0"/>
                <a:cs typeface="Arial" panose="020B0604020202020204" pitchFamily="34" charset="0"/>
              </a:rPr>
              <a:t> (waterfall method)</a:t>
            </a:r>
            <a:endParaRPr lang="en-IN" altLang="en-US">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20000"/>
          </a:bodyPr>
          <a:p>
            <a:pPr marL="0" indent="0">
              <a:buNone/>
            </a:pPr>
            <a:r>
              <a:rPr lang="en-IN" altLang="en-US"/>
              <a:t>            </a:t>
            </a:r>
            <a:r>
              <a:rPr lang="en-IN" altLang="en-US" sz="2400"/>
              <a:t>  </a:t>
            </a:r>
            <a:r>
              <a:rPr lang="en-IN" altLang="en-US" sz="2400">
                <a:latin typeface="Arial" panose="020B0604020202020204" pitchFamily="34" charset="0"/>
                <a:cs typeface="Arial" panose="020B0604020202020204" pitchFamily="34" charset="0"/>
              </a:rPr>
              <a:t> A</a:t>
            </a:r>
            <a:r>
              <a:rPr lang="en-US" altLang="en-US" sz="2400">
                <a:latin typeface="Arial" panose="020B0604020202020204" pitchFamily="34" charset="0"/>
                <a:cs typeface="Arial" panose="020B0604020202020204" pitchFamily="34" charset="0"/>
              </a:rPr>
              <a:t> project management approach where each phase of a project must be completed entirely before moving on to the next, following a linear and sequential process</a:t>
            </a:r>
            <a:r>
              <a:rPr lang="en-IN" altLang="en-US" sz="2400">
                <a:latin typeface="Arial" panose="020B0604020202020204" pitchFamily="34" charset="0"/>
                <a:cs typeface="Arial" panose="020B0604020202020204" pitchFamily="34" charset="0"/>
              </a:rPr>
              <a:t>.  </a:t>
            </a:r>
            <a:endParaRPr lang="en-IN" altLang="en-US" sz="2400">
              <a:latin typeface="Arial" panose="020B0604020202020204" pitchFamily="34" charset="0"/>
              <a:cs typeface="Arial" panose="020B0604020202020204" pitchFamily="34" charset="0"/>
            </a:endParaRPr>
          </a:p>
          <a:p>
            <a:endParaRPr lang="en-US" altLang="en-US" sz="2400">
              <a:latin typeface="Arial" panose="020B0604020202020204" pitchFamily="34" charset="0"/>
              <a:cs typeface="Arial" panose="020B0604020202020204" pitchFamily="34" charset="0"/>
            </a:endParaRPr>
          </a:p>
          <a:p>
            <a:r>
              <a:rPr lang="en-US" altLang="en-US">
                <a:latin typeface="Arial" panose="020B0604020202020204" pitchFamily="34" charset="0"/>
                <a:cs typeface="Arial" panose="020B0604020202020204" pitchFamily="34" charset="0"/>
              </a:rPr>
              <a:t>Elicitation Techniques</a:t>
            </a:r>
            <a:r>
              <a:rPr lang="en-IN" altLang="en-US">
                <a:latin typeface="Arial" panose="020B0604020202020204" pitchFamily="34" charset="0"/>
                <a:cs typeface="Arial" panose="020B0604020202020204" pitchFamily="34" charset="0"/>
              </a:rPr>
              <a:t> used for gathering requirements</a:t>
            </a:r>
            <a:endParaRPr lang="en-IN" altLang="en-US">
              <a:latin typeface="Arial" panose="020B0604020202020204" pitchFamily="34" charset="0"/>
              <a:cs typeface="Arial" panose="020B0604020202020204" pitchFamily="34" charset="0"/>
            </a:endParaRPr>
          </a:p>
          <a:p>
            <a:pPr marL="342900" indent="-342900">
              <a:buAutoNum type="arabicPeriod"/>
            </a:pPr>
            <a:r>
              <a:rPr lang="en-US" altLang="en-US" sz="2400">
                <a:latin typeface="Arial" panose="020B0604020202020204" pitchFamily="34" charset="0"/>
                <a:cs typeface="Arial" panose="020B0604020202020204" pitchFamily="34" charset="0"/>
              </a:rPr>
              <a:t>Interviews</a:t>
            </a:r>
            <a:endParaRPr lang="en-US" altLang="en-US" sz="2400">
              <a:latin typeface="Arial" panose="020B0604020202020204" pitchFamily="34" charset="0"/>
              <a:cs typeface="Arial" panose="020B0604020202020204" pitchFamily="34" charset="0"/>
            </a:endParaRPr>
          </a:p>
          <a:p>
            <a:pPr marL="342900" indent="-342900">
              <a:buAutoNum type="arabicPeriod"/>
            </a:pPr>
            <a:r>
              <a:rPr lang="en-US" altLang="en-US" sz="2400">
                <a:latin typeface="Arial" panose="020B0604020202020204" pitchFamily="34" charset="0"/>
                <a:cs typeface="Arial" panose="020B0604020202020204" pitchFamily="34" charset="0"/>
              </a:rPr>
              <a:t>Focus Groups</a:t>
            </a:r>
            <a:endParaRPr lang="en-US" altLang="en-US" sz="2400">
              <a:latin typeface="Arial" panose="020B0604020202020204" pitchFamily="34" charset="0"/>
              <a:cs typeface="Arial" panose="020B0604020202020204" pitchFamily="34" charset="0"/>
            </a:endParaRPr>
          </a:p>
          <a:p>
            <a:pPr marL="342900" indent="-342900">
              <a:buAutoNum type="arabicPeriod"/>
            </a:pPr>
            <a:r>
              <a:rPr lang="en-US" altLang="en-US" sz="2400">
                <a:latin typeface="Arial" panose="020B0604020202020204" pitchFamily="34" charset="0"/>
                <a:cs typeface="Arial" panose="020B0604020202020204" pitchFamily="34" charset="0"/>
              </a:rPr>
              <a:t>Surveys/Questionnaires</a:t>
            </a:r>
            <a:endParaRPr lang="en-US" altLang="en-US" sz="2400">
              <a:latin typeface="Arial" panose="020B0604020202020204" pitchFamily="34" charset="0"/>
              <a:cs typeface="Arial" panose="020B0604020202020204" pitchFamily="34" charset="0"/>
            </a:endParaRPr>
          </a:p>
          <a:p>
            <a:pPr marL="342900" indent="-342900">
              <a:buAutoNum type="arabicPeriod"/>
            </a:pPr>
            <a:r>
              <a:rPr lang="en-US" altLang="en-US" sz="2400">
                <a:latin typeface="Arial" panose="020B0604020202020204" pitchFamily="34" charset="0"/>
                <a:cs typeface="Arial" panose="020B0604020202020204" pitchFamily="34" charset="0"/>
              </a:rPr>
              <a:t>Observation</a:t>
            </a:r>
            <a:endParaRPr lang="en-US" altLang="en-US" sz="2400">
              <a:latin typeface="Arial" panose="020B0604020202020204" pitchFamily="34" charset="0"/>
              <a:cs typeface="Arial" panose="020B0604020202020204" pitchFamily="34" charset="0"/>
            </a:endParaRPr>
          </a:p>
          <a:p>
            <a:pPr marL="342900" indent="-342900">
              <a:buAutoNum type="arabicPeriod"/>
            </a:pPr>
            <a:r>
              <a:rPr lang="en-US" altLang="en-US" sz="2400">
                <a:latin typeface="Arial" panose="020B0604020202020204" pitchFamily="34" charset="0"/>
                <a:cs typeface="Arial" panose="020B0604020202020204" pitchFamily="34" charset="0"/>
              </a:rPr>
              <a:t>Document Analysis</a:t>
            </a:r>
            <a:endParaRPr lang="en-US" altLang="en-US" sz="2400">
              <a:latin typeface="Arial" panose="020B0604020202020204" pitchFamily="34" charset="0"/>
              <a:cs typeface="Arial" panose="020B0604020202020204" pitchFamily="34" charset="0"/>
            </a:endParaRPr>
          </a:p>
          <a:p>
            <a:pPr marL="342900" indent="-342900">
              <a:buAutoNum type="arabicPeriod"/>
            </a:pPr>
            <a:r>
              <a:rPr lang="en-US" altLang="en-US" sz="2400">
                <a:latin typeface="Arial" panose="020B0604020202020204" pitchFamily="34" charset="0"/>
                <a:cs typeface="Arial" panose="020B0604020202020204" pitchFamily="34" charset="0"/>
              </a:rPr>
              <a:t>Workshops</a:t>
            </a:r>
            <a:endParaRPr lang="en-US" altLang="en-US" sz="2400">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a:t>Other Methodology</a:t>
            </a:r>
            <a:endParaRPr lang="en-IN" altLang="en-US"/>
          </a:p>
        </p:txBody>
      </p:sp>
      <p:sp>
        <p:nvSpPr>
          <p:cNvPr id="3" name="Content Placeholder 2"/>
          <p:cNvSpPr>
            <a:spLocks noGrp="1"/>
          </p:cNvSpPr>
          <p:nvPr>
            <p:ph idx="1"/>
          </p:nvPr>
        </p:nvSpPr>
        <p:spPr/>
        <p:txBody>
          <a:bodyPr/>
          <a:p>
            <a:r>
              <a:rPr lang="en-IN" altLang="en-US"/>
              <a:t>Use case </a:t>
            </a:r>
            <a:endParaRPr lang="en-IN" altLang="en-US"/>
          </a:p>
          <a:p>
            <a:r>
              <a:rPr lang="en-IN" altLang="en-US"/>
              <a:t>activity diagram </a:t>
            </a:r>
            <a:endParaRPr lang="en-IN" altLang="en-US"/>
          </a:p>
          <a:p>
            <a:r>
              <a:rPr lang="en-IN" altLang="en-US"/>
              <a:t>sequential diagram by software developers</a:t>
            </a:r>
            <a:endParaRPr lang="en-IN" alt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3193</Words>
  <Application>WPS Presentation</Application>
  <PresentationFormat>Widescreen</PresentationFormat>
  <Paragraphs>117</Paragraphs>
  <Slides>15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15</vt:i4>
      </vt:variant>
    </vt:vector>
  </HeadingPairs>
  <TitlesOfParts>
    <vt:vector size="23" baseType="lpstr">
      <vt:lpstr>Arial</vt:lpstr>
      <vt:lpstr>SimSun</vt:lpstr>
      <vt:lpstr>Wingdings</vt:lpstr>
      <vt:lpstr>Microsoft YaHei</vt:lpstr>
      <vt:lpstr>Arial Unicode MS</vt:lpstr>
      <vt:lpstr>Calibri Light</vt:lpstr>
      <vt:lpstr>Calibri</vt:lpstr>
      <vt:lpstr>Office Theme</vt:lpstr>
      <vt:lpstr>Retail Store Management System</vt:lpstr>
      <vt:lpstr>Situation</vt:lpstr>
      <vt:lpstr>Problem</vt:lpstr>
      <vt:lpstr>Opportunity</vt:lpstr>
      <vt:lpstr>Purpose Statement (Goals)</vt:lpstr>
      <vt:lpstr>Project Objectives</vt:lpstr>
      <vt:lpstr>Success Criteria </vt:lpstr>
      <vt:lpstr>Methods/Approach</vt:lpstr>
      <vt:lpstr>Other Methodology</vt:lpstr>
      <vt:lpstr>Select vendors and finalists through RFPdemonstrations and reviews</vt:lpstr>
      <vt:lpstr>Implement solution. Train users and technical staff. Establish support processes.</vt:lpstr>
      <vt:lpstr>Resources</vt:lpstr>
      <vt:lpstr>Risks and Dependencies</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Retail Store Management System</dc:title>
  <dc:creator>Akash</dc:creator>
  <cp:lastModifiedBy>Akash Gadge</cp:lastModifiedBy>
  <cp:revision>3</cp:revision>
  <dcterms:created xsi:type="dcterms:W3CDTF">2025-01-28T10:31:00Z</dcterms:created>
  <dcterms:modified xsi:type="dcterms:W3CDTF">2025-01-29T10:25:57Z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3849F55AAFA242948228F401BF75C64A_11</vt:lpwstr>
  </property>
  <property fmtid="{D5CDD505-2E9C-101B-9397-08002B2CF9AE}" pid="3" name="KSOProductBuildVer">
    <vt:lpwstr>1033-12.2.0.19805</vt:lpwstr>
  </property>
</Properties>
</file>