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3" r:id="rId1"/>
  </p:sldMasterIdLst>
  <p:sldIdLst>
    <p:sldId id="256" r:id="rId2"/>
    <p:sldId id="271" r:id="rId3"/>
    <p:sldId id="257" r:id="rId4"/>
    <p:sldId id="258" r:id="rId5"/>
    <p:sldId id="259" r:id="rId6"/>
    <p:sldId id="270" r:id="rId7"/>
    <p:sldId id="260" r:id="rId8"/>
    <p:sldId id="272" r:id="rId9"/>
    <p:sldId id="266" r:id="rId10"/>
    <p:sldId id="269" r:id="rId11"/>
    <p:sldId id="262" r:id="rId12"/>
    <p:sldId id="264" r:id="rId13"/>
    <p:sldId id="265" r:id="rId14"/>
    <p:sldId id="267"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6" d="100"/>
          <a:sy n="66"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21309533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3741902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8FFBCB-A479-4600-AFA7-9A1E3D0737AB}" type="slidenum">
              <a:rPr lang="en-IN" smtClean="0"/>
              <a:t>‹#›</a:t>
            </a:fld>
            <a:endParaRPr lang="en-IN"/>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836499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E39B794-E04E-4030-B88D-1630B1BF7BDA}"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38991318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E39B794-E04E-4030-B88D-1630B1BF7BDA}"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8FFBCB-A479-4600-AFA7-9A1E3D0737AB}" type="slidenum">
              <a:rPr lang="en-IN" smtClean="0"/>
              <a:t>‹#›</a:t>
            </a:fld>
            <a:endParaRPr lang="en-IN"/>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21309901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3E39B794-E04E-4030-B88D-1630B1BF7BDA}"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16104297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7569664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411759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12610117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E39B794-E04E-4030-B88D-1630B1BF7BDA}" type="datetimeFigureOut">
              <a:rPr lang="en-IN" smtClean="0"/>
              <a:t>18-03-2025</a:t>
            </a:fld>
            <a:endParaRPr lang="en-IN"/>
          </a:p>
        </p:txBody>
      </p:sp>
      <p:sp>
        <p:nvSpPr>
          <p:cNvPr id="5" name="Footer Placeholder 4"/>
          <p:cNvSpPr>
            <a:spLocks noGrp="1"/>
          </p:cNvSpPr>
          <p:nvPr>
            <p:ph type="ftr" sz="quarter" idx="11"/>
          </p:nvPr>
        </p:nvSpPr>
        <p:spPr/>
        <p:txBody>
          <a:bodyPr/>
          <a:lstStyle/>
          <a:p>
            <a:endParaRPr lang="en-IN"/>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1615707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3E39B794-E04E-4030-B88D-1630B1BF7BDA}"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14446136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3E39B794-E04E-4030-B88D-1630B1BF7BDA}" type="datetimeFigureOut">
              <a:rPr lang="en-IN" smtClean="0"/>
              <a:t>18-03-2025</a:t>
            </a:fld>
            <a:endParaRPr lang="en-IN"/>
          </a:p>
        </p:txBody>
      </p:sp>
      <p:sp>
        <p:nvSpPr>
          <p:cNvPr id="8" name="Footer Placeholder 7"/>
          <p:cNvSpPr>
            <a:spLocks noGrp="1"/>
          </p:cNvSpPr>
          <p:nvPr>
            <p:ph type="ftr" sz="quarter" idx="11"/>
          </p:nvPr>
        </p:nvSpPr>
        <p:spPr/>
        <p:txBody>
          <a:bodyPr/>
          <a:lstStyle/>
          <a:p>
            <a:endParaRPr lang="en-IN"/>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19540555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3E39B794-E04E-4030-B88D-1630B1BF7BDA}" type="datetimeFigureOut">
              <a:rPr lang="en-IN" smtClean="0"/>
              <a:t>18-03-2025</a:t>
            </a:fld>
            <a:endParaRPr lang="en-IN"/>
          </a:p>
        </p:txBody>
      </p:sp>
      <p:sp>
        <p:nvSpPr>
          <p:cNvPr id="4" name="Footer Placeholder 3"/>
          <p:cNvSpPr>
            <a:spLocks noGrp="1"/>
          </p:cNvSpPr>
          <p:nvPr>
            <p:ph type="ftr" sz="quarter" idx="11"/>
          </p:nvPr>
        </p:nvSpPr>
        <p:spPr/>
        <p:txBody>
          <a:bodyPr/>
          <a:lstStyle/>
          <a:p>
            <a:endParaRPr lang="en-IN"/>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29933133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E39B794-E04E-4030-B88D-1630B1BF7BDA}" type="datetimeFigureOut">
              <a:rPr lang="en-IN" smtClean="0"/>
              <a:t>18-03-2025</a:t>
            </a:fld>
            <a:endParaRPr lang="en-IN"/>
          </a:p>
        </p:txBody>
      </p:sp>
      <p:sp>
        <p:nvSpPr>
          <p:cNvPr id="3" name="Footer Placeholder 2"/>
          <p:cNvSpPr>
            <a:spLocks noGrp="1"/>
          </p:cNvSpPr>
          <p:nvPr>
            <p:ph type="ftr" sz="quarter" idx="11"/>
          </p:nvPr>
        </p:nvSpPr>
        <p:spPr/>
        <p:txBody>
          <a:bodyPr/>
          <a:lstStyle/>
          <a:p>
            <a:endParaRPr lang="en-IN"/>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4524985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9B794-E04E-4030-B88D-1630B1BF7BDA}"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23566520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E39B794-E04E-4030-B88D-1630B1BF7BDA}" type="datetimeFigureOut">
              <a:rPr lang="en-IN" smtClean="0"/>
              <a:t>18-03-2025</a:t>
            </a:fld>
            <a:endParaRPr lang="en-IN"/>
          </a:p>
        </p:txBody>
      </p:sp>
      <p:sp>
        <p:nvSpPr>
          <p:cNvPr id="6" name="Footer Placeholder 5"/>
          <p:cNvSpPr>
            <a:spLocks noGrp="1"/>
          </p:cNvSpPr>
          <p:nvPr>
            <p:ph type="ftr" sz="quarter" idx="11"/>
          </p:nvPr>
        </p:nvSpPr>
        <p:spPr/>
        <p:txBody>
          <a:bodyPr/>
          <a:lstStyle/>
          <a:p>
            <a:endParaRPr lang="en-IN"/>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038FFBCB-A479-4600-AFA7-9A1E3D0737AB}" type="slidenum">
              <a:rPr lang="en-IN" smtClean="0"/>
              <a:t>‹#›</a:t>
            </a:fld>
            <a:endParaRPr lang="en-IN"/>
          </a:p>
        </p:txBody>
      </p:sp>
    </p:spTree>
    <p:extLst>
      <p:ext uri="{BB962C8B-B14F-4D97-AF65-F5344CB8AC3E}">
        <p14:creationId xmlns:p14="http://schemas.microsoft.com/office/powerpoint/2010/main" val="23277001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3E39B794-E04E-4030-B88D-1630B1BF7BDA}" type="datetimeFigureOut">
              <a:rPr lang="en-IN" smtClean="0"/>
              <a:t>18-03-2025</a:t>
            </a:fld>
            <a:endParaRPr lang="en-IN"/>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038FFBCB-A479-4600-AFA7-9A1E3D0737AB}" type="slidenum">
              <a:rPr lang="en-IN" smtClean="0"/>
              <a:t>‹#›</a:t>
            </a:fld>
            <a:endParaRPr lang="en-IN"/>
          </a:p>
        </p:txBody>
      </p:sp>
    </p:spTree>
    <p:extLst>
      <p:ext uri="{BB962C8B-B14F-4D97-AF65-F5344CB8AC3E}">
        <p14:creationId xmlns:p14="http://schemas.microsoft.com/office/powerpoint/2010/main" val="587953473"/>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 id="2147483784" r:id="rId11"/>
    <p:sldLayoutId id="2147483785" r:id="rId12"/>
    <p:sldLayoutId id="2147483786" r:id="rId13"/>
    <p:sldLayoutId id="2147483787" r:id="rId14"/>
    <p:sldLayoutId id="2147483788" r:id="rId15"/>
    <p:sldLayoutId id="214748378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solidFill>
                  <a:schemeClr val="tx1"/>
                </a:solidFill>
                <a:latin typeface="Calibri" panose="020F0502020204030204" pitchFamily="34" charset="0"/>
                <a:cs typeface="Calibri" panose="020F0502020204030204" pitchFamily="34" charset="0"/>
              </a:rPr>
              <a:t>C</a:t>
            </a:r>
            <a:r>
              <a:rPr lang="en-US" cap="none" dirty="0" err="1" smtClean="0">
                <a:solidFill>
                  <a:schemeClr val="tx1"/>
                </a:solidFill>
                <a:latin typeface="Calibri" panose="020F0502020204030204" pitchFamily="34" charset="0"/>
                <a:cs typeface="Calibri" panose="020F0502020204030204" pitchFamily="34" charset="0"/>
              </a:rPr>
              <a:t>ult</a:t>
            </a:r>
            <a:r>
              <a:rPr lang="en-US" dirty="0" err="1" smtClean="0">
                <a:solidFill>
                  <a:schemeClr val="tx1"/>
                </a:solidFill>
                <a:latin typeface="Calibri" panose="020F0502020204030204" pitchFamily="34" charset="0"/>
                <a:cs typeface="Calibri" panose="020F0502020204030204" pitchFamily="34" charset="0"/>
              </a:rPr>
              <a:t>.</a:t>
            </a:r>
            <a:r>
              <a:rPr lang="en-US" cap="none" dirty="0" err="1" smtClean="0">
                <a:solidFill>
                  <a:schemeClr val="tx1"/>
                </a:solidFill>
                <a:latin typeface="Calibri" panose="020F0502020204030204" pitchFamily="34" charset="0"/>
                <a:cs typeface="Calibri" panose="020F0502020204030204" pitchFamily="34" charset="0"/>
              </a:rPr>
              <a:t>fit</a:t>
            </a:r>
            <a:endParaRPr lang="en-IN"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6038382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Estimated project cost</a:t>
            </a:r>
            <a:endParaRPr lang="en-IN" dirty="0">
              <a:latin typeface="Calibri" panose="020F0502020204030204" pitchFamily="34" charset="0"/>
              <a:cs typeface="Calibri" panose="020F050202020403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768125277"/>
              </p:ext>
            </p:extLst>
          </p:nvPr>
        </p:nvGraphicFramePr>
        <p:xfrm>
          <a:off x="2592925" y="2336710"/>
          <a:ext cx="8128000" cy="3266440"/>
        </p:xfrm>
        <a:graphic>
          <a:graphicData uri="http://schemas.openxmlformats.org/drawingml/2006/table">
            <a:tbl>
              <a:tblPr firstRow="1" bandRow="1">
                <a:tableStyleId>{5C22544A-7EE6-4342-B048-85BDC9FD1C3A}</a:tableStyleId>
              </a:tblPr>
              <a:tblGrid>
                <a:gridCol w="4064000"/>
                <a:gridCol w="4064000"/>
              </a:tblGrid>
              <a:tr h="370840">
                <a:tc>
                  <a:txBody>
                    <a:bodyPr/>
                    <a:lstStyle/>
                    <a:p>
                      <a:pPr algn="ctr"/>
                      <a:r>
                        <a:rPr lang="en-US" sz="1600" dirty="0" smtClean="0">
                          <a:latin typeface="Calibri" panose="020F0502020204030204" pitchFamily="34" charset="0"/>
                          <a:cs typeface="Calibri" panose="020F0502020204030204" pitchFamily="34" charset="0"/>
                        </a:rPr>
                        <a:t>Category</a:t>
                      </a:r>
                      <a:r>
                        <a:rPr lang="en-US" sz="1600" baseline="0" dirty="0" smtClean="0">
                          <a:latin typeface="Calibri" panose="020F0502020204030204" pitchFamily="34" charset="0"/>
                          <a:cs typeface="Calibri" panose="020F0502020204030204" pitchFamily="34" charset="0"/>
                        </a:rPr>
                        <a:t> </a:t>
                      </a:r>
                      <a:endParaRPr lang="en-IN" sz="1600" dirty="0">
                        <a:latin typeface="Calibri" panose="020F0502020204030204" pitchFamily="34" charset="0"/>
                        <a:cs typeface="Calibri" panose="020F0502020204030204" pitchFamily="34" charset="0"/>
                      </a:endParaRPr>
                    </a:p>
                  </a:txBody>
                  <a:tcPr/>
                </a:tc>
                <a:tc>
                  <a:txBody>
                    <a:bodyPr/>
                    <a:lstStyle/>
                    <a:p>
                      <a:pPr algn="ctr"/>
                      <a:r>
                        <a:rPr lang="en-US" sz="1600" dirty="0" smtClean="0">
                          <a:latin typeface="Calibri" panose="020F0502020204030204" pitchFamily="34" charset="0"/>
                          <a:cs typeface="Calibri" panose="020F0502020204030204" pitchFamily="34" charset="0"/>
                        </a:rPr>
                        <a:t>Estimated cost</a:t>
                      </a:r>
                      <a:endParaRPr lang="en-IN" sz="1600" dirty="0">
                        <a:latin typeface="Calibri" panose="020F0502020204030204" pitchFamily="34" charset="0"/>
                        <a:cs typeface="Calibri" panose="020F0502020204030204" pitchFamily="34" charset="0"/>
                      </a:endParaRPr>
                    </a:p>
                  </a:txBody>
                  <a:tcPr/>
                </a:tc>
              </a:tr>
              <a:tr h="370840">
                <a:tc>
                  <a:txBody>
                    <a:bodyPr/>
                    <a:lstStyle/>
                    <a:p>
                      <a:pPr algn="ctr"/>
                      <a:r>
                        <a:rPr lang="en-US" sz="1600" dirty="0" smtClean="0">
                          <a:latin typeface="Calibri" panose="020F0502020204030204" pitchFamily="34" charset="0"/>
                          <a:cs typeface="Calibri" panose="020F0502020204030204" pitchFamily="34" charset="0"/>
                        </a:rPr>
                        <a:t>Development</a:t>
                      </a:r>
                      <a:r>
                        <a:rPr lang="en-US" sz="1600" baseline="0" dirty="0" smtClean="0">
                          <a:latin typeface="Calibri" panose="020F0502020204030204" pitchFamily="34" charset="0"/>
                          <a:cs typeface="Calibri" panose="020F0502020204030204" pitchFamily="34" charset="0"/>
                        </a:rPr>
                        <a:t> and AI integration</a:t>
                      </a:r>
                      <a:endParaRPr lang="en-IN" sz="1600" baseline="0" dirty="0" smtClean="0">
                        <a:latin typeface="Calibri" panose="020F0502020204030204" pitchFamily="34" charset="0"/>
                        <a:cs typeface="Calibri" panose="020F0502020204030204" pitchFamily="34" charset="0"/>
                      </a:endParaRPr>
                    </a:p>
                    <a:p>
                      <a:pPr algn="ctr"/>
                      <a:endParaRPr lang="en-IN" sz="1600" dirty="0">
                        <a:latin typeface="Calibri" panose="020F0502020204030204" pitchFamily="34" charset="0"/>
                        <a:cs typeface="Calibri" panose="020F0502020204030204" pitchFamily="34" charset="0"/>
                      </a:endParaRPr>
                    </a:p>
                  </a:txBody>
                  <a:tcPr/>
                </a:tc>
                <a:tc>
                  <a:txBody>
                    <a:bodyPr/>
                    <a:lstStyle/>
                    <a:p>
                      <a:pPr algn="ctr"/>
                      <a:r>
                        <a:rPr lang="en-US" sz="1600" dirty="0" smtClean="0">
                          <a:latin typeface="Calibri" panose="020F0502020204030204" pitchFamily="34" charset="0"/>
                          <a:cs typeface="Calibri" panose="020F0502020204030204" pitchFamily="34" charset="0"/>
                        </a:rPr>
                        <a:t>4cr</a:t>
                      </a:r>
                      <a:endParaRPr lang="en-IN" sz="1600" dirty="0">
                        <a:latin typeface="Calibri" panose="020F0502020204030204" pitchFamily="34" charset="0"/>
                        <a:cs typeface="Calibri" panose="020F0502020204030204" pitchFamily="34" charset="0"/>
                      </a:endParaRPr>
                    </a:p>
                  </a:txBody>
                  <a:tcPr/>
                </a:tc>
              </a:tr>
              <a:tr h="370840">
                <a:tc>
                  <a:txBody>
                    <a:bodyPr/>
                    <a:lstStyle/>
                    <a:p>
                      <a:pPr algn="ctr"/>
                      <a:r>
                        <a:rPr lang="en-US" sz="1600" dirty="0" smtClean="0">
                          <a:latin typeface="Calibri" panose="020F0502020204030204" pitchFamily="34" charset="0"/>
                          <a:cs typeface="Calibri" panose="020F0502020204030204" pitchFamily="34" charset="0"/>
                        </a:rPr>
                        <a:t>Operational</a:t>
                      </a:r>
                      <a:r>
                        <a:rPr lang="en-US" sz="1600" baseline="0" dirty="0" smtClean="0">
                          <a:latin typeface="Calibri" panose="020F0502020204030204" pitchFamily="34" charset="0"/>
                          <a:cs typeface="Calibri" panose="020F0502020204030204" pitchFamily="34" charset="0"/>
                        </a:rPr>
                        <a:t> and human resources</a:t>
                      </a:r>
                    </a:p>
                    <a:p>
                      <a:pPr algn="ctr"/>
                      <a:endParaRPr lang="en-IN" sz="1600" dirty="0">
                        <a:latin typeface="Calibri" panose="020F0502020204030204" pitchFamily="34" charset="0"/>
                        <a:cs typeface="Calibri" panose="020F0502020204030204" pitchFamily="34" charset="0"/>
                      </a:endParaRPr>
                    </a:p>
                  </a:txBody>
                  <a:tcPr/>
                </a:tc>
                <a:tc>
                  <a:txBody>
                    <a:bodyPr/>
                    <a:lstStyle/>
                    <a:p>
                      <a:pPr algn="ctr"/>
                      <a:r>
                        <a:rPr lang="en-US" sz="1600" dirty="0" smtClean="0">
                          <a:latin typeface="Calibri" panose="020F0502020204030204" pitchFamily="34" charset="0"/>
                          <a:cs typeface="Calibri" panose="020F0502020204030204" pitchFamily="34" charset="0"/>
                        </a:rPr>
                        <a:t>6cr</a:t>
                      </a:r>
                      <a:endParaRPr lang="en-IN" sz="1600" dirty="0">
                        <a:latin typeface="Calibri" panose="020F0502020204030204" pitchFamily="34" charset="0"/>
                        <a:cs typeface="Calibri" panose="020F0502020204030204" pitchFamily="34" charset="0"/>
                      </a:endParaRPr>
                    </a:p>
                  </a:txBody>
                  <a:tcPr/>
                </a:tc>
              </a:tr>
              <a:tr h="370840">
                <a:tc>
                  <a:txBody>
                    <a:bodyPr/>
                    <a:lstStyle/>
                    <a:p>
                      <a:pPr algn="ctr"/>
                      <a:r>
                        <a:rPr lang="en-US" sz="1600" dirty="0" smtClean="0">
                          <a:latin typeface="Calibri" panose="020F0502020204030204" pitchFamily="34" charset="0"/>
                          <a:cs typeface="Calibri" panose="020F0502020204030204" pitchFamily="34" charset="0"/>
                        </a:rPr>
                        <a:t>Marketing</a:t>
                      </a:r>
                      <a:r>
                        <a:rPr lang="en-US" sz="1600" baseline="0" dirty="0" smtClean="0">
                          <a:latin typeface="Calibri" panose="020F0502020204030204" pitchFamily="34" charset="0"/>
                          <a:cs typeface="Calibri" panose="020F0502020204030204" pitchFamily="34" charset="0"/>
                        </a:rPr>
                        <a:t> and</a:t>
                      </a:r>
                      <a:r>
                        <a:rPr lang="en-US" sz="1600" dirty="0" smtClean="0">
                          <a:latin typeface="Calibri" panose="020F0502020204030204" pitchFamily="34" charset="0"/>
                          <a:cs typeface="Calibri" panose="020F0502020204030204" pitchFamily="34" charset="0"/>
                        </a:rPr>
                        <a:t> User</a:t>
                      </a:r>
                      <a:r>
                        <a:rPr lang="en-US" sz="1600" baseline="0" dirty="0" smtClean="0">
                          <a:latin typeface="Calibri" panose="020F0502020204030204" pitchFamily="34" charset="0"/>
                          <a:cs typeface="Calibri" panose="020F0502020204030204" pitchFamily="34" charset="0"/>
                        </a:rPr>
                        <a:t> adoption</a:t>
                      </a:r>
                    </a:p>
                    <a:p>
                      <a:pPr algn="ctr"/>
                      <a:r>
                        <a:rPr lang="en-US" sz="1600" baseline="0" dirty="0" smtClean="0">
                          <a:latin typeface="Calibri" panose="020F0502020204030204" pitchFamily="34" charset="0"/>
                          <a:cs typeface="Calibri" panose="020F0502020204030204" pitchFamily="34" charset="0"/>
                        </a:rPr>
                        <a:t> </a:t>
                      </a:r>
                    </a:p>
                  </a:txBody>
                  <a:tcPr/>
                </a:tc>
                <a:tc>
                  <a:txBody>
                    <a:bodyPr/>
                    <a:lstStyle/>
                    <a:p>
                      <a:pPr algn="ctr"/>
                      <a:r>
                        <a:rPr lang="en-US" sz="1600" dirty="0" smtClean="0">
                          <a:latin typeface="Calibri" panose="020F0502020204030204" pitchFamily="34" charset="0"/>
                          <a:cs typeface="Calibri" panose="020F0502020204030204" pitchFamily="34" charset="0"/>
                        </a:rPr>
                        <a:t>2cr</a:t>
                      </a:r>
                      <a:endParaRPr lang="en-IN" sz="1600" dirty="0">
                        <a:latin typeface="Calibri" panose="020F0502020204030204" pitchFamily="34" charset="0"/>
                        <a:cs typeface="Calibri" panose="020F0502020204030204" pitchFamily="34" charset="0"/>
                      </a:endParaRPr>
                    </a:p>
                  </a:txBody>
                  <a:tcPr/>
                </a:tc>
              </a:tr>
              <a:tr h="370840">
                <a:tc>
                  <a:txBody>
                    <a:bodyPr/>
                    <a:lstStyle/>
                    <a:p>
                      <a:pPr algn="ctr"/>
                      <a:r>
                        <a:rPr lang="en-US" sz="1600" dirty="0" smtClean="0">
                          <a:latin typeface="Calibri" panose="020F0502020204030204" pitchFamily="34" charset="0"/>
                          <a:cs typeface="Calibri" panose="020F0502020204030204" pitchFamily="34" charset="0"/>
                        </a:rPr>
                        <a:t>Miscellaneous</a:t>
                      </a:r>
                      <a:endParaRPr lang="en-IN" sz="1600" dirty="0" smtClean="0">
                        <a:latin typeface="Calibri" panose="020F0502020204030204" pitchFamily="34" charset="0"/>
                        <a:cs typeface="Calibri" panose="020F0502020204030204" pitchFamily="34" charset="0"/>
                      </a:endParaRPr>
                    </a:p>
                    <a:p>
                      <a:pPr algn="ctr"/>
                      <a:endParaRPr lang="en-IN" sz="1600" dirty="0">
                        <a:latin typeface="Calibri" panose="020F0502020204030204" pitchFamily="34" charset="0"/>
                        <a:cs typeface="Calibri" panose="020F0502020204030204" pitchFamily="34" charset="0"/>
                      </a:endParaRPr>
                    </a:p>
                  </a:txBody>
                  <a:tcPr/>
                </a:tc>
                <a:tc>
                  <a:txBody>
                    <a:bodyPr/>
                    <a:lstStyle/>
                    <a:p>
                      <a:pPr algn="ctr"/>
                      <a:r>
                        <a:rPr lang="en-US" sz="1600" dirty="0" smtClean="0">
                          <a:latin typeface="Calibri" panose="020F0502020204030204" pitchFamily="34" charset="0"/>
                          <a:cs typeface="Calibri" panose="020F0502020204030204" pitchFamily="34" charset="0"/>
                        </a:rPr>
                        <a:t>1cr</a:t>
                      </a:r>
                      <a:endParaRPr lang="en-IN" sz="1600" dirty="0">
                        <a:latin typeface="Calibri" panose="020F0502020204030204" pitchFamily="34" charset="0"/>
                        <a:cs typeface="Calibri" panose="020F0502020204030204" pitchFamily="34" charset="0"/>
                      </a:endParaRPr>
                    </a:p>
                  </a:txBody>
                  <a:tcPr/>
                </a:tc>
              </a:tr>
              <a:tr h="370840">
                <a:tc>
                  <a:txBody>
                    <a:bodyPr/>
                    <a:lstStyle/>
                    <a:p>
                      <a:pPr algn="ctr"/>
                      <a:r>
                        <a:rPr lang="en-US" sz="1600" dirty="0" smtClean="0">
                          <a:latin typeface="Calibri" panose="020F0502020204030204" pitchFamily="34" charset="0"/>
                          <a:cs typeface="Calibri" panose="020F0502020204030204" pitchFamily="34" charset="0"/>
                        </a:rPr>
                        <a:t>Total cost</a:t>
                      </a:r>
                      <a:r>
                        <a:rPr lang="en-US" sz="1600" baseline="0" dirty="0" smtClean="0">
                          <a:latin typeface="Calibri" panose="020F0502020204030204" pitchFamily="34" charset="0"/>
                          <a:cs typeface="Calibri" panose="020F0502020204030204" pitchFamily="34" charset="0"/>
                        </a:rPr>
                        <a:t> </a:t>
                      </a:r>
                      <a:endParaRPr lang="en-IN" sz="1600" baseline="0" dirty="0" smtClean="0">
                        <a:latin typeface="Calibri" panose="020F0502020204030204" pitchFamily="34" charset="0"/>
                        <a:cs typeface="Calibri" panose="020F0502020204030204" pitchFamily="34" charset="0"/>
                      </a:endParaRPr>
                    </a:p>
                    <a:p>
                      <a:pPr algn="ctr"/>
                      <a:endParaRPr lang="en-IN" sz="1600" dirty="0">
                        <a:latin typeface="Calibri" panose="020F0502020204030204" pitchFamily="34" charset="0"/>
                        <a:cs typeface="Calibri" panose="020F0502020204030204" pitchFamily="34" charset="0"/>
                      </a:endParaRPr>
                    </a:p>
                  </a:txBody>
                  <a:tcPr/>
                </a:tc>
                <a:tc>
                  <a:txBody>
                    <a:bodyPr/>
                    <a:lstStyle/>
                    <a:p>
                      <a:pPr algn="ctr"/>
                      <a:r>
                        <a:rPr lang="en-US" sz="1600" dirty="0" smtClean="0">
                          <a:latin typeface="Calibri" panose="020F0502020204030204" pitchFamily="34" charset="0"/>
                          <a:cs typeface="Calibri" panose="020F0502020204030204" pitchFamily="34" charset="0"/>
                        </a:rPr>
                        <a:t>13cr</a:t>
                      </a:r>
                      <a:endParaRPr lang="en-IN" sz="1600" dirty="0">
                        <a:latin typeface="Calibri" panose="020F0502020204030204" pitchFamily="34" charset="0"/>
                        <a:cs typeface="Calibri" panose="020F0502020204030204" pitchFamily="34" charset="0"/>
                      </a:endParaRPr>
                    </a:p>
                  </a:txBody>
                  <a:tcPr/>
                </a:tc>
              </a:tr>
            </a:tbl>
          </a:graphicData>
        </a:graphic>
      </p:graphicFrame>
    </p:spTree>
    <p:extLst>
      <p:ext uri="{BB962C8B-B14F-4D97-AF65-F5344CB8AC3E}">
        <p14:creationId xmlns:p14="http://schemas.microsoft.com/office/powerpoint/2010/main" val="12507666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Risk and dependencies</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r>
              <a:rPr lang="en-US" sz="1600" dirty="0">
                <a:latin typeface="Calibri" panose="020F0502020204030204" pitchFamily="34" charset="0"/>
                <a:cs typeface="Calibri" panose="020F0502020204030204" pitchFamily="34" charset="0"/>
              </a:rPr>
              <a:t>AI personalization may not suit all </a:t>
            </a:r>
            <a:r>
              <a:rPr lang="en-US" sz="1600" dirty="0" smtClean="0">
                <a:latin typeface="Calibri" panose="020F0502020204030204" pitchFamily="34" charset="0"/>
                <a:cs typeface="Calibri" panose="020F0502020204030204" pitchFamily="34" charset="0"/>
              </a:rPr>
              <a:t>users</a:t>
            </a:r>
          </a:p>
          <a:p>
            <a:r>
              <a:rPr lang="en-US" sz="1600" dirty="0">
                <a:latin typeface="Calibri" panose="020F0502020204030204" pitchFamily="34" charset="0"/>
                <a:cs typeface="Calibri" panose="020F0502020204030204" pitchFamily="34" charset="0"/>
              </a:rPr>
              <a:t>Motion-tracking AI may have accuracy </a:t>
            </a:r>
            <a:r>
              <a:rPr lang="en-US" sz="1600" dirty="0" smtClean="0">
                <a:latin typeface="Calibri" panose="020F0502020204030204" pitchFamily="34" charset="0"/>
                <a:cs typeface="Calibri" panose="020F0502020204030204" pitchFamily="34" charset="0"/>
              </a:rPr>
              <a:t>issues</a:t>
            </a:r>
          </a:p>
          <a:p>
            <a:r>
              <a:rPr lang="en-US" sz="1600" dirty="0">
                <a:latin typeface="Calibri" panose="020F0502020204030204" pitchFamily="34" charset="0"/>
                <a:cs typeface="Calibri" panose="020F0502020204030204" pitchFamily="34" charset="0"/>
              </a:rPr>
              <a:t>Slow user adoption of new </a:t>
            </a:r>
            <a:r>
              <a:rPr lang="en-US" sz="1600" dirty="0" smtClean="0">
                <a:latin typeface="Calibri" panose="020F0502020204030204" pitchFamily="34" charset="0"/>
                <a:cs typeface="Calibri" panose="020F0502020204030204" pitchFamily="34" charset="0"/>
              </a:rPr>
              <a:t>features</a:t>
            </a:r>
          </a:p>
          <a:p>
            <a:r>
              <a:rPr lang="en-IN" sz="1600" dirty="0">
                <a:latin typeface="Calibri" panose="020F0502020204030204" pitchFamily="34" charset="0"/>
                <a:cs typeface="Calibri" panose="020F0502020204030204" pitchFamily="34" charset="0"/>
              </a:rPr>
              <a:t>High development cost</a:t>
            </a:r>
          </a:p>
        </p:txBody>
      </p:sp>
    </p:spTree>
    <p:extLst>
      <p:ext uri="{BB962C8B-B14F-4D97-AF65-F5344CB8AC3E}">
        <p14:creationId xmlns:p14="http://schemas.microsoft.com/office/powerpoint/2010/main" val="22466985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Mitigating Risk</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r>
              <a:rPr lang="en-US" sz="1600" dirty="0">
                <a:latin typeface="Calibri" panose="020F0502020204030204" pitchFamily="34" charset="0"/>
                <a:cs typeface="Calibri" panose="020F0502020204030204" pitchFamily="34" charset="0"/>
              </a:rPr>
              <a:t>Allow users to adjust AI </a:t>
            </a:r>
            <a:r>
              <a:rPr lang="en-US" sz="1600" dirty="0" smtClean="0">
                <a:latin typeface="Calibri" panose="020F0502020204030204" pitchFamily="34" charset="0"/>
                <a:cs typeface="Calibri" panose="020F0502020204030204" pitchFamily="34" charset="0"/>
              </a:rPr>
              <a:t>recommendations</a:t>
            </a:r>
          </a:p>
          <a:p>
            <a:r>
              <a:rPr lang="en-US" sz="1600" dirty="0" smtClean="0">
                <a:latin typeface="Calibri" panose="020F0502020204030204" pitchFamily="34" charset="0"/>
                <a:cs typeface="Calibri" panose="020F0502020204030204" pitchFamily="34" charset="0"/>
              </a:rPr>
              <a:t>In-app tutorials and incentives for early adaptation</a:t>
            </a:r>
          </a:p>
          <a:p>
            <a:r>
              <a:rPr lang="en-US" sz="1600" dirty="0" smtClean="0">
                <a:latin typeface="Calibri" panose="020F0502020204030204" pitchFamily="34" charset="0"/>
                <a:cs typeface="Calibri" panose="020F0502020204030204" pitchFamily="34" charset="0"/>
              </a:rPr>
              <a:t>Start with MVP and expand</a:t>
            </a:r>
          </a:p>
          <a:p>
            <a:r>
              <a:rPr lang="en-US" sz="1600" dirty="0" smtClean="0">
                <a:latin typeface="Calibri" panose="020F0502020204030204" pitchFamily="34" charset="0"/>
                <a:cs typeface="Calibri" panose="020F0502020204030204" pitchFamily="34" charset="0"/>
              </a:rPr>
              <a:t>Extensive testing with real users.</a:t>
            </a:r>
          </a:p>
          <a:p>
            <a:endParaRPr lang="en-US" dirty="0" smtClean="0"/>
          </a:p>
          <a:p>
            <a:endParaRPr lang="en-US" dirty="0" smtClean="0"/>
          </a:p>
          <a:p>
            <a:endParaRPr lang="en-IN" dirty="0"/>
          </a:p>
        </p:txBody>
      </p:sp>
    </p:spTree>
    <p:extLst>
      <p:ext uri="{BB962C8B-B14F-4D97-AF65-F5344CB8AC3E}">
        <p14:creationId xmlns:p14="http://schemas.microsoft.com/office/powerpoint/2010/main" val="150238357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conclusion</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US" sz="1600" dirty="0">
                <a:latin typeface="Calibri" panose="020F0502020204030204" pitchFamily="34" charset="0"/>
                <a:cs typeface="Calibri" panose="020F0502020204030204" pitchFamily="34" charset="0"/>
              </a:rPr>
              <a:t>By following the Waterfall SDLC model, the </a:t>
            </a:r>
            <a:r>
              <a:rPr lang="en-US" sz="1600" dirty="0" err="1">
                <a:latin typeface="Calibri" panose="020F0502020204030204" pitchFamily="34" charset="0"/>
                <a:cs typeface="Calibri" panose="020F0502020204030204" pitchFamily="34" charset="0"/>
              </a:rPr>
              <a:t>Cult.fit</a:t>
            </a:r>
            <a:r>
              <a:rPr lang="en-US" sz="1600" dirty="0">
                <a:latin typeface="Calibri" panose="020F0502020204030204" pitchFamily="34" charset="0"/>
                <a:cs typeface="Calibri" panose="020F0502020204030204" pitchFamily="34" charset="0"/>
              </a:rPr>
              <a:t> app will be enhanced with AI-driven personalization, real-time feedback, gamification, and better social engagement. This structured approach ensures a smooth, error-free launch and long-term success.</a:t>
            </a:r>
            <a:endParaRPr lang="en-IN"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2187490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Calibri" panose="020F0502020204030204" pitchFamily="34" charset="0"/>
                <a:cs typeface="Calibri" panose="020F0502020204030204" pitchFamily="34" charset="0"/>
              </a:rPr>
              <a:t>Thank you</a:t>
            </a:r>
            <a:endParaRPr lang="en-IN" dirty="0">
              <a:latin typeface="Calibri" panose="020F0502020204030204" pitchFamily="34" charset="0"/>
              <a:cs typeface="Calibri" panose="020F0502020204030204" pitchFamily="34" charset="0"/>
            </a:endParaRPr>
          </a:p>
        </p:txBody>
      </p:sp>
      <p:sp>
        <p:nvSpPr>
          <p:cNvPr id="3" name="Subtitle 2"/>
          <p:cNvSpPr>
            <a:spLocks noGrp="1"/>
          </p:cNvSpPr>
          <p:nvPr>
            <p:ph type="subTitle" idx="1"/>
          </p:nvPr>
        </p:nvSpPr>
        <p:spPr>
          <a:xfrm>
            <a:off x="6381567" y="5489649"/>
            <a:ext cx="4541537" cy="573221"/>
          </a:xfrm>
        </p:spPr>
        <p:txBody>
          <a:bodyPr/>
          <a:lstStyle/>
          <a:p>
            <a:r>
              <a:rPr lang="en-US" dirty="0" smtClean="0">
                <a:latin typeface="Calibri" panose="020F0502020204030204" pitchFamily="34" charset="0"/>
                <a:cs typeface="Calibri" panose="020F0502020204030204" pitchFamily="34" charset="0"/>
              </a:rPr>
              <a:t>Submitted by: Karan </a:t>
            </a:r>
            <a:r>
              <a:rPr lang="en-US" dirty="0" err="1" smtClean="0">
                <a:latin typeface="Calibri" panose="020F0502020204030204" pitchFamily="34" charset="0"/>
                <a:cs typeface="Calibri" panose="020F0502020204030204" pitchFamily="34" charset="0"/>
              </a:rPr>
              <a:t>Lingadal</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884970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Introduction </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723966" y="1565710"/>
            <a:ext cx="8915400" cy="3777622"/>
          </a:xfrm>
        </p:spPr>
        <p:txBody>
          <a:bodyPr/>
          <a:lstStyle/>
          <a:p>
            <a:endParaRPr lang="en-IN" dirty="0"/>
          </a:p>
          <a:p>
            <a:pPr marL="0" indent="0">
              <a:buNone/>
            </a:pPr>
            <a:r>
              <a:rPr lang="en-US" sz="1600" dirty="0" err="1" smtClean="0">
                <a:latin typeface="Calibri" panose="020F0502020204030204" pitchFamily="34" charset="0"/>
                <a:cs typeface="Calibri" panose="020F0502020204030204" pitchFamily="34" charset="0"/>
              </a:rPr>
              <a:t>Cult.fit</a:t>
            </a:r>
            <a:r>
              <a:rPr lang="en-US" sz="1600" dirty="0" smtClean="0">
                <a:latin typeface="Calibri" panose="020F0502020204030204" pitchFamily="34" charset="0"/>
                <a:cs typeface="Calibri" panose="020F0502020204030204" pitchFamily="34" charset="0"/>
              </a:rPr>
              <a:t> </a:t>
            </a:r>
            <a:r>
              <a:rPr lang="en-US" sz="1600" dirty="0">
                <a:latin typeface="Calibri" panose="020F0502020204030204" pitchFamily="34" charset="0"/>
                <a:cs typeface="Calibri" panose="020F0502020204030204" pitchFamily="34" charset="0"/>
              </a:rPr>
              <a:t>is a leading health and fitness company offering digital and offline fitness, nutrition, and mental well-being services. Despite its success, several gaps exist in the app, affecting user experience, engagement, and retention. This project proposes improvements using the Waterfall Software Development Life Cycle (SDLC) methodology, ensuring a structured and phased approach to development.</a:t>
            </a:r>
            <a:endParaRPr lang="en-IN"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9318518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Problem statement </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normAutofit/>
          </a:bodyPr>
          <a:lstStyle/>
          <a:p>
            <a:pPr marL="0" indent="0">
              <a:buNone/>
            </a:pPr>
            <a:r>
              <a:rPr lang="en-US" sz="1600" dirty="0" smtClean="0">
                <a:latin typeface="Calibri" panose="020F0502020204030204" pitchFamily="34" charset="0"/>
                <a:cs typeface="Calibri" panose="020F0502020204030204" pitchFamily="34" charset="0"/>
              </a:rPr>
              <a:t>Despite </a:t>
            </a:r>
            <a:r>
              <a:rPr lang="en-US" sz="1600" dirty="0">
                <a:latin typeface="Calibri" panose="020F0502020204030204" pitchFamily="34" charset="0"/>
                <a:cs typeface="Calibri" panose="020F0502020204030204" pitchFamily="34" charset="0"/>
              </a:rPr>
              <a:t>being a well-established fitness platform, the </a:t>
            </a:r>
            <a:r>
              <a:rPr lang="en-US" sz="1600" dirty="0" err="1">
                <a:latin typeface="Calibri" panose="020F0502020204030204" pitchFamily="34" charset="0"/>
                <a:cs typeface="Calibri" panose="020F0502020204030204" pitchFamily="34" charset="0"/>
              </a:rPr>
              <a:t>Cult.fit</a:t>
            </a:r>
            <a:r>
              <a:rPr lang="en-US" sz="1600" dirty="0">
                <a:latin typeface="Calibri" panose="020F0502020204030204" pitchFamily="34" charset="0"/>
                <a:cs typeface="Calibri" panose="020F0502020204030204" pitchFamily="34" charset="0"/>
              </a:rPr>
              <a:t> app faces several challenges that impact user experience and engagement:</a:t>
            </a:r>
          </a:p>
          <a:p>
            <a:r>
              <a:rPr lang="en-US" sz="1600" dirty="0">
                <a:latin typeface="Calibri" panose="020F0502020204030204" pitchFamily="34" charset="0"/>
                <a:cs typeface="Calibri" panose="020F0502020204030204" pitchFamily="34" charset="0"/>
              </a:rPr>
              <a:t>Lack of Personalization – The app offers generalized workout and nutrition plans without deep customization.</a:t>
            </a:r>
          </a:p>
          <a:p>
            <a:r>
              <a:rPr lang="en-US" sz="1600" dirty="0">
                <a:latin typeface="Calibri" panose="020F0502020204030204" pitchFamily="34" charset="0"/>
                <a:cs typeface="Calibri" panose="020F0502020204030204" pitchFamily="34" charset="0"/>
              </a:rPr>
              <a:t>Low User Retention &amp; Engagement – Many users drop off due to a lack of motivation, progress tracking, and interactive features.</a:t>
            </a:r>
          </a:p>
          <a:p>
            <a:r>
              <a:rPr lang="en-US" sz="1600" dirty="0">
                <a:latin typeface="Calibri" panose="020F0502020204030204" pitchFamily="34" charset="0"/>
                <a:cs typeface="Calibri" panose="020F0502020204030204" pitchFamily="34" charset="0"/>
              </a:rPr>
              <a:t>Limited Real-Time Feedback – At-home workouts do not provide real-time posture correction, leading to ineffective workouts.</a:t>
            </a:r>
          </a:p>
          <a:p>
            <a:r>
              <a:rPr lang="en-US" sz="1600" dirty="0">
                <a:latin typeface="Calibri" panose="020F0502020204030204" pitchFamily="34" charset="0"/>
                <a:cs typeface="Calibri" panose="020F0502020204030204" pitchFamily="34" charset="0"/>
              </a:rPr>
              <a:t>Fragmented User Experience – Fitness, nutrition, and mental wellness are offered separately rather than as a unified health solution.</a:t>
            </a:r>
          </a:p>
          <a:p>
            <a:r>
              <a:rPr lang="en-US" sz="1600" dirty="0">
                <a:latin typeface="Calibri" panose="020F0502020204030204" pitchFamily="34" charset="0"/>
                <a:cs typeface="Calibri" panose="020F0502020204030204" pitchFamily="34" charset="0"/>
              </a:rPr>
              <a:t>Weak Community Features – No strong social or gamification elements to encourage group motivation and peer interaction.</a:t>
            </a:r>
          </a:p>
          <a:p>
            <a:endParaRPr lang="en-IN" dirty="0"/>
          </a:p>
        </p:txBody>
      </p:sp>
    </p:spTree>
    <p:extLst>
      <p:ext uri="{BB962C8B-B14F-4D97-AF65-F5344CB8AC3E}">
        <p14:creationId xmlns:p14="http://schemas.microsoft.com/office/powerpoint/2010/main" val="189270828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Objectives</a:t>
            </a:r>
            <a:endParaRPr lang="en-IN" dirty="0">
              <a:latin typeface="Calibri" panose="020F0502020204030204" pitchFamily="34" charset="0"/>
              <a:cs typeface="Calibri" panose="020F0502020204030204" pitchFamily="34" charset="0"/>
            </a:endParaRPr>
          </a:p>
        </p:txBody>
      </p:sp>
      <p:sp>
        <p:nvSpPr>
          <p:cNvPr id="11" name="Content Placeholder 10"/>
          <p:cNvSpPr>
            <a:spLocks noGrp="1"/>
          </p:cNvSpPr>
          <p:nvPr>
            <p:ph idx="1"/>
          </p:nvPr>
        </p:nvSpPr>
        <p:spPr/>
        <p:txBody>
          <a:bodyPr>
            <a:normAutofit/>
          </a:bodyPr>
          <a:lstStyle/>
          <a:p>
            <a:r>
              <a:rPr lang="en-US" sz="1600" dirty="0">
                <a:latin typeface="Calibri" panose="020F0502020204030204" pitchFamily="34" charset="0"/>
                <a:cs typeface="Calibri" panose="020F0502020204030204" pitchFamily="34" charset="0"/>
              </a:rPr>
              <a:t>Improving user engagement and retention with AI-driven personalization.</a:t>
            </a:r>
          </a:p>
          <a:p>
            <a:r>
              <a:rPr lang="en-US" sz="1600" dirty="0">
                <a:latin typeface="Calibri" panose="020F0502020204030204" pitchFamily="34" charset="0"/>
                <a:cs typeface="Calibri" panose="020F0502020204030204" pitchFamily="34" charset="0"/>
              </a:rPr>
              <a:t>Providing real-time AI-based workout guidance for better fitness outcomes.</a:t>
            </a:r>
          </a:p>
          <a:p>
            <a:r>
              <a:rPr lang="en-US" sz="1600" dirty="0">
                <a:latin typeface="Calibri" panose="020F0502020204030204" pitchFamily="34" charset="0"/>
                <a:cs typeface="Calibri" panose="020F0502020204030204" pitchFamily="34" charset="0"/>
              </a:rPr>
              <a:t>Offering a seamless, holistic health experience by integrating fitness, nutrition and mental wellness.</a:t>
            </a:r>
          </a:p>
          <a:p>
            <a:r>
              <a:rPr lang="en-US" sz="1600" dirty="0">
                <a:latin typeface="Calibri" panose="020F0502020204030204" pitchFamily="34" charset="0"/>
                <a:cs typeface="Calibri" panose="020F0502020204030204" pitchFamily="34" charset="0"/>
              </a:rPr>
              <a:t>Enhancing community and gamification features to boost </a:t>
            </a:r>
            <a:r>
              <a:rPr lang="en-US" sz="1600" dirty="0" smtClean="0">
                <a:latin typeface="Calibri" panose="020F0502020204030204" pitchFamily="34" charset="0"/>
                <a:cs typeface="Calibri" panose="020F0502020204030204" pitchFamily="34" charset="0"/>
              </a:rPr>
              <a:t>motivation</a:t>
            </a:r>
          </a:p>
          <a:p>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p:txBody>
      </p:sp>
      <p:sp>
        <p:nvSpPr>
          <p:cNvPr id="6" name="Content Placeholder 2"/>
          <p:cNvSpPr txBox="1">
            <a:spLocks/>
          </p:cNvSpPr>
          <p:nvPr/>
        </p:nvSpPr>
        <p:spPr>
          <a:xfrm>
            <a:off x="1066800" y="2103120"/>
            <a:ext cx="10058400" cy="2786514"/>
          </a:xfrm>
          <a:prstGeom prst="rect">
            <a:avLst/>
          </a:prstGeom>
        </p:spPr>
        <p:txBody>
          <a:bodyPr vert="horz" lIns="91440" tIns="45720" rIns="91440" bIns="45720" rtlCol="0">
            <a:normAutofit/>
          </a:bodyPr>
          <a:lst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a:lstStyle>
          <a:p>
            <a:endParaRPr lang="en-IN" dirty="0"/>
          </a:p>
        </p:txBody>
      </p:sp>
    </p:spTree>
    <p:extLst>
      <p:ext uri="{BB962C8B-B14F-4D97-AF65-F5344CB8AC3E}">
        <p14:creationId xmlns:p14="http://schemas.microsoft.com/office/powerpoint/2010/main" val="7441580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Calibri" panose="020F0502020204030204" pitchFamily="34" charset="0"/>
                <a:cs typeface="Calibri" panose="020F0502020204030204" pitchFamily="34" charset="0"/>
              </a:rPr>
              <a:t>Success criteria</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p:txBody>
          <a:bodyPr/>
          <a:lstStyle/>
          <a:p>
            <a:pPr lvl="0" eaLnBrk="0" fontAlgn="base" hangingPunct="0">
              <a:spcBef>
                <a:spcPct val="0"/>
              </a:spcBef>
              <a:spcAft>
                <a:spcPct val="0"/>
              </a:spcAft>
              <a:buClrTx/>
              <a:buFont typeface="Courier New" panose="02070309020205020404" pitchFamily="49" charset="0"/>
              <a:buChar char="o"/>
            </a:pPr>
            <a:r>
              <a:rPr lang="en-US" altLang="en-US" sz="1600" dirty="0">
                <a:latin typeface="Calibri" panose="020F0502020204030204" pitchFamily="34" charset="0"/>
                <a:cs typeface="Calibri" panose="020F0502020204030204" pitchFamily="34" charset="0"/>
              </a:rPr>
              <a:t>AI-Based Personalization – Develop an intelligent system that recommends workouts, meal plans, and wellness activities based on user preferences and fitness levels. </a:t>
            </a:r>
          </a:p>
          <a:p>
            <a:pPr lvl="0" eaLnBrk="0" fontAlgn="base" hangingPunct="0">
              <a:spcBef>
                <a:spcPct val="0"/>
              </a:spcBef>
              <a:spcAft>
                <a:spcPct val="0"/>
              </a:spcAft>
              <a:buClrTx/>
              <a:buFont typeface="Courier New" panose="02070309020205020404" pitchFamily="49" charset="0"/>
              <a:buChar char="o"/>
            </a:pPr>
            <a:r>
              <a:rPr lang="en-US" altLang="en-US" sz="1600" dirty="0">
                <a:latin typeface="Calibri" panose="020F0502020204030204" pitchFamily="34" charset="0"/>
                <a:cs typeface="Calibri" panose="020F0502020204030204" pitchFamily="34" charset="0"/>
              </a:rPr>
              <a:t>Real-Time Workout Assistance – Implement AI-driven motion tracking to correct user posture in real-time. </a:t>
            </a:r>
          </a:p>
          <a:p>
            <a:pPr lvl="0" eaLnBrk="0" fontAlgn="base" hangingPunct="0">
              <a:spcBef>
                <a:spcPct val="0"/>
              </a:spcBef>
              <a:spcAft>
                <a:spcPct val="0"/>
              </a:spcAft>
              <a:buClrTx/>
              <a:buFont typeface="Courier New" panose="02070309020205020404" pitchFamily="49" charset="0"/>
              <a:buChar char="o"/>
            </a:pPr>
            <a:r>
              <a:rPr lang="en-US" altLang="en-US" sz="1600" dirty="0">
                <a:latin typeface="Calibri" panose="020F0502020204030204" pitchFamily="34" charset="0"/>
                <a:cs typeface="Calibri" panose="020F0502020204030204" pitchFamily="34" charset="0"/>
              </a:rPr>
              <a:t>Integrated Health Dashboard – Provide a single view for users to track fitness, nutrition, and mental wellness progress. </a:t>
            </a:r>
          </a:p>
          <a:p>
            <a:pPr lvl="0" eaLnBrk="0" fontAlgn="base" hangingPunct="0">
              <a:spcBef>
                <a:spcPct val="0"/>
              </a:spcBef>
              <a:spcAft>
                <a:spcPct val="0"/>
              </a:spcAft>
              <a:buClrTx/>
              <a:buFont typeface="Courier New" panose="02070309020205020404" pitchFamily="49" charset="0"/>
              <a:buChar char="o"/>
            </a:pPr>
            <a:r>
              <a:rPr lang="en-US" altLang="en-US" sz="1600" dirty="0">
                <a:latin typeface="Calibri" panose="020F0502020204030204" pitchFamily="34" charset="0"/>
                <a:cs typeface="Calibri" panose="020F0502020204030204" pitchFamily="34" charset="0"/>
              </a:rPr>
              <a:t>Gamification &amp; Social Features – Introduce leaderboards, challenges, and rewards to increase engagement. </a:t>
            </a:r>
          </a:p>
          <a:p>
            <a:pPr lvl="0" eaLnBrk="0" fontAlgn="base" hangingPunct="0">
              <a:spcBef>
                <a:spcPct val="0"/>
              </a:spcBef>
              <a:spcAft>
                <a:spcPct val="0"/>
              </a:spcAft>
              <a:buClrTx/>
              <a:buFont typeface="Courier New" panose="02070309020205020404" pitchFamily="49" charset="0"/>
              <a:buChar char="o"/>
            </a:pPr>
            <a:r>
              <a:rPr lang="en-US" altLang="en-US" sz="1600" dirty="0">
                <a:latin typeface="Calibri" panose="020F0502020204030204" pitchFamily="34" charset="0"/>
                <a:cs typeface="Calibri" panose="020F0502020204030204" pitchFamily="34" charset="0"/>
              </a:rPr>
              <a:t>Live &amp; Interactive Sessions – Offer AI-assisted live workouts with real-time feedback from trainers. </a:t>
            </a:r>
          </a:p>
          <a:p>
            <a:endParaRPr lang="en-IN" dirty="0"/>
          </a:p>
        </p:txBody>
      </p:sp>
    </p:spTree>
    <p:extLst>
      <p:ext uri="{BB962C8B-B14F-4D97-AF65-F5344CB8AC3E}">
        <p14:creationId xmlns:p14="http://schemas.microsoft.com/office/powerpoint/2010/main" val="11537992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1806467847"/>
              </p:ext>
            </p:extLst>
          </p:nvPr>
        </p:nvGraphicFramePr>
        <p:xfrm>
          <a:off x="2002057" y="1265360"/>
          <a:ext cx="9211377" cy="5384309"/>
        </p:xfrm>
        <a:graphic>
          <a:graphicData uri="http://schemas.openxmlformats.org/drawingml/2006/table">
            <a:tbl>
              <a:tblPr firstRow="1" bandRow="1">
                <a:tableStyleId>{5C22544A-7EE6-4342-B048-85BDC9FD1C3A}</a:tableStyleId>
              </a:tblPr>
              <a:tblGrid>
                <a:gridCol w="3070459"/>
                <a:gridCol w="3070459"/>
                <a:gridCol w="3070459"/>
              </a:tblGrid>
              <a:tr h="521604">
                <a:tc>
                  <a:txBody>
                    <a:bodyPr/>
                    <a:lstStyle/>
                    <a:p>
                      <a:r>
                        <a:rPr lang="en-US" sz="1600" dirty="0" smtClean="0">
                          <a:latin typeface="Calibri" panose="020F0502020204030204" pitchFamily="34" charset="0"/>
                          <a:cs typeface="Calibri" panose="020F0502020204030204" pitchFamily="34" charset="0"/>
                        </a:rPr>
                        <a:t>Phase</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Key activities</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Deliverables</a:t>
                      </a:r>
                      <a:endParaRPr lang="en-IN" sz="1600" dirty="0">
                        <a:latin typeface="Calibri" panose="020F0502020204030204" pitchFamily="34" charset="0"/>
                        <a:cs typeface="Calibri" panose="020F0502020204030204" pitchFamily="34" charset="0"/>
                      </a:endParaRPr>
                    </a:p>
                  </a:txBody>
                  <a:tcPr/>
                </a:tc>
              </a:tr>
              <a:tr h="537120">
                <a:tc>
                  <a:txBody>
                    <a:bodyPr/>
                    <a:lstStyle/>
                    <a:p>
                      <a:r>
                        <a:rPr lang="en-US" sz="1600" dirty="0" smtClean="0">
                          <a:latin typeface="Calibri" panose="020F0502020204030204" pitchFamily="34" charset="0"/>
                          <a:cs typeface="Calibri" panose="020F0502020204030204" pitchFamily="34" charset="0"/>
                        </a:rPr>
                        <a:t>Requirement</a:t>
                      </a:r>
                      <a:r>
                        <a:rPr lang="en-US" sz="1600" baseline="0" dirty="0" smtClean="0">
                          <a:latin typeface="Calibri" panose="020F0502020204030204" pitchFamily="34" charset="0"/>
                          <a:cs typeface="Calibri" panose="020F0502020204030204" pitchFamily="34" charset="0"/>
                        </a:rPr>
                        <a:t> gathering </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Gathering</a:t>
                      </a:r>
                      <a:r>
                        <a:rPr lang="en-US" sz="1600" baseline="0" dirty="0" smtClean="0">
                          <a:latin typeface="Calibri" panose="020F0502020204030204" pitchFamily="34" charset="0"/>
                          <a:cs typeface="Calibri" panose="020F0502020204030204" pitchFamily="34" charset="0"/>
                        </a:rPr>
                        <a:t> requirements through elicitation techniques.</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BRD and FRD.</a:t>
                      </a:r>
                      <a:endParaRPr lang="en-IN" sz="1600" dirty="0">
                        <a:latin typeface="Calibri" panose="020F0502020204030204" pitchFamily="34" charset="0"/>
                        <a:cs typeface="Calibri" panose="020F0502020204030204" pitchFamily="34" charset="0"/>
                      </a:endParaRPr>
                    </a:p>
                  </a:txBody>
                  <a:tcPr/>
                </a:tc>
              </a:tr>
              <a:tr h="537120">
                <a:tc>
                  <a:txBody>
                    <a:bodyPr/>
                    <a:lstStyle/>
                    <a:p>
                      <a:r>
                        <a:rPr lang="en-US" sz="1600" dirty="0" smtClean="0">
                          <a:latin typeface="Calibri" panose="020F0502020204030204" pitchFamily="34" charset="0"/>
                          <a:cs typeface="Calibri" panose="020F0502020204030204" pitchFamily="34" charset="0"/>
                        </a:rPr>
                        <a:t>Requirement</a:t>
                      </a:r>
                      <a:r>
                        <a:rPr lang="en-US" sz="1600" baseline="0" dirty="0" smtClean="0">
                          <a:latin typeface="Calibri" panose="020F0502020204030204" pitchFamily="34" charset="0"/>
                          <a:cs typeface="Calibri" panose="020F0502020204030204" pitchFamily="34" charset="0"/>
                        </a:rPr>
                        <a:t> analysis</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Analyzing</a:t>
                      </a:r>
                      <a:r>
                        <a:rPr lang="en-US" sz="1600" baseline="0" dirty="0" smtClean="0">
                          <a:latin typeface="Calibri" panose="020F0502020204030204" pitchFamily="34" charset="0"/>
                          <a:cs typeface="Calibri" panose="020F0502020204030204" pitchFamily="34" charset="0"/>
                        </a:rPr>
                        <a:t> gathered requirements and prioritizing requirements.</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Software</a:t>
                      </a:r>
                      <a:r>
                        <a:rPr lang="en-US" sz="1600" baseline="0" dirty="0" smtClean="0">
                          <a:latin typeface="Calibri" panose="020F0502020204030204" pitchFamily="34" charset="0"/>
                          <a:cs typeface="Calibri" panose="020F0502020204030204" pitchFamily="34" charset="0"/>
                        </a:rPr>
                        <a:t> requirement specification document.</a:t>
                      </a:r>
                      <a:endParaRPr lang="en-IN" sz="1600" dirty="0">
                        <a:latin typeface="Calibri" panose="020F0502020204030204" pitchFamily="34" charset="0"/>
                        <a:cs typeface="Calibri" panose="020F0502020204030204" pitchFamily="34" charset="0"/>
                      </a:endParaRPr>
                    </a:p>
                  </a:txBody>
                  <a:tcPr/>
                </a:tc>
              </a:tr>
              <a:tr h="537120">
                <a:tc>
                  <a:txBody>
                    <a:bodyPr/>
                    <a:lstStyle/>
                    <a:p>
                      <a:r>
                        <a:rPr lang="en-US" sz="1600" dirty="0" smtClean="0">
                          <a:latin typeface="Calibri" panose="020F0502020204030204" pitchFamily="34" charset="0"/>
                          <a:cs typeface="Calibri" panose="020F0502020204030204" pitchFamily="34" charset="0"/>
                        </a:rPr>
                        <a:t>System design</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Define</a:t>
                      </a:r>
                      <a:r>
                        <a:rPr lang="en-US" sz="1600" baseline="0" dirty="0" smtClean="0">
                          <a:latin typeface="Calibri" panose="020F0502020204030204" pitchFamily="34" charset="0"/>
                          <a:cs typeface="Calibri" panose="020F0502020204030204" pitchFamily="34" charset="0"/>
                        </a:rPr>
                        <a:t> architecture, UI/UX database, API and AI models.</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System</a:t>
                      </a:r>
                      <a:r>
                        <a:rPr lang="en-US" sz="1600" baseline="0" dirty="0" smtClean="0">
                          <a:latin typeface="Calibri" panose="020F0502020204030204" pitchFamily="34" charset="0"/>
                          <a:cs typeface="Calibri" panose="020F0502020204030204" pitchFamily="34" charset="0"/>
                        </a:rPr>
                        <a:t> design document, wireframes and UI/UX mockups.</a:t>
                      </a:r>
                      <a:endParaRPr lang="en-IN" sz="1600" dirty="0">
                        <a:latin typeface="Calibri" panose="020F0502020204030204" pitchFamily="34" charset="0"/>
                        <a:cs typeface="Calibri" panose="020F0502020204030204" pitchFamily="34" charset="0"/>
                      </a:endParaRPr>
                    </a:p>
                  </a:txBody>
                  <a:tcPr/>
                </a:tc>
              </a:tr>
              <a:tr h="763276">
                <a:tc>
                  <a:txBody>
                    <a:bodyPr/>
                    <a:lstStyle/>
                    <a:p>
                      <a:r>
                        <a:rPr lang="en-US" sz="1600" dirty="0" smtClean="0">
                          <a:latin typeface="Calibri" panose="020F0502020204030204" pitchFamily="34" charset="0"/>
                          <a:cs typeface="Calibri" panose="020F0502020204030204" pitchFamily="34" charset="0"/>
                        </a:rPr>
                        <a:t>Development</a:t>
                      </a:r>
                      <a:r>
                        <a:rPr lang="en-US" sz="1600" baseline="0" dirty="0" smtClean="0">
                          <a:latin typeface="Calibri" panose="020F0502020204030204" pitchFamily="34" charset="0"/>
                          <a:cs typeface="Calibri" panose="020F0502020204030204" pitchFamily="34" charset="0"/>
                        </a:rPr>
                        <a:t> </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Develop AI features, gamification, real time feedback and dashboards. </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Source code and</a:t>
                      </a:r>
                      <a:r>
                        <a:rPr lang="en-US" sz="1600" baseline="0" dirty="0" smtClean="0">
                          <a:latin typeface="Calibri" panose="020F0502020204030204" pitchFamily="34" charset="0"/>
                          <a:cs typeface="Calibri" panose="020F0502020204030204" pitchFamily="34" charset="0"/>
                        </a:rPr>
                        <a:t> AI model integration.</a:t>
                      </a:r>
                      <a:endParaRPr lang="en-IN" sz="1600" dirty="0">
                        <a:latin typeface="Calibri" panose="020F0502020204030204" pitchFamily="34" charset="0"/>
                        <a:cs typeface="Calibri" panose="020F0502020204030204" pitchFamily="34" charset="0"/>
                      </a:endParaRPr>
                    </a:p>
                  </a:txBody>
                  <a:tcPr/>
                </a:tc>
              </a:tr>
              <a:tr h="763276">
                <a:tc>
                  <a:txBody>
                    <a:bodyPr/>
                    <a:lstStyle/>
                    <a:p>
                      <a:r>
                        <a:rPr lang="en-US" sz="1600" dirty="0" smtClean="0">
                          <a:latin typeface="Calibri" panose="020F0502020204030204" pitchFamily="34" charset="0"/>
                          <a:cs typeface="Calibri" panose="020F0502020204030204" pitchFamily="34" charset="0"/>
                        </a:rPr>
                        <a:t>Testing </a:t>
                      </a:r>
                    </a:p>
                  </a:txBody>
                  <a:tcPr/>
                </a:tc>
                <a:tc>
                  <a:txBody>
                    <a:bodyPr/>
                    <a:lstStyle/>
                    <a:p>
                      <a:r>
                        <a:rPr lang="en-US" sz="1600" dirty="0" smtClean="0">
                          <a:latin typeface="Calibri" panose="020F0502020204030204" pitchFamily="34" charset="0"/>
                          <a:cs typeface="Calibri" panose="020F0502020204030204" pitchFamily="34" charset="0"/>
                        </a:rPr>
                        <a:t>Functional, performance,</a:t>
                      </a:r>
                      <a:r>
                        <a:rPr lang="en-US" sz="1600" baseline="0" dirty="0" smtClean="0">
                          <a:latin typeface="Calibri" panose="020F0502020204030204" pitchFamily="34" charset="0"/>
                          <a:cs typeface="Calibri" panose="020F0502020204030204" pitchFamily="34" charset="0"/>
                        </a:rPr>
                        <a:t> security and user acceptance testing Is done.</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Test reports and Bug</a:t>
                      </a:r>
                      <a:r>
                        <a:rPr lang="en-US" sz="1600" baseline="0" dirty="0" smtClean="0">
                          <a:latin typeface="Calibri" panose="020F0502020204030204" pitchFamily="34" charset="0"/>
                          <a:cs typeface="Calibri" panose="020F0502020204030204" pitchFamily="34" charset="0"/>
                        </a:rPr>
                        <a:t> fixes</a:t>
                      </a:r>
                      <a:endParaRPr lang="en-IN" sz="1600" dirty="0">
                        <a:latin typeface="Calibri" panose="020F0502020204030204" pitchFamily="34" charset="0"/>
                        <a:cs typeface="Calibri" panose="020F0502020204030204" pitchFamily="34" charset="0"/>
                      </a:endParaRPr>
                    </a:p>
                  </a:txBody>
                  <a:tcPr/>
                </a:tc>
              </a:tr>
              <a:tr h="537120">
                <a:tc>
                  <a:txBody>
                    <a:bodyPr/>
                    <a:lstStyle/>
                    <a:p>
                      <a:r>
                        <a:rPr lang="en-US" sz="1600" dirty="0" smtClean="0">
                          <a:latin typeface="Calibri" panose="020F0502020204030204" pitchFamily="34" charset="0"/>
                          <a:cs typeface="Calibri" panose="020F0502020204030204" pitchFamily="34" charset="0"/>
                        </a:rPr>
                        <a:t>Deployment</a:t>
                      </a:r>
                      <a:r>
                        <a:rPr lang="en-US" sz="1600" baseline="0" dirty="0" smtClean="0">
                          <a:latin typeface="Calibri" panose="020F0502020204030204" pitchFamily="34" charset="0"/>
                          <a:cs typeface="Calibri" panose="020F0502020204030204" pitchFamily="34" charset="0"/>
                        </a:rPr>
                        <a:t> </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Launch phased rollout,</a:t>
                      </a:r>
                      <a:r>
                        <a:rPr lang="en-US" sz="1600" baseline="0" dirty="0" smtClean="0">
                          <a:latin typeface="Calibri" panose="020F0502020204030204" pitchFamily="34" charset="0"/>
                          <a:cs typeface="Calibri" panose="020F0502020204030204" pitchFamily="34" charset="0"/>
                        </a:rPr>
                        <a:t> monitor for issues, provide user training.</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Live release and deployment</a:t>
                      </a:r>
                      <a:r>
                        <a:rPr lang="en-US" sz="1600" baseline="0" dirty="0" smtClean="0">
                          <a:latin typeface="Calibri" panose="020F0502020204030204" pitchFamily="34" charset="0"/>
                          <a:cs typeface="Calibri" panose="020F0502020204030204" pitchFamily="34" charset="0"/>
                        </a:rPr>
                        <a:t> release</a:t>
                      </a:r>
                      <a:endParaRPr lang="en-IN" sz="1600" dirty="0">
                        <a:latin typeface="Calibri" panose="020F0502020204030204" pitchFamily="34" charset="0"/>
                        <a:cs typeface="Calibri" panose="020F0502020204030204" pitchFamily="34" charset="0"/>
                      </a:endParaRPr>
                    </a:p>
                  </a:txBody>
                  <a:tcPr/>
                </a:tc>
              </a:tr>
              <a:tr h="900305">
                <a:tc>
                  <a:txBody>
                    <a:bodyPr/>
                    <a:lstStyle/>
                    <a:p>
                      <a:r>
                        <a:rPr lang="en-US" sz="1600" dirty="0" smtClean="0">
                          <a:latin typeface="Calibri" panose="020F0502020204030204" pitchFamily="34" charset="0"/>
                          <a:cs typeface="Calibri" panose="020F0502020204030204" pitchFamily="34" charset="0"/>
                        </a:rPr>
                        <a:t>Maintenance and support</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Monitor performance,</a:t>
                      </a:r>
                      <a:r>
                        <a:rPr lang="en-US" sz="1600" baseline="0" dirty="0" smtClean="0">
                          <a:latin typeface="Calibri" panose="020F0502020204030204" pitchFamily="34" charset="0"/>
                          <a:cs typeface="Calibri" panose="020F0502020204030204" pitchFamily="34" charset="0"/>
                        </a:rPr>
                        <a:t> fix bugs and add improvements.</a:t>
                      </a:r>
                      <a:endParaRPr lang="en-IN" sz="1600" dirty="0">
                        <a:latin typeface="Calibri" panose="020F0502020204030204" pitchFamily="34" charset="0"/>
                        <a:cs typeface="Calibri" panose="020F0502020204030204" pitchFamily="34" charset="0"/>
                      </a:endParaRPr>
                    </a:p>
                  </a:txBody>
                  <a:tcPr/>
                </a:tc>
                <a:tc>
                  <a:txBody>
                    <a:bodyPr/>
                    <a:lstStyle/>
                    <a:p>
                      <a:r>
                        <a:rPr lang="en-US" sz="1600" dirty="0" smtClean="0">
                          <a:latin typeface="Calibri" panose="020F0502020204030204" pitchFamily="34" charset="0"/>
                          <a:cs typeface="Calibri" panose="020F0502020204030204" pitchFamily="34" charset="0"/>
                        </a:rPr>
                        <a:t>Maintenance</a:t>
                      </a:r>
                      <a:r>
                        <a:rPr lang="en-US" sz="1600" baseline="0" dirty="0" smtClean="0">
                          <a:latin typeface="Calibri" panose="020F0502020204030204" pitchFamily="34" charset="0"/>
                          <a:cs typeface="Calibri" panose="020F0502020204030204" pitchFamily="34" charset="0"/>
                        </a:rPr>
                        <a:t> reports and updates. </a:t>
                      </a:r>
                      <a:endParaRPr lang="en-IN" sz="1600" dirty="0">
                        <a:latin typeface="Calibri" panose="020F0502020204030204" pitchFamily="34" charset="0"/>
                        <a:cs typeface="Calibri" panose="020F0502020204030204" pitchFamily="34" charset="0"/>
                      </a:endParaRPr>
                    </a:p>
                  </a:txBody>
                  <a:tcPr/>
                </a:tc>
              </a:tr>
            </a:tbl>
          </a:graphicData>
        </a:graphic>
      </p:graphicFrame>
      <p:sp>
        <p:nvSpPr>
          <p:cNvPr id="3" name="Title 1"/>
          <p:cNvSpPr txBox="1">
            <a:spLocks/>
          </p:cNvSpPr>
          <p:nvPr/>
        </p:nvSpPr>
        <p:spPr>
          <a:xfrm>
            <a:off x="1915429" y="547912"/>
            <a:ext cx="8911687" cy="640446"/>
          </a:xfrm>
          <a:prstGeom prst="rect">
            <a:avLst/>
          </a:prstGeom>
        </p:spPr>
        <p:txBody>
          <a:bodyPr/>
          <a:lst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dirty="0" smtClean="0">
                <a:latin typeface="Calibri" panose="020F0502020204030204" pitchFamily="34" charset="0"/>
                <a:cs typeface="Calibri" panose="020F0502020204030204" pitchFamily="34" charset="0"/>
              </a:rPr>
              <a:t>Waterfall model</a:t>
            </a:r>
            <a:endParaRPr lang="en-IN"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3773351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2804" y="469339"/>
            <a:ext cx="10066421" cy="753070"/>
          </a:xfrm>
        </p:spPr>
        <p:txBody>
          <a:bodyPr/>
          <a:lstStyle/>
          <a:p>
            <a:r>
              <a:rPr lang="en-US" dirty="0" smtClean="0">
                <a:latin typeface="Calibri" panose="020F0502020204030204" pitchFamily="34" charset="0"/>
                <a:cs typeface="Calibri" panose="020F0502020204030204" pitchFamily="34" charset="0"/>
              </a:rPr>
              <a:t>Approach </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1990825" y="1082842"/>
            <a:ext cx="10058400" cy="5775158"/>
          </a:xfrm>
        </p:spPr>
        <p:txBody>
          <a:bodyPr>
            <a:normAutofit fontScale="47500" lnSpcReduction="20000"/>
          </a:bodyPr>
          <a:lstStyle/>
          <a:p>
            <a:pPr marL="0" indent="0">
              <a:buNone/>
            </a:pPr>
            <a:r>
              <a:rPr lang="en-IN" sz="3400" dirty="0">
                <a:latin typeface="Calibri" panose="020F0502020204030204" pitchFamily="34" charset="0"/>
                <a:cs typeface="Calibri" panose="020F0502020204030204" pitchFamily="34" charset="0"/>
              </a:rPr>
              <a:t>Phase 1: Requirements </a:t>
            </a:r>
            <a:r>
              <a:rPr lang="en-IN" sz="3400" dirty="0" smtClean="0">
                <a:latin typeface="Calibri" panose="020F0502020204030204" pitchFamily="34" charset="0"/>
                <a:cs typeface="Calibri" panose="020F0502020204030204" pitchFamily="34" charset="0"/>
              </a:rPr>
              <a:t>gathering and Analysis </a:t>
            </a:r>
            <a:r>
              <a:rPr lang="en-IN" sz="3400" dirty="0">
                <a:latin typeface="Calibri" panose="020F0502020204030204" pitchFamily="34" charset="0"/>
                <a:cs typeface="Calibri" panose="020F0502020204030204" pitchFamily="34" charset="0"/>
              </a:rPr>
              <a:t>(2 Months)</a:t>
            </a:r>
          </a:p>
          <a:p>
            <a:r>
              <a:rPr lang="en-IN" sz="3400" dirty="0" smtClean="0">
                <a:latin typeface="Calibri" panose="020F0502020204030204" pitchFamily="34" charset="0"/>
                <a:cs typeface="Calibri" panose="020F0502020204030204" pitchFamily="34" charset="0"/>
              </a:rPr>
              <a:t>Conduct </a:t>
            </a:r>
            <a:r>
              <a:rPr lang="en-IN" sz="3400" dirty="0">
                <a:latin typeface="Calibri" panose="020F0502020204030204" pitchFamily="34" charset="0"/>
                <a:cs typeface="Calibri" panose="020F0502020204030204" pitchFamily="34" charset="0"/>
              </a:rPr>
              <a:t>user surveys, competitor analysis, and stakeholder </a:t>
            </a:r>
            <a:r>
              <a:rPr lang="en-IN" sz="3400" dirty="0" smtClean="0">
                <a:latin typeface="Calibri" panose="020F0502020204030204" pitchFamily="34" charset="0"/>
                <a:cs typeface="Calibri" panose="020F0502020204030204" pitchFamily="34" charset="0"/>
              </a:rPr>
              <a:t>meetings.</a:t>
            </a:r>
          </a:p>
          <a:p>
            <a:r>
              <a:rPr lang="en-IN" sz="3400" dirty="0" smtClean="0">
                <a:latin typeface="Calibri" panose="020F0502020204030204" pitchFamily="34" charset="0"/>
                <a:cs typeface="Calibri" panose="020F0502020204030204" pitchFamily="34" charset="0"/>
              </a:rPr>
              <a:t>Define </a:t>
            </a:r>
            <a:r>
              <a:rPr lang="en-IN" sz="3400" dirty="0">
                <a:latin typeface="Calibri" panose="020F0502020204030204" pitchFamily="34" charset="0"/>
                <a:cs typeface="Calibri" panose="020F0502020204030204" pitchFamily="34" charset="0"/>
              </a:rPr>
              <a:t>key functionalities based on identified </a:t>
            </a:r>
            <a:r>
              <a:rPr lang="en-IN" sz="3400" dirty="0" smtClean="0">
                <a:latin typeface="Calibri" panose="020F0502020204030204" pitchFamily="34" charset="0"/>
                <a:cs typeface="Calibri" panose="020F0502020204030204" pitchFamily="34" charset="0"/>
              </a:rPr>
              <a:t>gaps.</a:t>
            </a:r>
          </a:p>
          <a:p>
            <a:r>
              <a:rPr lang="en-IN" sz="3400" dirty="0" smtClean="0">
                <a:latin typeface="Calibri" panose="020F0502020204030204" pitchFamily="34" charset="0"/>
                <a:cs typeface="Calibri" panose="020F0502020204030204" pitchFamily="34" charset="0"/>
              </a:rPr>
              <a:t>Create </a:t>
            </a:r>
            <a:r>
              <a:rPr lang="en-IN" sz="3400" dirty="0">
                <a:latin typeface="Calibri" panose="020F0502020204030204" pitchFamily="34" charset="0"/>
                <a:cs typeface="Calibri" panose="020F0502020204030204" pitchFamily="34" charset="0"/>
              </a:rPr>
              <a:t>Software Requirements Specification (SRS) document.</a:t>
            </a:r>
          </a:p>
          <a:p>
            <a:pPr marL="0" indent="0">
              <a:buNone/>
            </a:pPr>
            <a:r>
              <a:rPr lang="en-IN" sz="3400" dirty="0">
                <a:latin typeface="Calibri" panose="020F0502020204030204" pitchFamily="34" charset="0"/>
                <a:cs typeface="Calibri" panose="020F0502020204030204" pitchFamily="34" charset="0"/>
              </a:rPr>
              <a:t>Output: SRS Document with detailed functional and non-functional requirements</a:t>
            </a:r>
            <a:r>
              <a:rPr lang="en-IN" sz="3400" dirty="0" smtClean="0">
                <a:latin typeface="Calibri" panose="020F0502020204030204" pitchFamily="34" charset="0"/>
                <a:cs typeface="Calibri" panose="020F0502020204030204" pitchFamily="34" charset="0"/>
              </a:rPr>
              <a:t>.</a:t>
            </a:r>
          </a:p>
          <a:p>
            <a:pPr marL="0" indent="0">
              <a:buNone/>
            </a:pPr>
            <a:endParaRPr lang="en-IN" sz="3400" dirty="0">
              <a:latin typeface="Calibri" panose="020F0502020204030204" pitchFamily="34" charset="0"/>
              <a:cs typeface="Calibri" panose="020F0502020204030204" pitchFamily="34" charset="0"/>
            </a:endParaRPr>
          </a:p>
          <a:p>
            <a:pPr marL="0" indent="0">
              <a:buNone/>
            </a:pPr>
            <a:r>
              <a:rPr lang="en-IN" sz="3400" dirty="0">
                <a:latin typeface="Calibri" panose="020F0502020204030204" pitchFamily="34" charset="0"/>
                <a:cs typeface="Calibri" panose="020F0502020204030204" pitchFamily="34" charset="0"/>
              </a:rPr>
              <a:t>Phase 2: System Design (2 Months)</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Design AI architecture for personalization and motion tracking</a:t>
            </a:r>
            <a:r>
              <a:rPr lang="en-IN" sz="3400" dirty="0" smtClean="0">
                <a:latin typeface="Calibri" panose="020F0502020204030204" pitchFamily="34" charset="0"/>
                <a:cs typeface="Calibri" panose="020F0502020204030204" pitchFamily="34" charset="0"/>
              </a:rPr>
              <a:t>.</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Develop UI/UX wireframes for enhanced usability</a:t>
            </a:r>
            <a:r>
              <a:rPr lang="en-IN" sz="3400" dirty="0" smtClean="0">
                <a:latin typeface="Calibri" panose="020F0502020204030204" pitchFamily="34" charset="0"/>
                <a:cs typeface="Calibri" panose="020F0502020204030204" pitchFamily="34" charset="0"/>
              </a:rPr>
              <a:t>.</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Create database schemas and backend infrastructure plan.</a:t>
            </a:r>
          </a:p>
          <a:p>
            <a:pPr marL="0" indent="0">
              <a:buNone/>
            </a:pPr>
            <a:r>
              <a:rPr lang="en-IN" sz="3400" dirty="0">
                <a:latin typeface="Calibri" panose="020F0502020204030204" pitchFamily="34" charset="0"/>
                <a:cs typeface="Calibri" panose="020F0502020204030204" pitchFamily="34" charset="0"/>
              </a:rPr>
              <a:t>Output: System Design Document, UI </a:t>
            </a:r>
            <a:r>
              <a:rPr lang="en-IN" sz="3400" dirty="0" err="1">
                <a:latin typeface="Calibri" panose="020F0502020204030204" pitchFamily="34" charset="0"/>
                <a:cs typeface="Calibri" panose="020F0502020204030204" pitchFamily="34" charset="0"/>
              </a:rPr>
              <a:t>Mockups</a:t>
            </a:r>
            <a:r>
              <a:rPr lang="en-IN" sz="3400" dirty="0">
                <a:latin typeface="Calibri" panose="020F0502020204030204" pitchFamily="34" charset="0"/>
                <a:cs typeface="Calibri" panose="020F0502020204030204" pitchFamily="34" charset="0"/>
              </a:rPr>
              <a:t>, API Design</a:t>
            </a:r>
            <a:r>
              <a:rPr lang="en-IN" sz="3400" dirty="0" smtClean="0">
                <a:latin typeface="Calibri" panose="020F0502020204030204" pitchFamily="34" charset="0"/>
                <a:cs typeface="Calibri" panose="020F0502020204030204" pitchFamily="34" charset="0"/>
              </a:rPr>
              <a:t>.</a:t>
            </a:r>
          </a:p>
          <a:p>
            <a:pPr marL="0" indent="0">
              <a:buNone/>
            </a:pPr>
            <a:endParaRPr lang="en-IN" sz="3400" dirty="0">
              <a:latin typeface="Calibri" panose="020F0502020204030204" pitchFamily="34" charset="0"/>
              <a:cs typeface="Calibri" panose="020F0502020204030204" pitchFamily="34" charset="0"/>
            </a:endParaRPr>
          </a:p>
          <a:p>
            <a:pPr marL="0" indent="0">
              <a:buNone/>
            </a:pPr>
            <a:r>
              <a:rPr lang="en-IN" sz="3400" dirty="0">
                <a:latin typeface="Calibri" panose="020F0502020204030204" pitchFamily="34" charset="0"/>
                <a:cs typeface="Calibri" panose="020F0502020204030204" pitchFamily="34" charset="0"/>
              </a:rPr>
              <a:t>Phase 3: Implementation (6 Months)</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Develop and integrate AI-powered personalization engine</a:t>
            </a:r>
            <a:r>
              <a:rPr lang="en-IN" sz="3400" dirty="0" smtClean="0">
                <a:latin typeface="Calibri" panose="020F0502020204030204" pitchFamily="34" charset="0"/>
                <a:cs typeface="Calibri" panose="020F0502020204030204" pitchFamily="34" charset="0"/>
              </a:rPr>
              <a:t>.</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Implement motion-tracking AI for real-time feedback</a:t>
            </a:r>
            <a:r>
              <a:rPr lang="en-IN" sz="3400" dirty="0" smtClean="0">
                <a:latin typeface="Calibri" panose="020F0502020204030204" pitchFamily="34" charset="0"/>
                <a:cs typeface="Calibri" panose="020F0502020204030204" pitchFamily="34" charset="0"/>
              </a:rPr>
              <a:t>.</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Develop gamification and community features</a:t>
            </a:r>
            <a:r>
              <a:rPr lang="en-IN" sz="3400" dirty="0" smtClean="0">
                <a:latin typeface="Calibri" panose="020F0502020204030204" pitchFamily="34" charset="0"/>
                <a:cs typeface="Calibri" panose="020F0502020204030204" pitchFamily="34" charset="0"/>
              </a:rPr>
              <a:t>.</a:t>
            </a:r>
          </a:p>
          <a:p>
            <a:r>
              <a:rPr lang="en-IN" sz="3400" dirty="0" smtClean="0">
                <a:latin typeface="Calibri" panose="020F0502020204030204" pitchFamily="34" charset="0"/>
                <a:cs typeface="Calibri" panose="020F0502020204030204" pitchFamily="34" charset="0"/>
              </a:rPr>
              <a:t> </a:t>
            </a:r>
            <a:r>
              <a:rPr lang="en-IN" sz="3400" dirty="0">
                <a:latin typeface="Calibri" panose="020F0502020204030204" pitchFamily="34" charset="0"/>
                <a:cs typeface="Calibri" panose="020F0502020204030204" pitchFamily="34" charset="0"/>
              </a:rPr>
              <a:t>Build a centralized health dashboard.</a:t>
            </a:r>
          </a:p>
          <a:p>
            <a:pPr marL="0" indent="0">
              <a:buNone/>
            </a:pPr>
            <a:r>
              <a:rPr lang="en-IN" sz="3400" dirty="0">
                <a:latin typeface="Calibri" panose="020F0502020204030204" pitchFamily="34" charset="0"/>
                <a:cs typeface="Calibri" panose="020F0502020204030204" pitchFamily="34" charset="0"/>
              </a:rPr>
              <a:t>Output: Fully functional software modules.</a:t>
            </a:r>
          </a:p>
          <a:p>
            <a:endParaRPr lang="en-IN" sz="19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1668853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56059" y="1472665"/>
            <a:ext cx="9261926" cy="4706754"/>
          </a:xfrm>
        </p:spPr>
        <p:txBody>
          <a:bodyPr>
            <a:normAutofit fontScale="92500" lnSpcReduction="20000"/>
          </a:bodyPr>
          <a:lstStyle/>
          <a:p>
            <a:pPr marL="0" indent="0">
              <a:buNone/>
            </a:pPr>
            <a:r>
              <a:rPr lang="en-IN" sz="1700" dirty="0">
                <a:latin typeface="Calibri" panose="020F0502020204030204" pitchFamily="34" charset="0"/>
                <a:cs typeface="Calibri" panose="020F0502020204030204" pitchFamily="34" charset="0"/>
              </a:rPr>
              <a:t>Phase 4: Testing (2 Months)</a:t>
            </a:r>
          </a:p>
          <a:p>
            <a:r>
              <a:rPr lang="en-IN" sz="1700" dirty="0" smtClean="0">
                <a:latin typeface="Calibri" panose="020F0502020204030204" pitchFamily="34" charset="0"/>
                <a:cs typeface="Calibri" panose="020F0502020204030204" pitchFamily="34" charset="0"/>
              </a:rPr>
              <a:t>Conduct </a:t>
            </a:r>
            <a:r>
              <a:rPr lang="en-IN" sz="1700" dirty="0">
                <a:latin typeface="Calibri" panose="020F0502020204030204" pitchFamily="34" charset="0"/>
                <a:cs typeface="Calibri" panose="020F0502020204030204" pitchFamily="34" charset="0"/>
              </a:rPr>
              <a:t>unit, integration, system, and user acceptance </a:t>
            </a:r>
            <a:r>
              <a:rPr lang="en-IN" sz="1700" dirty="0" smtClean="0">
                <a:latin typeface="Calibri" panose="020F0502020204030204" pitchFamily="34" charset="0"/>
                <a:cs typeface="Calibri" panose="020F0502020204030204" pitchFamily="34" charset="0"/>
              </a:rPr>
              <a:t>testing.</a:t>
            </a:r>
          </a:p>
          <a:p>
            <a:r>
              <a:rPr lang="en-IN" sz="1700" dirty="0" smtClean="0">
                <a:latin typeface="Calibri" panose="020F0502020204030204" pitchFamily="34" charset="0"/>
                <a:cs typeface="Calibri" panose="020F0502020204030204" pitchFamily="34" charset="0"/>
              </a:rPr>
              <a:t>Fix </a:t>
            </a:r>
            <a:r>
              <a:rPr lang="en-IN" sz="1700" dirty="0">
                <a:latin typeface="Calibri" panose="020F0502020204030204" pitchFamily="34" charset="0"/>
                <a:cs typeface="Calibri" panose="020F0502020204030204" pitchFamily="34" charset="0"/>
              </a:rPr>
              <a:t>bugs, optimize AI accuracy, and ensure security compliance.</a:t>
            </a:r>
          </a:p>
          <a:p>
            <a:pPr marL="0" indent="0">
              <a:buNone/>
            </a:pPr>
            <a:r>
              <a:rPr lang="en-IN" sz="1700" dirty="0">
                <a:latin typeface="Calibri" panose="020F0502020204030204" pitchFamily="34" charset="0"/>
                <a:cs typeface="Calibri" panose="020F0502020204030204" pitchFamily="34" charset="0"/>
              </a:rPr>
              <a:t>Output: Test Reports, Bug Fixes, Optimized Features</a:t>
            </a:r>
            <a:r>
              <a:rPr lang="en-IN" sz="1700" dirty="0" smtClean="0">
                <a:latin typeface="Calibri" panose="020F0502020204030204" pitchFamily="34" charset="0"/>
                <a:cs typeface="Calibri" panose="020F0502020204030204" pitchFamily="34" charset="0"/>
              </a:rPr>
              <a:t>.</a:t>
            </a:r>
          </a:p>
          <a:p>
            <a:pPr marL="0" indent="0">
              <a:buNone/>
            </a:pPr>
            <a:endParaRPr lang="en-IN" sz="1700" dirty="0">
              <a:latin typeface="Calibri" panose="020F0502020204030204" pitchFamily="34" charset="0"/>
              <a:cs typeface="Calibri" panose="020F0502020204030204" pitchFamily="34" charset="0"/>
            </a:endParaRPr>
          </a:p>
          <a:p>
            <a:pPr marL="0" indent="0">
              <a:buNone/>
            </a:pPr>
            <a:r>
              <a:rPr lang="en-IN" sz="1700" dirty="0">
                <a:latin typeface="Calibri" panose="020F0502020204030204" pitchFamily="34" charset="0"/>
                <a:cs typeface="Calibri" panose="020F0502020204030204" pitchFamily="34" charset="0"/>
              </a:rPr>
              <a:t>Phase 5: Deployment (1 Month)</a:t>
            </a:r>
          </a:p>
          <a:p>
            <a:r>
              <a:rPr lang="en-IN" sz="1700" dirty="0" smtClean="0">
                <a:latin typeface="Calibri" panose="020F0502020204030204" pitchFamily="34" charset="0"/>
                <a:cs typeface="Calibri" panose="020F0502020204030204" pitchFamily="34" charset="0"/>
              </a:rPr>
              <a:t>Phased </a:t>
            </a:r>
            <a:r>
              <a:rPr lang="en-IN" sz="1700" dirty="0">
                <a:latin typeface="Calibri" panose="020F0502020204030204" pitchFamily="34" charset="0"/>
                <a:cs typeface="Calibri" panose="020F0502020204030204" pitchFamily="34" charset="0"/>
              </a:rPr>
              <a:t>rollout starting with a beta version for </a:t>
            </a:r>
            <a:r>
              <a:rPr lang="en-IN" sz="1700" dirty="0" smtClean="0">
                <a:latin typeface="Calibri" panose="020F0502020204030204" pitchFamily="34" charset="0"/>
                <a:cs typeface="Calibri" panose="020F0502020204030204" pitchFamily="34" charset="0"/>
              </a:rPr>
              <a:t>feedback.</a:t>
            </a:r>
          </a:p>
          <a:p>
            <a:r>
              <a:rPr lang="en-IN" sz="1700" dirty="0" smtClean="0">
                <a:latin typeface="Calibri" panose="020F0502020204030204" pitchFamily="34" charset="0"/>
                <a:cs typeface="Calibri" panose="020F0502020204030204" pitchFamily="34" charset="0"/>
              </a:rPr>
              <a:t>Full-scale </a:t>
            </a:r>
            <a:r>
              <a:rPr lang="en-IN" sz="1700" dirty="0">
                <a:latin typeface="Calibri" panose="020F0502020204030204" pitchFamily="34" charset="0"/>
                <a:cs typeface="Calibri" panose="020F0502020204030204" pitchFamily="34" charset="0"/>
              </a:rPr>
              <a:t>deployment after fixing issues.</a:t>
            </a:r>
          </a:p>
          <a:p>
            <a:pPr marL="0" indent="0">
              <a:buNone/>
            </a:pPr>
            <a:r>
              <a:rPr lang="en-IN" sz="1700" dirty="0">
                <a:latin typeface="Calibri" panose="020F0502020204030204" pitchFamily="34" charset="0"/>
                <a:cs typeface="Calibri" panose="020F0502020204030204" pitchFamily="34" charset="0"/>
              </a:rPr>
              <a:t>Output: Live release of the enhanced </a:t>
            </a:r>
            <a:r>
              <a:rPr lang="en-IN" sz="1700" dirty="0" err="1">
                <a:latin typeface="Calibri" panose="020F0502020204030204" pitchFamily="34" charset="0"/>
                <a:cs typeface="Calibri" panose="020F0502020204030204" pitchFamily="34" charset="0"/>
              </a:rPr>
              <a:t>Cult.fit</a:t>
            </a:r>
            <a:r>
              <a:rPr lang="en-IN" sz="1700" dirty="0">
                <a:latin typeface="Calibri" panose="020F0502020204030204" pitchFamily="34" charset="0"/>
                <a:cs typeface="Calibri" panose="020F0502020204030204" pitchFamily="34" charset="0"/>
              </a:rPr>
              <a:t> app</a:t>
            </a:r>
            <a:r>
              <a:rPr lang="en-IN" sz="1700" dirty="0" smtClean="0">
                <a:latin typeface="Calibri" panose="020F0502020204030204" pitchFamily="34" charset="0"/>
                <a:cs typeface="Calibri" panose="020F0502020204030204" pitchFamily="34" charset="0"/>
              </a:rPr>
              <a:t>.</a:t>
            </a:r>
          </a:p>
          <a:p>
            <a:pPr marL="0" indent="0">
              <a:buNone/>
            </a:pPr>
            <a:endParaRPr lang="en-IN" sz="1700" dirty="0">
              <a:latin typeface="Calibri" panose="020F0502020204030204" pitchFamily="34" charset="0"/>
              <a:cs typeface="Calibri" panose="020F0502020204030204" pitchFamily="34" charset="0"/>
            </a:endParaRPr>
          </a:p>
          <a:p>
            <a:pPr marL="0" indent="0">
              <a:buNone/>
            </a:pPr>
            <a:r>
              <a:rPr lang="en-IN" sz="1700" dirty="0">
                <a:latin typeface="Calibri" panose="020F0502020204030204" pitchFamily="34" charset="0"/>
                <a:cs typeface="Calibri" panose="020F0502020204030204" pitchFamily="34" charset="0"/>
              </a:rPr>
              <a:t>Phase 6: Maintenance &amp; Support (Ongoing)</a:t>
            </a:r>
          </a:p>
          <a:p>
            <a:r>
              <a:rPr lang="en-IN" sz="1700" dirty="0" smtClean="0">
                <a:latin typeface="Calibri" panose="020F0502020204030204" pitchFamily="34" charset="0"/>
                <a:cs typeface="Calibri" panose="020F0502020204030204" pitchFamily="34" charset="0"/>
              </a:rPr>
              <a:t>Monitor </a:t>
            </a:r>
            <a:r>
              <a:rPr lang="en-IN" sz="1700" dirty="0">
                <a:latin typeface="Calibri" panose="020F0502020204030204" pitchFamily="34" charset="0"/>
                <a:cs typeface="Calibri" panose="020F0502020204030204" pitchFamily="34" charset="0"/>
              </a:rPr>
              <a:t>app performance and AI </a:t>
            </a:r>
            <a:r>
              <a:rPr lang="en-IN" sz="1700" dirty="0" smtClean="0">
                <a:latin typeface="Calibri" panose="020F0502020204030204" pitchFamily="34" charset="0"/>
                <a:cs typeface="Calibri" panose="020F0502020204030204" pitchFamily="34" charset="0"/>
              </a:rPr>
              <a:t>accuracy.</a:t>
            </a:r>
          </a:p>
          <a:p>
            <a:r>
              <a:rPr lang="en-IN" sz="1700" dirty="0" smtClean="0">
                <a:latin typeface="Calibri" panose="020F0502020204030204" pitchFamily="34" charset="0"/>
                <a:cs typeface="Calibri" panose="020F0502020204030204" pitchFamily="34" charset="0"/>
              </a:rPr>
              <a:t>Provide </a:t>
            </a:r>
            <a:r>
              <a:rPr lang="en-IN" sz="1700" dirty="0">
                <a:latin typeface="Calibri" panose="020F0502020204030204" pitchFamily="34" charset="0"/>
                <a:cs typeface="Calibri" panose="020F0502020204030204" pitchFamily="34" charset="0"/>
              </a:rPr>
              <a:t>continuous updates based on user feedback.</a:t>
            </a:r>
          </a:p>
          <a:p>
            <a:pPr marL="0" indent="0">
              <a:buNone/>
            </a:pPr>
            <a:r>
              <a:rPr lang="en-IN" sz="1700" dirty="0">
                <a:latin typeface="Calibri" panose="020F0502020204030204" pitchFamily="34" charset="0"/>
                <a:cs typeface="Calibri" panose="020F0502020204030204" pitchFamily="34" charset="0"/>
              </a:rPr>
              <a:t>Output: Monthly Performance Reports, Feature Enhancements.</a:t>
            </a:r>
          </a:p>
          <a:p>
            <a:endParaRPr lang="en-IN" dirty="0"/>
          </a:p>
        </p:txBody>
      </p:sp>
    </p:spTree>
    <p:extLst>
      <p:ext uri="{BB962C8B-B14F-4D97-AF65-F5344CB8AC3E}">
        <p14:creationId xmlns:p14="http://schemas.microsoft.com/office/powerpoint/2010/main" val="1454607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77422" y="624110"/>
            <a:ext cx="8911687" cy="887056"/>
          </a:xfrm>
        </p:spPr>
        <p:txBody>
          <a:bodyPr/>
          <a:lstStyle/>
          <a:p>
            <a:r>
              <a:rPr lang="en-US" dirty="0">
                <a:latin typeface="Calibri" panose="020F0502020204030204" pitchFamily="34" charset="0"/>
                <a:cs typeface="Calibri" panose="020F0502020204030204" pitchFamily="34" charset="0"/>
              </a:rPr>
              <a:t>R</a:t>
            </a:r>
            <a:r>
              <a:rPr lang="en-US" dirty="0" smtClean="0">
                <a:latin typeface="Calibri" panose="020F0502020204030204" pitchFamily="34" charset="0"/>
                <a:cs typeface="Calibri" panose="020F0502020204030204" pitchFamily="34" charset="0"/>
              </a:rPr>
              <a:t>esources </a:t>
            </a:r>
            <a:endParaRPr lang="en-IN" dirty="0">
              <a:latin typeface="Calibri" panose="020F0502020204030204" pitchFamily="34" charset="0"/>
              <a:cs typeface="Calibri" panose="020F0502020204030204" pitchFamily="34" charset="0"/>
            </a:endParaRPr>
          </a:p>
        </p:txBody>
      </p:sp>
      <p:sp>
        <p:nvSpPr>
          <p:cNvPr id="3" name="Content Placeholder 2"/>
          <p:cNvSpPr>
            <a:spLocks noGrp="1"/>
          </p:cNvSpPr>
          <p:nvPr>
            <p:ph idx="1"/>
          </p:nvPr>
        </p:nvSpPr>
        <p:spPr>
          <a:xfrm>
            <a:off x="2592925" y="1511166"/>
            <a:ext cx="8915400" cy="3777622"/>
          </a:xfrm>
        </p:spPr>
        <p:txBody>
          <a:bodyPr/>
          <a:lstStyle/>
          <a:p>
            <a:r>
              <a:rPr lang="en-US" sz="1600" dirty="0" smtClean="0">
                <a:latin typeface="Calibri" panose="020F0502020204030204" pitchFamily="34" charset="0"/>
                <a:cs typeface="Calibri" panose="020F0502020204030204" pitchFamily="34" charset="0"/>
              </a:rPr>
              <a:t>Project manager</a:t>
            </a:r>
          </a:p>
          <a:p>
            <a:r>
              <a:rPr lang="en-US" sz="1600" dirty="0" smtClean="0">
                <a:latin typeface="Calibri" panose="020F0502020204030204" pitchFamily="34" charset="0"/>
                <a:cs typeface="Calibri" panose="020F0502020204030204" pitchFamily="34" charset="0"/>
              </a:rPr>
              <a:t>Frontend developer</a:t>
            </a:r>
          </a:p>
          <a:p>
            <a:r>
              <a:rPr lang="en-US" sz="1600" dirty="0" smtClean="0">
                <a:latin typeface="Calibri" panose="020F0502020204030204" pitchFamily="34" charset="0"/>
                <a:cs typeface="Calibri" panose="020F0502020204030204" pitchFamily="34" charset="0"/>
              </a:rPr>
              <a:t>Backend developer</a:t>
            </a:r>
          </a:p>
          <a:p>
            <a:r>
              <a:rPr lang="en-US" sz="1600" dirty="0" smtClean="0">
                <a:latin typeface="Calibri" panose="020F0502020204030204" pitchFamily="34" charset="0"/>
                <a:cs typeface="Calibri" panose="020F0502020204030204" pitchFamily="34" charset="0"/>
              </a:rPr>
              <a:t>AI engineers</a:t>
            </a:r>
          </a:p>
          <a:p>
            <a:r>
              <a:rPr lang="en-US" sz="1600" dirty="0" smtClean="0">
                <a:latin typeface="Calibri" panose="020F0502020204030204" pitchFamily="34" charset="0"/>
                <a:cs typeface="Calibri" panose="020F0502020204030204" pitchFamily="34" charset="0"/>
              </a:rPr>
              <a:t>UI/UX designer</a:t>
            </a:r>
          </a:p>
          <a:p>
            <a:r>
              <a:rPr lang="en-US" sz="1600" dirty="0" smtClean="0">
                <a:latin typeface="Calibri" panose="020F0502020204030204" pitchFamily="34" charset="0"/>
                <a:cs typeface="Calibri" panose="020F0502020204030204" pitchFamily="34" charset="0"/>
              </a:rPr>
              <a:t>Data scientist</a:t>
            </a:r>
          </a:p>
          <a:p>
            <a:r>
              <a:rPr lang="en-US" sz="1600" dirty="0" smtClean="0">
                <a:latin typeface="Calibri" panose="020F0502020204030204" pitchFamily="34" charset="0"/>
                <a:cs typeface="Calibri" panose="020F0502020204030204" pitchFamily="34" charset="0"/>
              </a:rPr>
              <a:t>Fitness and nutritionist</a:t>
            </a:r>
          </a:p>
          <a:p>
            <a:r>
              <a:rPr lang="en-US" sz="1600" dirty="0" smtClean="0">
                <a:latin typeface="Calibri" panose="020F0502020204030204" pitchFamily="34" charset="0"/>
                <a:cs typeface="Calibri" panose="020F0502020204030204" pitchFamily="34" charset="0"/>
              </a:rPr>
              <a:t>Tester</a:t>
            </a:r>
          </a:p>
          <a:p>
            <a:endParaRPr lang="en-US" dirty="0" smtClean="0"/>
          </a:p>
          <a:p>
            <a:endParaRPr lang="en-IN" dirty="0"/>
          </a:p>
        </p:txBody>
      </p:sp>
    </p:spTree>
    <p:extLst>
      <p:ext uri="{BB962C8B-B14F-4D97-AF65-F5344CB8AC3E}">
        <p14:creationId xmlns:p14="http://schemas.microsoft.com/office/powerpoint/2010/main" val="2573160023"/>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1331</TotalTime>
  <Words>850</Words>
  <Application>Microsoft Office PowerPoint</Application>
  <PresentationFormat>Widescreen</PresentationFormat>
  <Paragraphs>118</Paragraphs>
  <Slides>14</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Century Gothic</vt:lpstr>
      <vt:lpstr>Courier New</vt:lpstr>
      <vt:lpstr>Garamond</vt:lpstr>
      <vt:lpstr>Wingdings 3</vt:lpstr>
      <vt:lpstr>Wisp</vt:lpstr>
      <vt:lpstr>Cult.fit</vt:lpstr>
      <vt:lpstr>Introduction </vt:lpstr>
      <vt:lpstr>Problem statement </vt:lpstr>
      <vt:lpstr>Objectives</vt:lpstr>
      <vt:lpstr>Success criteria</vt:lpstr>
      <vt:lpstr>PowerPoint Presentation</vt:lpstr>
      <vt:lpstr>Approach </vt:lpstr>
      <vt:lpstr>PowerPoint Presentation</vt:lpstr>
      <vt:lpstr>Resources </vt:lpstr>
      <vt:lpstr>Estimated project cost</vt:lpstr>
      <vt:lpstr>Risk and dependencies</vt:lpstr>
      <vt:lpstr>Mitigating Risk</vt:lpstr>
      <vt:lpstr>conclusion</vt:lpstr>
      <vt:lpstr>Thank you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Welcome</dc:creator>
  <cp:lastModifiedBy>Welcome</cp:lastModifiedBy>
  <cp:revision>24</cp:revision>
  <dcterms:created xsi:type="dcterms:W3CDTF">2025-03-17T12:38:15Z</dcterms:created>
  <dcterms:modified xsi:type="dcterms:W3CDTF">2025-03-18T17:34:54Z</dcterms:modified>
</cp:coreProperties>
</file>