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1" r:id="rId5"/>
    <p:sldId id="262" r:id="rId6"/>
    <p:sldId id="263" r:id="rId7"/>
    <p:sldId id="265" r:id="rId8"/>
    <p:sldId id="266" r:id="rId9"/>
    <p:sldId id="267" r:id="rId10"/>
    <p:sldId id="270" r:id="rId11"/>
    <p:sldId id="27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3CBD28-CA29-299D-F3EA-B16C79272502}" v="178" dt="2025-01-05T15:42:20.4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30" autoAdjust="0"/>
    <p:restoredTop sz="94660"/>
  </p:normalViewPr>
  <p:slideViewPr>
    <p:cSldViewPr snapToGrid="0">
      <p:cViewPr varScale="1">
        <p:scale>
          <a:sx n="60" d="100"/>
          <a:sy n="60" d="100"/>
        </p:scale>
        <p:origin x="101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6AF8F-6F96-389F-61C1-0A01DA7BFD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0B8E04-B714-8604-D9F5-97703EFF99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E38140-6996-D8ED-E6C8-9821F5834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37DE-52E2-4F3E-A81C-3D4FB1AA75EB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E05B6B-21BB-8BCE-E795-AFC75005C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4C2B87-B0D7-145E-A872-D2E92D643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BD3D-4B9F-4824-96B1-F2709E5F1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025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5D1C3-BE96-11AA-42F9-5E5CB58E5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A848AB-031E-9E75-93E9-CCF1F9956A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69A98F-E08D-A74A-DF4F-30179C417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37DE-52E2-4F3E-A81C-3D4FB1AA75EB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745CE-E7DC-A422-B742-73D51F15B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C1609-7C20-97DF-298A-D14BA26D1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BD3D-4B9F-4824-96B1-F2709E5F1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123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9D0A62-12A7-6E1D-D6D1-F9793C5BEC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CDC19-E608-9591-4CFE-55750ACAE0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4A0951-5A6C-1A54-AD47-FF20CDE4B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37DE-52E2-4F3E-A81C-3D4FB1AA75EB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105485-E0F9-A7FB-8409-85A91256D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5C258-34C2-82CB-FA11-DDC658277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BD3D-4B9F-4824-96B1-F2709E5F1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4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60A5D-589A-AA87-5659-D3A763DD2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85EDC-13E4-0DDB-FD33-643583131D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4FC482-F3AE-CB22-339E-EA2DF4E48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37DE-52E2-4F3E-A81C-3D4FB1AA75EB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219426-567D-01C5-3765-356A6994C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2A1CD5-CF90-B390-ECEF-A386807B0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BD3D-4B9F-4824-96B1-F2709E5F1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46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80F20-352E-0CF9-B29C-6CFEF38F7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271A51-4E6E-4FBE-0680-D31B68C1C7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3B22CF-85D7-FE45-BB09-35849E4AA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37DE-52E2-4F3E-A81C-3D4FB1AA75EB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B2892-BD08-4447-15DD-4DE9F7BBC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0641B7-AC37-9083-CE3A-7AEBE0FE0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BD3D-4B9F-4824-96B1-F2709E5F1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455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9F191-4B06-45E9-A705-6BB957E83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4D26B-6F7E-21CA-19B1-9B394BFC5E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9C0A4B-CCC5-BB3A-7F24-D5D9DB3BA3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8282BA-32E0-B891-0A28-3B7B89EF1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37DE-52E2-4F3E-A81C-3D4FB1AA75EB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4B6061-3B88-1DFB-35F0-468E4620F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465BC-ECC9-D903-0809-2B7847DB4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BD3D-4B9F-4824-96B1-F2709E5F1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55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C16FE-7E5A-5AE7-2A6D-42CD43F08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F09077-47BB-6F83-1097-80260680EC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54151F-432C-5D30-E20B-BCD2AB4F2A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61B1ED-E023-B1BC-311F-D66E68AAED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A18095-BDC6-6CB1-39B3-EE6EE52756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CD1B13-0645-3126-D2FB-397207F62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37DE-52E2-4F3E-A81C-3D4FB1AA75EB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9E807E-9069-80D9-8112-909BD84F5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E963C8-35F0-8AD2-55AB-1ED73DC32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BD3D-4B9F-4824-96B1-F2709E5F1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257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FE3DB-0EB3-74D5-7A6E-210DD5240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26D6DE-6147-0D01-8B3A-7AFBFDA0C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37DE-52E2-4F3E-A81C-3D4FB1AA75EB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654A10-333A-C438-3E66-E17116007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0A79E9-DAB0-CB1C-8D6E-216D98A3A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BD3D-4B9F-4824-96B1-F2709E5F1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609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AB1B3B-87FD-487E-B5EC-B8A15D763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37DE-52E2-4F3E-A81C-3D4FB1AA75EB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110391-A1C4-8A63-CFF7-B12E8CC67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14006B-3029-0FF6-08EF-22F33DB61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BD3D-4B9F-4824-96B1-F2709E5F1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719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22173-1B63-F2D4-23BC-398CE991A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E7179-6558-04B4-C064-EA0417303D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5BA3EC-1F3E-B711-1BE9-ECE4CFD092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4B5CDB-6566-3ECF-E168-A2517E7E5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37DE-52E2-4F3E-A81C-3D4FB1AA75EB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0F8D6D-2D3A-DE34-4B9A-9DEB28333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5BB2EC-9E00-DD0D-8C25-5E6C27B85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BD3D-4B9F-4824-96B1-F2709E5F1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737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6CE22-28E9-CA31-6383-717DEBE9C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9E3ED7-C115-E191-577B-4EE4CFD9D2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73656F-F380-E54D-6A21-123C344832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6BE403-4E44-5047-39EF-FEF439EAD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37DE-52E2-4F3E-A81C-3D4FB1AA75EB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D737E1-2205-6011-E9A7-0AF8944A6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252216-9420-A12D-B804-29F74A32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BD3D-4B9F-4824-96B1-F2709E5F1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474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64F375-AA49-A996-4CEF-E81847DE6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F4A735-88C0-442C-8010-E3AD86154B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A122E1-2619-D2EF-E32C-2B77B569F5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6F37DE-52E2-4F3E-A81C-3D4FB1AA75EB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63ED95-8CD2-47C1-6FD5-050423FB40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F3F33D-70E8-D1C9-084A-749082B2D0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C7BBD3D-4B9F-4824-96B1-F2709E5F1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219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934" y="3984"/>
            <a:ext cx="9376632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8C5D8E7-19F6-CFBD-D8E1-E83F8F5068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24151" y="1955394"/>
            <a:ext cx="8124322" cy="2265766"/>
          </a:xfrm>
        </p:spPr>
        <p:txBody>
          <a:bodyPr anchor="b">
            <a:normAutofit fontScale="90000"/>
          </a:bodyPr>
          <a:lstStyle/>
          <a:p>
            <a:r>
              <a:rPr lang="en-US" sz="5200" b="1" dirty="0">
                <a:solidFill>
                  <a:schemeClr val="accent3"/>
                </a:solidFill>
                <a:latin typeface="Calibri"/>
                <a:ea typeface="Calibri"/>
                <a:cs typeface="Calibri"/>
              </a:rPr>
              <a:t>Implementation of Front Running Alert in ATS (Automated Trade Surveillance)</a:t>
            </a:r>
            <a:endParaRPr lang="en-US" sz="5200" b="1" dirty="0">
              <a:solidFill>
                <a:schemeClr val="accent3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C8F6E5-334F-26A1-514F-04B8739254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06578" y="5342557"/>
            <a:ext cx="8588488" cy="53945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1800" dirty="0">
                <a:solidFill>
                  <a:srgbClr val="FF0000"/>
                </a:solidFill>
                <a:effectLst/>
                <a:latin typeface="Aptos"/>
                <a:ea typeface="Aptos" panose="020B0004020202020204" pitchFamily="34" charset="0"/>
                <a:cs typeface="Aptos" panose="020B0004020202020204" pitchFamily="34" charset="0"/>
              </a:rPr>
              <a:t>Prepared By: Rahul Ramesh O                                                                Prepared On: </a:t>
            </a:r>
            <a:r>
              <a:rPr lang="en-US" sz="1800" dirty="0">
                <a:solidFill>
                  <a:srgbClr val="FF0000"/>
                </a:solidFill>
                <a:latin typeface="Aptos"/>
                <a:ea typeface="Aptos" panose="020B0004020202020204" pitchFamily="34" charset="0"/>
                <a:cs typeface="Aptos" panose="020B0004020202020204" pitchFamily="34" charset="0"/>
              </a:rPr>
              <a:t>03/01/2025</a:t>
            </a:r>
            <a:endParaRPr lang="en-US" sz="1800" dirty="0">
              <a:solidFill>
                <a:srgbClr val="FF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en-US" sz="1800" dirty="0">
              <a:solidFill>
                <a:schemeClr val="tx2"/>
              </a:solidFill>
              <a:latin typeface="Aptos" panose="020B0004020202020204" pitchFamily="34" charset="0"/>
              <a:cs typeface="Calibri" panose="020F0502020204030204" pitchFamily="34" charset="0"/>
            </a:endParaRPr>
          </a:p>
          <a:p>
            <a:endParaRPr lang="en-US" sz="1800" dirty="0">
              <a:solidFill>
                <a:schemeClr val="tx2"/>
              </a:solidFill>
              <a:latin typeface="Aptos" panose="020B0004020202020204" pitchFamily="34" charset="0"/>
              <a:cs typeface="Calibri" panose="020F0502020204030204" pitchFamily="34" charset="0"/>
            </a:endParaRPr>
          </a:p>
          <a:p>
            <a:endParaRPr lang="en-US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4155"/>
            <a:ext cx="2514948" cy="2174333"/>
            <a:chOff x="-305" y="-4155"/>
            <a:chExt cx="2514948" cy="2174333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85727" y="4683666"/>
            <a:ext cx="2514948" cy="2174333"/>
            <a:chOff x="-305" y="-4155"/>
            <a:chExt cx="2514948" cy="2174333"/>
          </a:xfrm>
        </p:grpSpPr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9988705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61F70A9-BE17-4D3C-20E1-1DBA656D15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A57CB5E-3DA3-A92F-F8CC-61A5323FD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F6FB2D-5004-9DA3-0479-230EAE1C7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 Sponsor</a:t>
            </a:r>
          </a:p>
          <a:p>
            <a:pPr lvl="0">
              <a:lnSpc>
                <a:spcPct val="100000"/>
              </a:lnSpc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 Manager</a:t>
            </a:r>
          </a:p>
        </p:txBody>
      </p:sp>
    </p:spTree>
    <p:extLst>
      <p:ext uri="{BB962C8B-B14F-4D97-AF65-F5344CB8AC3E}">
        <p14:creationId xmlns:p14="http://schemas.microsoft.com/office/powerpoint/2010/main" val="1784380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C05BC-1BA0-FDB9-14FC-3B4F01154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4703E9-96D3-DB2E-F2F6-1D072AEBD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 useBgFill="1">
        <p:nvSpPr>
          <p:cNvPr id="4" name="Rectangle 3">
            <a:extLst>
              <a:ext uri="{FF2B5EF4-FFF2-40B4-BE49-F238E27FC236}">
                <a16:creationId xmlns:a16="http://schemas.microsoft.com/office/drawing/2014/main" id="{86662599-9791-674A-529D-3C30B00D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4046AE-C1CE-8866-EE8C-E949EF17DB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9B9370B2-7505-CE7E-3C65-7B52F16088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934" y="3984"/>
            <a:ext cx="9376632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0B2F02C-36E8-DC62-91F9-C914F11E4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FABD2717-6C16-49FC-2811-103B0DA017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533453C-0A06-3504-2D9B-18ADE8EAB1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08F20C91-14E7-FE73-FF18-565CFC11F3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82FFFF00-BAD9-58F2-56C1-7B34821069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C3D15B61-E22A-DCF3-DE17-C901058D49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52A18F5E-B0BA-B50E-5921-EF835E429C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EC3E09CD-3865-71A1-0173-7A2505357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15" name="Title 1">
            <a:extLst>
              <a:ext uri="{FF2B5EF4-FFF2-40B4-BE49-F238E27FC236}">
                <a16:creationId xmlns:a16="http://schemas.microsoft.com/office/drawing/2014/main" id="{E3851C85-A393-9778-F662-44832F33FA8E}"/>
              </a:ext>
            </a:extLst>
          </p:cNvPr>
          <p:cNvSpPr txBox="1">
            <a:spLocks/>
          </p:cNvSpPr>
          <p:nvPr/>
        </p:nvSpPr>
        <p:spPr>
          <a:xfrm>
            <a:off x="3502731" y="1542402"/>
            <a:ext cx="5186842" cy="23879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200" b="1" dirty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 YOU!!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95E993F6-A241-0F69-844E-B51331FF1E9A}"/>
              </a:ext>
            </a:extLst>
          </p:cNvPr>
          <p:cNvSpPr txBox="1">
            <a:spLocks/>
          </p:cNvSpPr>
          <p:nvPr/>
        </p:nvSpPr>
        <p:spPr>
          <a:xfrm>
            <a:off x="2106578" y="5342557"/>
            <a:ext cx="8588488" cy="539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>
              <a:solidFill>
                <a:schemeClr val="tx2"/>
              </a:solidFill>
              <a:latin typeface="Aptos" panose="020B0004020202020204" pitchFamily="34" charset="0"/>
              <a:cs typeface="Calibri" panose="020F0502020204030204" pitchFamily="34" charset="0"/>
            </a:endParaRPr>
          </a:p>
          <a:p>
            <a:endParaRPr lang="en-US" sz="1800" dirty="0">
              <a:solidFill>
                <a:schemeClr val="tx2"/>
              </a:solidFill>
              <a:latin typeface="Aptos" panose="020B0004020202020204" pitchFamily="34" charset="0"/>
              <a:cs typeface="Calibri" panose="020F0502020204030204" pitchFamily="34" charset="0"/>
            </a:endParaRPr>
          </a:p>
          <a:p>
            <a:endParaRPr lang="en-US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618A4F3-EAB1-143F-D8EE-4872DE2799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4155"/>
            <a:ext cx="2514948" cy="2174333"/>
            <a:chOff x="-305" y="-4155"/>
            <a:chExt cx="2514948" cy="2174333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51E71A1-53D4-E932-835A-5EF85ECFC7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1B4EBD25-566A-897B-1AC7-925E93213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8821E75C-92C9-8C72-1325-7BECF11518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A673C3F-17E8-792C-F4F9-E7F6BE1849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FC30100-217B-AD20-A8E1-9DE98BCFB0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85727" y="4683666"/>
            <a:ext cx="2514948" cy="2174333"/>
            <a:chOff x="-305" y="-4155"/>
            <a:chExt cx="2514948" cy="2174333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4E4B253-E83B-FB84-428D-3EA6D2BC45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A46ADC34-097A-7E99-1D9D-6D1765C019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47FF267C-DCBA-B551-AC00-C5E20FEF63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2FCF1BAA-6AE5-D3CD-501F-AA844B268C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7" name="Subtitle 2">
            <a:extLst>
              <a:ext uri="{FF2B5EF4-FFF2-40B4-BE49-F238E27FC236}">
                <a16:creationId xmlns:a16="http://schemas.microsoft.com/office/drawing/2014/main" id="{2ACEB7A2-3BB1-F311-B2BB-25F764DCD376}"/>
              </a:ext>
            </a:extLst>
          </p:cNvPr>
          <p:cNvSpPr txBox="1">
            <a:spLocks/>
          </p:cNvSpPr>
          <p:nvPr/>
        </p:nvSpPr>
        <p:spPr>
          <a:xfrm>
            <a:off x="2760890" y="4065257"/>
            <a:ext cx="6659046" cy="515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6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701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1C48D16-062B-72D4-3BF5-285E6379E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Problem/Opportunity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E2645B-A300-3D74-2BDA-641956FE5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4943723" cy="5230368"/>
          </a:xfrm>
        </p:spPr>
        <p:txBody>
          <a:bodyPr anchor="ctr">
            <a:normAutofit/>
          </a:bodyPr>
          <a:lstStyle/>
          <a:p>
            <a:pPr marL="171450" indent="-171450" algn="just">
              <a:spcBef>
                <a:spcPts val="1200"/>
              </a:spcBef>
              <a:spcAft>
                <a:spcPts val="1200"/>
              </a:spcAft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Aptos" panose="020B0004020202020204" pitchFamily="34" charset="0"/>
                <a:cs typeface="Calibri"/>
              </a:rPr>
              <a:t>At present, ATS system lacks a mechanism to detect and alert potential front running activities.</a:t>
            </a:r>
            <a:endParaRPr lang="en-US" sz="1200" dirty="0">
              <a:solidFill>
                <a:schemeClr val="accent6">
                  <a:lumMod val="50000"/>
                </a:schemeClr>
              </a:solidFill>
              <a:effectLst/>
              <a:latin typeface="Calibri"/>
              <a:ea typeface="Aptos" panose="020B0004020202020204" pitchFamily="34" charset="0"/>
              <a:cs typeface="Calibri"/>
            </a:endParaRPr>
          </a:p>
          <a:p>
            <a:pPr marL="171450" indent="-171450" algn="just">
              <a:spcBef>
                <a:spcPts val="1200"/>
              </a:spcBef>
              <a:spcAft>
                <a:spcPts val="1200"/>
              </a:spcAft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cs typeface="Calibri"/>
              </a:rPr>
              <a:t>Huge compliance risks and hinders effective trade monitoring.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 algn="just">
              <a:spcBef>
                <a:spcPts val="1200"/>
              </a:spcBef>
              <a:spcAft>
                <a:spcPts val="1200"/>
              </a:spcAft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Enhance surveillance capabilities and ensure regulatory compliance.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530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191D9C5-DAF9-D28D-06F9-5F636B69AF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0B5C5E9-E2F6-7B91-DC90-56AC0026D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Calibri"/>
                <a:ea typeface="Calibri"/>
                <a:cs typeface="Calibri"/>
              </a:rPr>
              <a:t>Goal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C961A-8AE2-54BE-5F36-90A42B3E9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effectLst/>
                <a:latin typeface="Calibri"/>
                <a:ea typeface="Aptos" panose="020B0004020202020204" pitchFamily="34" charset="0"/>
                <a:cs typeface="Calibri"/>
              </a:rPr>
              <a:t>The purpose of this project is to implement </a:t>
            </a: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Aptos" panose="020B0004020202020204" pitchFamily="34" charset="0"/>
                <a:cs typeface="Calibri"/>
              </a:rPr>
              <a:t>below functionalities</a:t>
            </a:r>
            <a:r>
              <a:rPr lang="en-US" sz="1200" dirty="0">
                <a:solidFill>
                  <a:schemeClr val="accent6">
                    <a:lumMod val="50000"/>
                  </a:schemeClr>
                </a:solidFill>
                <a:effectLst/>
                <a:latin typeface="Calibri"/>
                <a:ea typeface="Aptos" panose="020B0004020202020204" pitchFamily="34" charset="0"/>
                <a:cs typeface="Calibri"/>
              </a:rPr>
              <a:t> in </a:t>
            </a: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Aptos" panose="020B0004020202020204" pitchFamily="34" charset="0"/>
                <a:cs typeface="Calibri"/>
              </a:rPr>
              <a:t>ATS</a:t>
            </a:r>
            <a:r>
              <a:rPr lang="en-US" sz="1200" dirty="0">
                <a:solidFill>
                  <a:schemeClr val="accent6">
                    <a:lumMod val="50000"/>
                  </a:schemeClr>
                </a:solidFill>
                <a:effectLst/>
                <a:latin typeface="Calibri"/>
                <a:ea typeface="Aptos" panose="020B0004020202020204" pitchFamily="34" charset="0"/>
                <a:cs typeface="Calibri"/>
              </a:rPr>
              <a:t>:</a:t>
            </a:r>
            <a:endParaRPr lang="en-US" sz="1200" dirty="0">
              <a:solidFill>
                <a:schemeClr val="accent6">
                  <a:lumMod val="50000"/>
                </a:schemeClr>
              </a:solidFill>
              <a:effectLst/>
              <a:latin typeface="Calibri"/>
              <a:ea typeface="Times New Roman" panose="02020603050405020304" pitchFamily="18" charset="0"/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Times New Roman" panose="02020603050405020304" pitchFamily="18" charset="0"/>
                <a:cs typeface="Calibri"/>
              </a:rPr>
              <a:t>Design and </a:t>
            </a:r>
            <a:r>
              <a:rPr lang="en-US" sz="1200">
                <a:solidFill>
                  <a:schemeClr val="accent6">
                    <a:lumMod val="50000"/>
                  </a:schemeClr>
                </a:solidFill>
                <a:latin typeface="Calibri"/>
                <a:ea typeface="Times New Roman" panose="02020603050405020304" pitchFamily="18" charset="0"/>
                <a:cs typeface="Calibri"/>
              </a:rPr>
              <a:t>implement a front running alert mechanism within the ATS system.</a:t>
            </a:r>
            <a:endParaRPr lang="en-US" sz="120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Times New Roman" panose="02020603050405020304" pitchFamily="18" charset="0"/>
                <a:cs typeface="Calibri"/>
              </a:rPr>
              <a:t>Integrate seamlessly with the existing Kx dashboard and improve trade monitoring capabilities.</a:t>
            </a:r>
            <a:endParaRPr lang="en-US" sz="120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87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6FBA3E0-EF88-F36C-E196-D660240F6E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02F14A-1D86-DC78-9995-BC45992EA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73B5F-1F04-5363-868D-5FDF3A0303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pPr algn="just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Times New Roman" panose="02020603050405020304" pitchFamily="18" charset="0"/>
                <a:cs typeface="Calibri"/>
              </a:rPr>
              <a:t>Analyze order and trade data to define front running criteria</a:t>
            </a:r>
            <a:endParaRPr lang="en-US" dirty="0"/>
          </a:p>
          <a:p>
            <a:pPr algn="just">
              <a:lnSpc>
                <a:spcPct val="115999"/>
              </a:lnSpc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Times New Roman" panose="02020603050405020304" pitchFamily="18" charset="0"/>
                <a:cs typeface="Calibri"/>
              </a:rPr>
              <a:t>Develop an alert generation mechanism based on pre-defined criteria</a:t>
            </a:r>
          </a:p>
          <a:p>
            <a:pPr algn="just">
              <a:lnSpc>
                <a:spcPct val="115999"/>
              </a:lnSpc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Times New Roman" panose="02020603050405020304" pitchFamily="18" charset="0"/>
                <a:cs typeface="Calibri"/>
              </a:rPr>
              <a:t>Integrate the alert system with the Kx dashboard for real-time monitoring</a:t>
            </a:r>
          </a:p>
          <a:p>
            <a:pPr algn="just">
              <a:lnSpc>
                <a:spcPct val="115999"/>
              </a:lnSpc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Times New Roman" panose="02020603050405020304" pitchFamily="18" charset="0"/>
                <a:cs typeface="Calibri"/>
              </a:rPr>
              <a:t>Validate and test the solution for accuracy and reliability</a:t>
            </a:r>
          </a:p>
          <a:p>
            <a:pPr>
              <a:lnSpc>
                <a:spcPct val="115999"/>
              </a:lnSpc>
              <a:spcBef>
                <a:spcPts val="1200"/>
              </a:spcBef>
              <a:spcAft>
                <a:spcPts val="1200"/>
              </a:spcAft>
              <a:buAutoNum type="arabicPeriod"/>
            </a:pPr>
            <a:endParaRPr lang="en-US" sz="1200" dirty="0">
              <a:solidFill>
                <a:schemeClr val="accent6">
                  <a:lumMod val="50000"/>
                </a:schemeClr>
              </a:solidFill>
              <a:latin typeface="Calibri"/>
              <a:ea typeface="Times New Roman" panose="02020603050405020304" pitchFamily="18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7763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9D6FA7D-2AE9-E49B-E142-B3E819A51C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43B4479-7E0D-7AC7-8C38-0F4AA0218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Success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AB987-BE61-7238-D27B-C17CEF627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pPr algn="just">
              <a:buAutoNum type="arabicPeriod"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Detect and generate alerts for potential front-running activities with high accuracy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AutoNum type="arabicPeriod"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Ensure alerts are displayed on the Kx dashboard</a:t>
            </a:r>
          </a:p>
          <a:p>
            <a:pPr algn="just">
              <a:buAutoNum type="arabicPeriod"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Maintain system performance and handle large volumes of data efficiently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779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33B1755-9B3A-8E38-6BA7-0C806AD0FE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E31776B-27EF-47ED-3462-1185BBEE8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Methods/Approach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11C6C-451D-0D60-CD0E-C4C25689C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1. Identifying Stakeholders: 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/>
              <a:ea typeface="Calibri"/>
              <a:cs typeface="Calibri"/>
            </a:endParaRPr>
          </a:p>
          <a:p>
            <a:pPr marL="171450" indent="-171450" algn="just"/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Business Team (Bank Compliance, Trade Desk team), Scrum Team (Product Owner, Scrum Master, BA, Kdb Developers, Testing Team), </a:t>
            </a:r>
            <a:r>
              <a:rPr lang="en-US" sz="1200" dirty="0" err="1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Abinitio</a:t>
            </a: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 Team (Data pipeline)</a:t>
            </a:r>
          </a:p>
          <a:p>
            <a:pPr marL="0" indent="0" algn="just">
              <a:buNone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2. Define Requirements: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/>
              <a:ea typeface="Calibri"/>
              <a:cs typeface="Calibri"/>
            </a:endParaRPr>
          </a:p>
          <a:p>
            <a:pPr algn="just"/>
            <a:r>
              <a:rPr lang="en-US" sz="1200" dirty="0">
                <a:solidFill>
                  <a:schemeClr val="accent6">
                    <a:lumMod val="50000"/>
                  </a:schemeClr>
                </a:solidFill>
                <a:ea typeface="+mn-lt"/>
                <a:cs typeface="+mn-lt"/>
              </a:rPr>
              <a:t>Conduct workshops with stakeholders to identify key objectives, such as detecting front-running patterns with precision and integrating seamlessly with the existing Kx dashboard</a:t>
            </a:r>
          </a:p>
          <a:p>
            <a:pPr marL="0" indent="0" algn="just">
              <a:buNone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3. Breaking down the requirements: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Given the tight deadline, project is divided in to 3 phases and planned to deliver incremental basis as it is in agile scrum approach.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Calibri"/>
              <a:ea typeface="Calibri"/>
              <a:cs typeface="Calibri"/>
            </a:endParaRPr>
          </a:p>
          <a:p>
            <a:pPr algn="just">
              <a:buFont typeface="Arial"/>
              <a:buChar char="•"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Phase 1</a:t>
            </a: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: Focus on implementing the core detection logic for identifying potential Front Running patterns based on trade timing, volume, and price changes.</a:t>
            </a:r>
            <a:endParaRPr lang="en-US">
              <a:solidFill>
                <a:schemeClr val="accent6">
                  <a:lumMod val="50000"/>
                </a:schemeClr>
              </a:solidFill>
              <a:latin typeface="Calibri"/>
              <a:ea typeface="Calibri"/>
              <a:cs typeface="Calibri"/>
            </a:endParaRPr>
          </a:p>
          <a:p>
            <a:pPr algn="just">
              <a:buFont typeface="Arial"/>
              <a:buChar char="•"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Phase 2</a:t>
            </a: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: Refine the algorithm to reduce false positives and improve the alert accuracy.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Calibri"/>
              <a:ea typeface="Calibri"/>
              <a:cs typeface="Calibri"/>
            </a:endParaRPr>
          </a:p>
          <a:p>
            <a:pPr algn="just">
              <a:buFont typeface="Arial"/>
              <a:buChar char="•"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Phase 3</a:t>
            </a: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: Integration with external data sources and the existing alert system to ensure comprehensive coverage.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Calibri"/>
              <a:ea typeface="Calibri"/>
              <a:cs typeface="Calibri"/>
            </a:endParaRPr>
          </a:p>
          <a:p>
            <a:pPr marL="0" indent="0" algn="just">
              <a:buNone/>
            </a:pPr>
            <a:endParaRPr lang="en-US" sz="1200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60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82927AE-7F89-00AC-724D-23583CE623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FE9B1FC-9ABC-9B09-BBC6-A575890D7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Methods/Approach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FD011-A48C-F8BD-39CA-37C5CB92C2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pPr algn="just">
              <a:buNone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ea typeface="+mn-lt"/>
                <a:cs typeface="+mn-lt"/>
              </a:rPr>
              <a:t>4. Implement Solution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algn="just">
              <a:buFont typeface="Arial"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ea typeface="+mn-lt"/>
                <a:cs typeface="+mn-lt"/>
              </a:rPr>
              <a:t>Develop and deploy core detection logic for front-running patterns.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algn="just">
              <a:buFont typeface="Arial"/>
              <a:buChar char="•"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ea typeface="+mn-lt"/>
                <a:cs typeface="+mn-lt"/>
              </a:rPr>
              <a:t>Ensure seamless integration with MODS, </a:t>
            </a:r>
            <a:r>
              <a:rPr lang="en-US" sz="1200" err="1">
                <a:solidFill>
                  <a:schemeClr val="accent6">
                    <a:lumMod val="50000"/>
                  </a:schemeClr>
                </a:solidFill>
                <a:ea typeface="+mn-lt"/>
                <a:cs typeface="+mn-lt"/>
              </a:rPr>
              <a:t>Abinitio</a:t>
            </a:r>
            <a:r>
              <a:rPr lang="en-US" sz="1200" dirty="0">
                <a:solidFill>
                  <a:schemeClr val="accent6">
                    <a:lumMod val="50000"/>
                  </a:schemeClr>
                </a:solidFill>
                <a:ea typeface="+mn-lt"/>
                <a:cs typeface="+mn-lt"/>
              </a:rPr>
              <a:t>, ATS, and the Kx dashboard.</a:t>
            </a:r>
            <a:endParaRPr lang="en-US" dirty="0">
              <a:solidFill>
                <a:schemeClr val="accent6">
                  <a:lumMod val="50000"/>
                </a:schemeClr>
              </a:solidFill>
              <a:ea typeface="+mn-lt"/>
              <a:cs typeface="+mn-lt"/>
            </a:endParaRPr>
          </a:p>
          <a:p>
            <a:pPr algn="just">
              <a:buFont typeface="Arial"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ea typeface="+mn-lt"/>
                <a:cs typeface="+mn-lt"/>
              </a:rPr>
              <a:t>Train users on system functionality and establish support processes for alerts.</a:t>
            </a:r>
            <a:endParaRPr lang="en-US" dirty="0">
              <a:solidFill>
                <a:schemeClr val="accent6">
                  <a:lumMod val="50000"/>
                </a:schemeClr>
              </a:solidFill>
              <a:ea typeface="+mn-lt"/>
              <a:cs typeface="+mn-lt"/>
            </a:endParaRPr>
          </a:p>
          <a:p>
            <a:pPr marL="0" indent="0" algn="just">
              <a:buNone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ea typeface="+mn-lt"/>
                <a:cs typeface="+mn-lt"/>
              </a:rPr>
              <a:t>5. Go Live</a:t>
            </a:r>
            <a:endParaRPr lang="en-US">
              <a:solidFill>
                <a:schemeClr val="accent6">
                  <a:lumMod val="50000"/>
                </a:schemeClr>
              </a:solidFill>
            </a:endParaRPr>
          </a:p>
          <a:p>
            <a:pPr algn="just">
              <a:buFont typeface="Arial"/>
              <a:buChar char="•"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ea typeface="+mn-lt"/>
                <a:cs typeface="+mn-lt"/>
              </a:rPr>
              <a:t>Conduct user acceptance testing and ensure readiness for production deployment.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algn="just">
              <a:buFont typeface="Arial"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ea typeface="+mn-lt"/>
                <a:cs typeface="+mn-lt"/>
              </a:rPr>
              <a:t>Roll out the solution incrementally, starting with core functionalities, and refine based on user feedback.</a:t>
            </a:r>
            <a:endParaRPr lang="en-US" dirty="0">
              <a:solidFill>
                <a:schemeClr val="accent6">
                  <a:lumMod val="50000"/>
                </a:schemeClr>
              </a:solidFill>
              <a:ea typeface="+mn-lt"/>
              <a:cs typeface="+mn-lt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1200" b="1" dirty="0">
              <a:solidFill>
                <a:schemeClr val="accent6">
                  <a:lumMod val="50000"/>
                </a:schemeClr>
              </a:solidFill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99736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090D59E-4E9C-63C5-B29D-18965DE576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AE7BBE6-EB36-30CE-4458-77C705B7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ED49AB-F4FA-9C43-9A2B-818D191EC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pPr marL="0" lvl="0" indent="0">
              <a:lnSpc>
                <a:spcPct val="100000"/>
              </a:lnSpc>
              <a:buNone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People: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Scrum team (1 Product Owner, 1 Scrum Master, 1 BA, 2 Kdb Developers, 2 Testers) - Total 7 resources.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Time: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Estimated project timeline: 3 months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Budget: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Development, testing and implementation costs (25 lakhs)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Other: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Tools- Kdb Database, Kx Dashboard, Abinitio data Pipeline from MODS (Market Operation Data Source) to ATS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10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4443D79-6AF6-2343-7FD1-8925D33702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78D5D9B-1DCA-78C9-9AF9-12114BDB0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Risk &amp; Dependencies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E6CE4-5A54-743A-7C9E-E1D38B55A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Risk of accurate and consistent data from external sources (Order and Trades).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Dependency on the MODS and Abinitio pipeline for proper data ingestion.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Potential Integration challenge with the existing Kx dashboard.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Ensuring compliance with the regulatory requirements for trade monitoring.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707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451</Words>
  <Application>Microsoft Office PowerPoint</Application>
  <PresentationFormat>Widescreen</PresentationFormat>
  <Paragraphs>55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Implementation of Front Running Alert in ATS (Automated Trade Surveillance)</vt:lpstr>
      <vt:lpstr>Problem/Opportunity</vt:lpstr>
      <vt:lpstr>Goal</vt:lpstr>
      <vt:lpstr>Project Objectives</vt:lpstr>
      <vt:lpstr>Success Criteria</vt:lpstr>
      <vt:lpstr>Methods/Approach</vt:lpstr>
      <vt:lpstr>Methods/Approach</vt:lpstr>
      <vt:lpstr>Resources</vt:lpstr>
      <vt:lpstr>Risk &amp; Dependencies</vt:lpstr>
      <vt:lpstr>Approval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Orakkan, Rahul Ramesh (DXC Luxoft)</dc:creator>
  <cp:lastModifiedBy>Orakkan, Rahul Ramesh (DXC Luxoft)</cp:lastModifiedBy>
  <cp:revision>311</cp:revision>
  <dcterms:created xsi:type="dcterms:W3CDTF">2024-12-24T10:55:51Z</dcterms:created>
  <dcterms:modified xsi:type="dcterms:W3CDTF">2025-01-05T15:45:42Z</dcterms:modified>
</cp:coreProperties>
</file>