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ADAF-9913-CE99-178E-C31725EF2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6FFD2-A9EF-EF64-ADA4-34896D3E0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983DC-FEAE-62C1-78DB-95F9C075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EFDFE-84FB-DB6A-C1A5-353CA384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FD67D-2F67-DC2E-27F0-F6F21DB4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309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74B37-6FCD-3A8B-DDB9-487E991BF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E8DB7-9A2D-9CB1-78A3-9B144533E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05B0B-A270-A6BF-CF3D-1B321B996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73A17-5899-A92D-22A0-E9C3A1546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A1295-9845-0CDB-E947-F4C5B19D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602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F8FA68-8374-AB9F-40E8-867D7A2E0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2C979-1047-1517-1B40-7FA7D1BD8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6A978-A580-7576-E173-F8CE07E4C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104E4-EB66-9EF4-A97C-FDF0D6F1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C4475-391C-4BED-22CB-803E9D3A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725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87C61-63F6-5190-0AD4-6B0636880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FF4CC-1CD7-B607-1E84-B1616DCD1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198F8-B40B-D7F6-FAC5-65DDE77D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87205-8E75-04BC-3288-8B15F95BF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0C9BB-C44C-4C6D-D334-595BBC17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834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41CC0-BDAE-D5CC-0DFF-AE56B7C62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3C3E7-2416-E4F7-9680-E09DDFDF8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B61E3-7162-261C-A342-2F8DA6D46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277E3-4BED-5580-46B3-B8C3BB0FE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21BDF-6009-D720-E70F-1E0C821B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4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CBC94-869C-6E2C-B590-CCC6D2981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1D34A-C581-351A-AECB-D23C0D15B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66B72-5035-E99D-4E8D-D7AC084D9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67982-8B75-9FCE-FB8C-1584C0FF6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6D1BF-011F-6764-622F-FDFE5EE17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3C7E3-8C96-ECE1-70BC-E1052E879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890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C82D-6937-D564-D18A-58A34E28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D1154-4704-1720-188C-78D9EDAC7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B0DB7-064F-36CA-7D98-49078478F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783C7-9C64-13D8-53AA-3E1774F03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973998-FB4F-7647-3CC9-577CBB018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F7395B-CD6E-5A9F-7C80-B604C657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BA9199-FE9E-B033-CEFE-21D6B850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07673-CFD9-DA64-EFBE-E9EB30EA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60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117B2-04C1-14AB-A3C3-1E9D2D7B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3B5D-AC7C-EEEE-82F9-B7473BDB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31460-E3BC-AF19-6B1D-F45825826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4FB46-6F18-7095-BBE3-A6FCB117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99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04C6A8-00D0-43B7-674C-2C1DA616D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99D1A-335E-2349-2823-0E8E8D872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52EF8-0CEF-3A63-16C5-B3F133375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917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AC45A-1AE4-989D-A1D1-36575A700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5E20D-360B-A51A-3B12-56201D765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DB902-F64A-CE30-3AD0-42F73A1A2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5A5F8-0F01-A955-B5FC-7D498DC40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F0249-4440-E53E-1F3E-6270129E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0711D-23D1-2085-677D-889464D7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138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067F1-8C02-E32C-A31A-B22F6B66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2943B1-59A6-7EF9-571B-E20A876387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CBAE0-322E-8A58-BDD6-2173022F0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80529-4F75-9DF4-120C-FB8B4738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3C39B-6807-4722-313B-EF96ACFAF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701D4-31A9-4494-C054-F2C6E3DD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81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418550-860D-2967-A135-ACB1877CA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36E8C-8FCC-4174-4DAB-FD8B85F1A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EC5F6-EA1F-72F7-3959-89ACCD177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A3C5B-90A9-4B15-8DB3-724AA1C381F7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9D195-03BA-648F-0A10-AAC17D7CC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0B799-B1C9-48C8-3BCD-3EF1F4350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8C83A-768E-497F-8BD8-73F5DAD99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953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44525-084E-94C5-9209-003682871A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LMS Enhancement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E9A0B-D84C-28F6-267D-93CAF7BFB3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         Prepared By: </a:t>
            </a:r>
            <a:r>
              <a:rPr lang="en-IN" dirty="0" err="1"/>
              <a:t>Prathiba</a:t>
            </a:r>
            <a:r>
              <a:rPr lang="en-IN" dirty="0"/>
              <a:t> S</a:t>
            </a:r>
          </a:p>
          <a:p>
            <a:r>
              <a:rPr lang="en-IN" dirty="0"/>
              <a:t>Data : 24/01/2025    </a:t>
            </a:r>
          </a:p>
        </p:txBody>
      </p:sp>
    </p:spTree>
    <p:extLst>
      <p:ext uri="{BB962C8B-B14F-4D97-AF65-F5344CB8AC3E}">
        <p14:creationId xmlns:p14="http://schemas.microsoft.com/office/powerpoint/2010/main" val="2085674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F5E2F-5DF5-913B-B4BF-6DBDC890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 and Dependencies: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7F19D-43AB-C445-8A6F-E858DAB21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Integration with Third-Party Systems</a:t>
            </a:r>
          </a:p>
          <a:p>
            <a:r>
              <a:rPr lang="en-IN" dirty="0"/>
              <a:t>Data Migration Issues</a:t>
            </a:r>
          </a:p>
          <a:p>
            <a:r>
              <a:rPr lang="en-IN" dirty="0"/>
              <a:t>Security Vulnerabilities</a:t>
            </a:r>
          </a:p>
          <a:p>
            <a:r>
              <a:rPr lang="en-IN" dirty="0"/>
              <a:t>User Adoption Challenges</a:t>
            </a:r>
          </a:p>
          <a:p>
            <a:r>
              <a:rPr lang="en-US" dirty="0"/>
              <a:t>Unrealistic Expectations or Scope Creep</a:t>
            </a:r>
            <a:endParaRPr lang="en-IN" dirty="0"/>
          </a:p>
          <a:p>
            <a:r>
              <a:rPr lang="en-IN" dirty="0"/>
              <a:t>Compliance and Legal Approvals</a:t>
            </a:r>
          </a:p>
        </p:txBody>
      </p:sp>
    </p:spTree>
    <p:extLst>
      <p:ext uri="{BB962C8B-B14F-4D97-AF65-F5344CB8AC3E}">
        <p14:creationId xmlns:p14="http://schemas.microsoft.com/office/powerpoint/2010/main" val="65315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4DC7B-5B7C-A5DA-7618-D0C6F6ECA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Be Completed by Appropriate Manager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8C743-C276-67C6-DC3F-ACCD652E2E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dirty="0"/>
              <a:t>                                                                           Project Sponsor</a:t>
            </a:r>
          </a:p>
          <a:p>
            <a:r>
              <a:rPr lang="en-IN" dirty="0"/>
              <a:t>                                                                           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257116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7AEC8-688B-81B5-4BF6-8AAD18BD3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Situation: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A9F55-958C-3F7C-86CF-17DA21782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LMS</a:t>
            </a:r>
            <a:r>
              <a:rPr lang="en-US" dirty="0"/>
              <a:t> (Learning Management System) is a software platform designed to facilitate the creation, delivery, and management of educational content and training programs.</a:t>
            </a:r>
          </a:p>
          <a:p>
            <a:r>
              <a:rPr lang="en-US" dirty="0"/>
              <a:t>Its primary purpose is to streamline and improve the learning process for both instructors and learners.</a:t>
            </a:r>
          </a:p>
          <a:p>
            <a:r>
              <a:rPr lang="en-US" dirty="0"/>
              <a:t>For tracking learner progress, completion rates, quiz scores, and overall performance. This helps both learners and educators monitor progress and outcomes.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3594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8F5BD-551C-27E4-57F6-C64D6FFC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AD45A-DC5C-9841-EB69-57535BADF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Experience and Interface Complexity</a:t>
            </a:r>
          </a:p>
          <a:p>
            <a:r>
              <a:rPr lang="en-IN" dirty="0"/>
              <a:t>Integration with Other Systems</a:t>
            </a:r>
            <a:endParaRPr lang="en-US" dirty="0"/>
          </a:p>
          <a:p>
            <a:r>
              <a:rPr lang="en-IN" dirty="0"/>
              <a:t>Customization Limitations</a:t>
            </a:r>
            <a:endParaRPr lang="en-US" dirty="0"/>
          </a:p>
          <a:p>
            <a:r>
              <a:rPr lang="en-IN" dirty="0"/>
              <a:t>Technical Issues and Downtime</a:t>
            </a:r>
            <a:endParaRPr lang="en-US" dirty="0"/>
          </a:p>
          <a:p>
            <a:r>
              <a:rPr lang="en-IN" dirty="0"/>
              <a:t>High Costs</a:t>
            </a:r>
          </a:p>
          <a:p>
            <a:r>
              <a:rPr lang="en-US" dirty="0"/>
              <a:t>Data Security and Privacy Concerns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613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F5360-F6ED-2A8A-A338-5FB73D764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Opportunity: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A4235-E2A8-FACF-FFA1-EEAEE109F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Microlearning and Bite-sized Content</a:t>
            </a:r>
          </a:p>
          <a:p>
            <a:r>
              <a:rPr lang="en-IN" dirty="0"/>
              <a:t>Mobile Learning Expansion</a:t>
            </a:r>
          </a:p>
          <a:p>
            <a:r>
              <a:rPr lang="en-US" dirty="0"/>
              <a:t>Advanced Analytics and Learning Insights</a:t>
            </a:r>
            <a:endParaRPr lang="en-IN" dirty="0"/>
          </a:p>
          <a:p>
            <a:r>
              <a:rPr lang="en-US" dirty="0"/>
              <a:t>Corporate Training and Employee Development</a:t>
            </a:r>
            <a:endParaRPr lang="en-IN" dirty="0"/>
          </a:p>
          <a:p>
            <a:r>
              <a:rPr lang="en-IN" dirty="0"/>
              <a:t>Compliance and Certification Solutions</a:t>
            </a:r>
          </a:p>
          <a:p>
            <a:r>
              <a:rPr lang="en-IN" dirty="0"/>
              <a:t>Integration with AI</a:t>
            </a:r>
          </a:p>
        </p:txBody>
      </p:sp>
    </p:spTree>
    <p:extLst>
      <p:ext uri="{BB962C8B-B14F-4D97-AF65-F5344CB8AC3E}">
        <p14:creationId xmlns:p14="http://schemas.microsoft.com/office/powerpoint/2010/main" val="260820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1542D-5DA7-6C08-FE7B-50B892A4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Statement (Goals):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40012-D6DB-7DE4-82FC-7EA990F73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improve the functionality, usability, and overall learning experience of the Learning Management System (LMS) by addressing current limitations, incorporating emerging technologies, and responding to user feedback.</a:t>
            </a:r>
          </a:p>
          <a:p>
            <a:r>
              <a:rPr lang="en-US" dirty="0"/>
              <a:t>This project aims to optimize the system’s performance and capabilities to support diverse learning needs, increase user engagement, and provide valuable insights for both learners and administrators.</a:t>
            </a:r>
          </a:p>
          <a:p>
            <a:r>
              <a:rPr lang="en-US" dirty="0"/>
              <a:t>By implementing these enhancements, the organization will foster a more effective, efficient, and personalized learning environment that aligns with organizational goals and supports continuous development.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324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29BE5-8A2B-E448-0695-9BFD063BE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3212E-5A76-3524-4BDC-2F91E1CE3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User Experience and Interface Design</a:t>
            </a:r>
          </a:p>
          <a:p>
            <a:r>
              <a:rPr lang="en-US" dirty="0"/>
              <a:t>Strengthen Learning Analytics and Reporting Capabilities</a:t>
            </a:r>
          </a:p>
          <a:p>
            <a:r>
              <a:rPr lang="en-US" dirty="0"/>
              <a:t>Optimize Content Delivery and Accessibility</a:t>
            </a:r>
          </a:p>
          <a:p>
            <a:r>
              <a:rPr lang="en-US" dirty="0"/>
              <a:t>Strengthen Data Security and Compliance Features</a:t>
            </a:r>
          </a:p>
          <a:p>
            <a:r>
              <a:rPr lang="en-US" dirty="0"/>
              <a:t>Facilitate Continuous Improvement through Feedback and Iteration</a:t>
            </a:r>
          </a:p>
          <a:p>
            <a:r>
              <a:rPr lang="en-US" dirty="0"/>
              <a:t>AI integration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899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FECC5-CA74-E12F-298F-2E8902873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Success Criteria: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9C530-DBC0-B2CB-21B8-9128B0A0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 achieve </a:t>
            </a:r>
            <a:r>
              <a:rPr lang="en-US" b="1" dirty="0"/>
              <a:t>80% or higher satisfaction rate</a:t>
            </a:r>
            <a:r>
              <a:rPr lang="en-US" dirty="0"/>
              <a:t> on post-enhancement user surveys regarding the usability and intuitive design of the interface.</a:t>
            </a:r>
          </a:p>
          <a:p>
            <a:r>
              <a:rPr lang="en-US" b="1" dirty="0"/>
              <a:t>90% of instructors</a:t>
            </a:r>
            <a:r>
              <a:rPr lang="en-US" dirty="0"/>
              <a:t> may regularly use the new analytics and reporting tools to track learner progress and performance.</a:t>
            </a:r>
          </a:p>
          <a:p>
            <a:r>
              <a:rPr lang="en-US" b="1" dirty="0"/>
              <a:t>80% of learners</a:t>
            </a:r>
            <a:r>
              <a:rPr lang="en-US" dirty="0"/>
              <a:t> will engage with microlearning modules, with </a:t>
            </a:r>
            <a:r>
              <a:rPr lang="en-US" b="1" dirty="0"/>
              <a:t>50% or more</a:t>
            </a:r>
            <a:r>
              <a:rPr lang="en-US" dirty="0"/>
              <a:t> completing microlearning-based courses.</a:t>
            </a:r>
          </a:p>
          <a:p>
            <a:r>
              <a:rPr lang="en-US" dirty="0"/>
              <a:t>Achieve full compliance with applicable regulations (e.g., </a:t>
            </a:r>
            <a:r>
              <a:rPr lang="en-US" b="1" dirty="0"/>
              <a:t>GDPR</a:t>
            </a:r>
            <a:r>
              <a:rPr lang="en-US" dirty="0"/>
              <a:t>, </a:t>
            </a:r>
            <a:r>
              <a:rPr lang="en-US" b="1" dirty="0"/>
              <a:t>FERPA</a:t>
            </a:r>
            <a:r>
              <a:rPr lang="en-US" dirty="0"/>
              <a:t>, </a:t>
            </a:r>
            <a:r>
              <a:rPr lang="en-US" b="1" dirty="0"/>
              <a:t>HIPAA</a:t>
            </a:r>
            <a:r>
              <a:rPr lang="en-US" dirty="0"/>
              <a:t>) and complete an independent audit to confirm adherence.</a:t>
            </a:r>
          </a:p>
          <a:p>
            <a:r>
              <a:rPr lang="en-US" dirty="0"/>
              <a:t>Can implement a </a:t>
            </a:r>
            <a:r>
              <a:rPr lang="en-US" b="1" dirty="0"/>
              <a:t>quarterly feedback cycle</a:t>
            </a:r>
            <a:r>
              <a:rPr lang="en-US" dirty="0"/>
              <a:t>, with </a:t>
            </a:r>
            <a:r>
              <a:rPr lang="en-US" b="1" dirty="0"/>
              <a:t>80% or more of users</a:t>
            </a:r>
            <a:r>
              <a:rPr lang="en-US" dirty="0"/>
              <a:t> submitting actionable feedback regarding LMS features, performance, or usability.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552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9D4B8-AC48-E937-14AE-5D8C7184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Methods/Approach: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396AA-4876-D856-E844-F5D89EC73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Requirements Gathering and Analysis Phase</a:t>
            </a:r>
          </a:p>
          <a:p>
            <a:r>
              <a:rPr lang="en-US" dirty="0"/>
              <a:t>To design the LMS system and all its components based on the collected requirements, focusing on architecture, interface, and functionality.</a:t>
            </a:r>
          </a:p>
          <a:p>
            <a:r>
              <a:rPr lang="en-US" dirty="0"/>
              <a:t>To develop the LMS enhancements based on the finalized system design and specifications.</a:t>
            </a:r>
          </a:p>
          <a:p>
            <a:r>
              <a:rPr lang="en-US" dirty="0"/>
              <a:t>To integrate the developed system components and ensure the enhanced LMS meets all functionality and quality standards through comprehensive testing</a:t>
            </a:r>
          </a:p>
          <a:p>
            <a:r>
              <a:rPr lang="en-US" dirty="0"/>
              <a:t>To deploy the enhanced LMS system to all users, ensuring smooth transition and minimal disruption to ongoing operations.</a:t>
            </a:r>
          </a:p>
          <a:p>
            <a:r>
              <a:rPr lang="en-US" dirty="0"/>
              <a:t>To ensure ongoing support, updates, and improvements for the enhanced LMS system after deployment.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399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91494-7427-E26E-ABBC-35F83C1A7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Resources: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BEB39AB-ADE9-E039-2006-21CB311DF6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046719"/>
              </p:ext>
            </p:extLst>
          </p:nvPr>
        </p:nvGraphicFramePr>
        <p:xfrm>
          <a:off x="838200" y="1825625"/>
          <a:ext cx="105156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66736844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436333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073628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820409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68278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Time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Budget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  <a:r>
                        <a:rPr lang="en-IN" baseline="30000" dirty="0"/>
                        <a:t>rd</a:t>
                      </a:r>
                      <a:r>
                        <a:rPr lang="en-IN" dirty="0"/>
                        <a:t> part apps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977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Requirement gathering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BA,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$ 25000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JIRA,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1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Design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DB admin, BA,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$20000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Lucidchart</a:t>
                      </a:r>
                      <a:r>
                        <a:rPr lang="en-IN" dirty="0"/>
                        <a:t>, Microsoft Visio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82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DEV, 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$100000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AWS, Azure, Google Cloud, 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4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QA, 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$50000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Selenium, JUnit, Postman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18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Deployment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PM, BA , DEV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$20000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68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IT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$10000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ServiceNow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809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923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606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LMS Enhancement Project</vt:lpstr>
      <vt:lpstr>Situation:</vt:lpstr>
      <vt:lpstr>Problem:</vt:lpstr>
      <vt:lpstr>Opportunity:</vt:lpstr>
      <vt:lpstr>Purpose Statement (Goals):</vt:lpstr>
      <vt:lpstr>Project Objectives:</vt:lpstr>
      <vt:lpstr>Success Criteria:</vt:lpstr>
      <vt:lpstr>Methods/Approach:</vt:lpstr>
      <vt:lpstr>Resources:</vt:lpstr>
      <vt:lpstr>Risks and Dependencies:</vt:lpstr>
      <vt:lpstr>To Be Completed by Appropriate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 Prathi</dc:creator>
  <cp:lastModifiedBy>Ram Prathi</cp:lastModifiedBy>
  <cp:revision>1</cp:revision>
  <dcterms:created xsi:type="dcterms:W3CDTF">2025-01-22T18:54:20Z</dcterms:created>
  <dcterms:modified xsi:type="dcterms:W3CDTF">2025-01-22T18:59:34Z</dcterms:modified>
</cp:coreProperties>
</file>