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68" r:id="rId9"/>
    <p:sldId id="269" r:id="rId10"/>
    <p:sldId id="272" r:id="rId11"/>
    <p:sldId id="273" r:id="rId12"/>
    <p:sldId id="274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C3240-2921-4508-9A60-50099457B433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B14F1-406F-4192-87EB-78F01196A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41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B14F1-406F-4192-87EB-78F01196AF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06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B14F1-406F-4192-87EB-78F01196AF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5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4F215-68B0-05DC-DBF0-61B52E2BD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CFE60-E1EC-0295-4C4C-3C1CD3DD27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057B2-5538-B3C4-3310-00FD67A9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A9C2E-6519-44AA-678A-4E67AB5D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38BA4-3D9B-4146-DC08-019BA5EF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7772D-8384-7F85-626D-E2D13176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EAF24-081A-53FD-D4EC-241555A6A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82A7C-A588-ACB3-D89B-34E97C02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06526-288D-30B8-CA0F-69F4EAA9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084EF-5C06-9332-35FE-6593D01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BAA398-713E-4424-E57C-6FF84CDC9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803ED-8959-2BB6-EAE9-B2C1E2805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BBAEE-92AD-E822-6EAF-FD733171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5BA18-5680-6180-33A3-EE94CDC33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25AEF-BDF4-D207-A6AC-AB05F4B3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5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C814B-FB51-5C36-F265-3CFF6976F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19EE5-1DBE-2072-520A-AABD2965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7DB6F-1F9F-F9CA-016A-658AA135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93109-B9E0-39E6-5B99-2C095B11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C9B46-81B6-5C37-0F6A-6BBF7CBB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8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F77F-AEC8-4D8B-3EA8-BA19907F4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F8CC2-CCFB-2D67-F091-40CAB2B37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4EAFC-6C95-66F6-A751-28EA43B1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D80FD-A886-2662-2F15-DF88B9CD8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AAF15-F99D-27EB-B1E0-37F2D652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2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3A581-AB1C-BAEF-21C1-957636464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67C23-1D7B-D847-A663-6F4403298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B43A5-6A16-8ABE-E578-BD9C0C964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326B7-411A-1E30-6526-0E78F80C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70094-36A3-8706-3C3D-40AD1BA3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3DCB7-0948-E7CB-4269-34527E7AD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10096-043C-D7FE-F412-CB344A44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FB70B-22BF-CC3B-FAC5-59808C5C6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F4B9B-D72F-814D-7CE7-1DFF17856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933FF-64F6-49BF-3697-BFDC7B43F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4E179D-A003-75AF-BE24-5747DEE18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7BBFEC-20B4-5013-0622-29635970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229FC4-302E-268A-780A-6C98EA11E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8F25A-4321-3220-A086-3BED6EAF8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9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0D37-51E0-89AB-CA9B-975CF29BE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2B23D-B55F-DA00-43E4-CFBFBF3DE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0F97D6-BD82-3336-61AF-BC6D2CBA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8F9E6-BE79-1A81-8B21-78F55970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7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72D613-7B52-EA27-4FFD-6DB996533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E60949-BA22-7B82-B807-ED9EECD70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E5C94-4BB3-DB2B-297C-37CC892B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8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7AA3A-7E8F-30D5-EB2E-E43974D9D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6055E-223C-5743-5733-F5E22A356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2E516-E90D-CA38-4712-7A9ECFA8A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BEB91-0AC3-8BDB-5EB7-4D59F84A0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8D03A-ABB0-C87F-8717-DB66E151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62210-9A91-1D14-CD4F-1889DDB7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4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FAFC0-0657-A0AA-1089-079B6AB7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CC5F83-3C93-456B-5780-FF8D9AC83E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6A94F-0E2C-F86D-B9DB-A78361CFF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7BFB7-6BE8-4287-059C-0AC0CE208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C999D-FAA9-B075-16EC-80E98FE7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ABCA5-178F-F135-7FC1-68EB669B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9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984F4-4ADB-684F-70F9-725E8F956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18EA5-499E-ACA0-2F8A-B2441E040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72DB4-F6E6-F537-AE20-70CECC0219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EB190-D032-3DA5-86B6-5F355E8AE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16DD8-882A-C484-A73E-D820890BB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3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5DB9D-D32D-195C-AB7C-9CC1DFF1E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5" y="1383620"/>
            <a:ext cx="9579429" cy="2387600"/>
          </a:xfrm>
        </p:spPr>
        <p:txBody>
          <a:bodyPr>
            <a:normAutofit/>
          </a:bodyPr>
          <a:lstStyle/>
          <a:p>
            <a:r>
              <a:rPr lang="en-US" b="1" dirty="0"/>
              <a:t>Darwin box – HR Software at Kotak Securities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2E6CDD-84B1-5E1B-0212-A59BF77FE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7943" y="5735637"/>
            <a:ext cx="10994572" cy="545420"/>
          </a:xfrm>
        </p:spPr>
        <p:txBody>
          <a:bodyPr/>
          <a:lstStyle/>
          <a:p>
            <a:pPr algn="l"/>
            <a:r>
              <a:rPr lang="en-US" dirty="0"/>
              <a:t>Prepared By: Vishnu UT                                                                           Date:19-March-2025</a:t>
            </a:r>
          </a:p>
        </p:txBody>
      </p:sp>
    </p:spTree>
    <p:extLst>
      <p:ext uri="{BB962C8B-B14F-4D97-AF65-F5344CB8AC3E}">
        <p14:creationId xmlns:p14="http://schemas.microsoft.com/office/powerpoint/2010/main" val="4118321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78E72-3BB1-BD43-7D71-CF00CA71A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23257"/>
          </a:xfrm>
        </p:spPr>
        <p:txBody>
          <a:bodyPr/>
          <a:lstStyle/>
          <a:p>
            <a:r>
              <a:rPr lang="en-US" b="1" u="sng" dirty="0"/>
              <a:t>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E90BD-13AA-C117-F6A2-067A9F7C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1743"/>
            <a:ext cx="10961914" cy="557348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ptos Display" panose="020B0004020202020204" pitchFamily="34" charset="0"/>
              </a:rPr>
              <a:t>People: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Scrum Master: Facilitates the Agile Scrum process, removes obstacles, and ensures smooth sprint execution.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Product Owner: Represents HR and business needs, prioritizes the backlog, and defines key improvements.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Development Team: Software engineers responsible for making enhancements to </a:t>
            </a:r>
            <a:r>
              <a:rPr lang="en-US" dirty="0" err="1">
                <a:latin typeface="Aptos Display" panose="020B0004020202020204" pitchFamily="34" charset="0"/>
              </a:rPr>
              <a:t>Darwinbox</a:t>
            </a:r>
            <a:r>
              <a:rPr lang="en-US" dirty="0">
                <a:latin typeface="Aptos Display" panose="020B00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HR Team: Provides inputs on pain points, user requirements, and feedback for improvements.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IT Team: Ensures system integration, data security, and technical support.</a:t>
            </a:r>
          </a:p>
        </p:txBody>
      </p:sp>
    </p:spTree>
    <p:extLst>
      <p:ext uri="{BB962C8B-B14F-4D97-AF65-F5344CB8AC3E}">
        <p14:creationId xmlns:p14="http://schemas.microsoft.com/office/powerpoint/2010/main" val="2867681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1732E-64BB-403B-11AD-1B7260434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42" y="693510"/>
            <a:ext cx="10515600" cy="56419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Aptos Display" panose="020B0004020202020204" pitchFamily="34" charset="0"/>
              </a:rPr>
              <a:t>Time: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Aptos Display" panose="020B0004020202020204" pitchFamily="34" charset="0"/>
              </a:rPr>
              <a:t>Implementation within [x] months, with 2-week sprint cycles..</a:t>
            </a:r>
            <a:endParaRPr lang="en-US" b="1" dirty="0">
              <a:latin typeface="Aptos Display" panose="020B00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Aptos Display" panose="020B0004020202020204" pitchFamily="34" charset="0"/>
              </a:rPr>
              <a:t>Budget: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Aptos Display" panose="020B0004020202020204" pitchFamily="34" charset="0"/>
              </a:rPr>
              <a:t>Allocated for software enhancements, support and training costs: Rs. XXXXX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Aptos Display" panose="020B0004020202020204" pitchFamily="34" charset="0"/>
              </a:rPr>
              <a:t>Other Resources: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User feedback mechanisms to gather insights for continuous improvement.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System performance reports to track and measure enhancements.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Integration tools to enable smooth connectivity with internal HR and finance systems.</a:t>
            </a:r>
          </a:p>
        </p:txBody>
      </p:sp>
    </p:spTree>
    <p:extLst>
      <p:ext uri="{BB962C8B-B14F-4D97-AF65-F5344CB8AC3E}">
        <p14:creationId xmlns:p14="http://schemas.microsoft.com/office/powerpoint/2010/main" val="909098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4C5ED-744F-E9AC-F520-A4FE4C2E2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r>
              <a:rPr lang="en-US" b="1" u="sng" dirty="0"/>
              <a:t>Risks: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94C28-D665-EB05-8621-5024CC2DD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143" y="1349829"/>
            <a:ext cx="10515600" cy="50666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Existing System Familiarity: Employees may resist changes due to familiarity with the current version.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Integration Challenges: Ensuring compatibility with existing HR and finance systems.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Cost Justification: Investment must show clear benefits in terms of efficiency, usability, and employee satisfaction.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Resource Availability: Continuous involvement from HR and IT teams is essential for success.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11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E0857-EC2F-0817-A02A-8E5D5A124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4" y="212951"/>
            <a:ext cx="10515600" cy="1325563"/>
          </a:xfrm>
        </p:spPr>
        <p:txBody>
          <a:bodyPr/>
          <a:lstStyle/>
          <a:p>
            <a:r>
              <a:rPr lang="en-US" b="1" u="sng" dirty="0"/>
              <a:t>Dependencies: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4AC04-AA13-EE90-8C4B-8F062A8EA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4" y="875731"/>
            <a:ext cx="10983686" cy="576931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Display" panose="020B0004020202020204" pitchFamily="34" charset="0"/>
              </a:rPr>
              <a:t>HR Team Collaboration: The project’s success relies on continuous feedback from HR teams to enhance </a:t>
            </a:r>
            <a:r>
              <a:rPr lang="en-US" dirty="0" err="1">
                <a:latin typeface="Aptos Display" panose="020B0004020202020204" pitchFamily="34" charset="0"/>
              </a:rPr>
              <a:t>Darwinbox</a:t>
            </a:r>
            <a:r>
              <a:rPr lang="en-US" dirty="0">
                <a:latin typeface="Aptos Display" panose="020B0004020202020204" pitchFamily="34" charset="0"/>
              </a:rPr>
              <a:t> functionalities.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Display" panose="020B0004020202020204" pitchFamily="34" charset="0"/>
              </a:rPr>
              <a:t>IT Team Support: Effective system integration and technical support are critical for smooth implementation.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Display" panose="020B0004020202020204" pitchFamily="34" charset="0"/>
              </a:rPr>
              <a:t>Employee Adoption: Users must be trained and encouraged to adopt new features seamlessly.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Display" panose="020B0004020202020204" pitchFamily="34" charset="0"/>
              </a:rPr>
              <a:t>Third-Party Integrations: Any required APIs or external tools must be available and functional for integration.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Display" panose="020B0004020202020204" pitchFamily="34" charset="0"/>
              </a:rPr>
              <a:t>Stakeholder Buy-In: Management approval and ongoing support are necessary for project continuity.</a:t>
            </a:r>
          </a:p>
        </p:txBody>
      </p:sp>
    </p:spTree>
    <p:extLst>
      <p:ext uri="{BB962C8B-B14F-4D97-AF65-F5344CB8AC3E}">
        <p14:creationId xmlns:p14="http://schemas.microsoft.com/office/powerpoint/2010/main" val="3248649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9606B-C9DD-7C40-76FC-50ABD7813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Approval &amp; Sign-Off: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1260A-B793-D968-E50A-5B9E45F5C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21967"/>
            <a:ext cx="10515600" cy="6889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Project Sponsor:                                                        Project Manager:</a:t>
            </a:r>
          </a:p>
        </p:txBody>
      </p:sp>
    </p:spTree>
    <p:extLst>
      <p:ext uri="{BB962C8B-B14F-4D97-AF65-F5344CB8AC3E}">
        <p14:creationId xmlns:p14="http://schemas.microsoft.com/office/powerpoint/2010/main" val="78967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BB3C-8517-54B1-523C-E658150D0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257" y="588963"/>
            <a:ext cx="9144000" cy="1152751"/>
          </a:xfrm>
        </p:spPr>
        <p:txBody>
          <a:bodyPr/>
          <a:lstStyle/>
          <a:p>
            <a:pPr algn="l"/>
            <a:r>
              <a:rPr lang="en-US" b="1" u="sng" dirty="0"/>
              <a:t>Situation: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038BB9D-6220-0409-2501-C0F8892FF8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23257" y="2020040"/>
            <a:ext cx="10657114" cy="3714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Darwinbox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 is currently used in Kotak Securities for HR functions such as leave management, pay slips, attendance tracking, and employee self-service. While the system provides essential HR functionalities, certain limitations are affecting efficiency and user experience.</a:t>
            </a:r>
          </a:p>
        </p:txBody>
      </p:sp>
    </p:spTree>
    <p:extLst>
      <p:ext uri="{BB962C8B-B14F-4D97-AF65-F5344CB8AC3E}">
        <p14:creationId xmlns:p14="http://schemas.microsoft.com/office/powerpoint/2010/main" val="282216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2B343-9B05-FDA8-2F20-81A9B0A3F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964"/>
            <a:ext cx="10515600" cy="1325563"/>
          </a:xfrm>
        </p:spPr>
        <p:txBody>
          <a:bodyPr/>
          <a:lstStyle/>
          <a:p>
            <a:r>
              <a:rPr lang="en-US" b="1" u="sng" dirty="0"/>
              <a:t>Problem: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E83653E-6F22-C917-12FB-34FE21E107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147894"/>
            <a:ext cx="10189029" cy="456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Delayed approval process for leave and payroll requests.</a:t>
            </a:r>
          </a:p>
          <a:p>
            <a:pPr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Lack of seamless integration with other internal tools and systems.</a:t>
            </a:r>
          </a:p>
          <a:p>
            <a:pPr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Slow response times affecting employee experience.</a:t>
            </a:r>
          </a:p>
          <a:p>
            <a:pPr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Limited customization options to adapt to changing HR needs.</a:t>
            </a:r>
          </a:p>
          <a:p>
            <a:pPr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Difficulty in tracking and managing employee records efficiently.</a:t>
            </a:r>
          </a:p>
        </p:txBody>
      </p:sp>
    </p:spTree>
    <p:extLst>
      <p:ext uri="{BB962C8B-B14F-4D97-AF65-F5344CB8AC3E}">
        <p14:creationId xmlns:p14="http://schemas.microsoft.com/office/powerpoint/2010/main" val="159604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A8DBA-3D5D-D86E-594C-47A09969B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057" y="473982"/>
            <a:ext cx="10515600" cy="1071789"/>
          </a:xfrm>
        </p:spPr>
        <p:txBody>
          <a:bodyPr/>
          <a:lstStyle/>
          <a:p>
            <a:r>
              <a:rPr lang="en-US" b="1" u="sng" dirty="0"/>
              <a:t>Opportunity: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118A531-0757-F4EC-CC6B-1E7268B5CF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85816"/>
            <a:ext cx="10624457" cy="428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Implement Agile Scrum methodology to enhance system efficiency and adaptability.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Improve workflow automation to reduce approval times.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Ensure seamless integration with other enterprise applications.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Enhance system performance and response time for better user experience.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Provide regular updates and iterative improvements to align with evolving HR requirements.</a:t>
            </a:r>
          </a:p>
        </p:txBody>
      </p:sp>
    </p:spTree>
    <p:extLst>
      <p:ext uri="{BB962C8B-B14F-4D97-AF65-F5344CB8AC3E}">
        <p14:creationId xmlns:p14="http://schemas.microsoft.com/office/powerpoint/2010/main" val="96807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B7858-F786-D801-EF0D-FBC6F7BF1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Purpose Statement (Goals):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8792F-1315-8C14-DB8C-92C994E5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Primary Goal: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The purpose of this project is to implement Agile Scrum methodology to improve the efficiency, user experience, and adaptability of </a:t>
            </a:r>
            <a:r>
              <a:rPr lang="en-US" dirty="0" err="1"/>
              <a:t>Darwinbox</a:t>
            </a:r>
            <a:r>
              <a:rPr lang="en-US" dirty="0"/>
              <a:t> for HR operations in Kotak Securities.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0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8EDF-CF6E-8C0C-FC31-E073F0A9A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1186542"/>
          </a:xfrm>
        </p:spPr>
        <p:txBody>
          <a:bodyPr/>
          <a:lstStyle/>
          <a:p>
            <a:r>
              <a:rPr lang="en-US" b="1" u="sng" dirty="0"/>
              <a:t>Project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F76BA-4B8C-F419-D45C-9A6A59EB7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8314"/>
            <a:ext cx="10700657" cy="521425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Implement Agile Scrum methodology for iterative improvements in </a:t>
            </a:r>
            <a:r>
              <a:rPr lang="en-US" dirty="0" err="1"/>
              <a:t>Darwinbox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Enhance system performance and integration with other internal tools.</a:t>
            </a:r>
          </a:p>
          <a:p>
            <a:pPr>
              <a:lnSpc>
                <a:spcPct val="150000"/>
              </a:lnSpc>
            </a:pPr>
            <a:r>
              <a:rPr lang="en-US" dirty="0"/>
              <a:t>Improve user experience by optimizing workflows for leave, pay slips, and attendance.</a:t>
            </a:r>
          </a:p>
          <a:p>
            <a:pPr>
              <a:lnSpc>
                <a:spcPct val="150000"/>
              </a:lnSpc>
            </a:pPr>
            <a:r>
              <a:rPr lang="en-US" dirty="0"/>
              <a:t>Conduct regular testing and feedback collection to ensure system efficiency.</a:t>
            </a:r>
          </a:p>
        </p:txBody>
      </p:sp>
    </p:spTree>
    <p:extLst>
      <p:ext uri="{BB962C8B-B14F-4D97-AF65-F5344CB8AC3E}">
        <p14:creationId xmlns:p14="http://schemas.microsoft.com/office/powerpoint/2010/main" val="206748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D5F0E-2431-319A-4462-3137F111E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742"/>
            <a:ext cx="10515600" cy="1048431"/>
          </a:xfrm>
        </p:spPr>
        <p:txBody>
          <a:bodyPr/>
          <a:lstStyle/>
          <a:p>
            <a:r>
              <a:rPr lang="en-US" b="1" u="sng" dirty="0"/>
              <a:t>Success Criteria: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FEF0E3-FC20-0BB5-B0DF-1618E47D3B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66800" y="1456551"/>
            <a:ext cx="10406743" cy="456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Faster approval and processing of leave and payroll requests.</a:t>
            </a:r>
          </a:p>
          <a:p>
            <a:pPr marR="0" lvl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Enhanced system integration with internal tools for better data flow.</a:t>
            </a:r>
          </a:p>
          <a:p>
            <a:pPr marR="0" lvl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Reduced downtime and improved response time for employees.</a:t>
            </a:r>
          </a:p>
          <a:p>
            <a:pPr marR="0" lvl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Increased employee satisfaction with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Darwinbox’s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Display" panose="020B0004020202020204" pitchFamily="34" charset="0"/>
              </a:rPr>
              <a:t> functionality and ease of use.</a:t>
            </a:r>
          </a:p>
        </p:txBody>
      </p:sp>
    </p:spTree>
    <p:extLst>
      <p:ext uri="{BB962C8B-B14F-4D97-AF65-F5344CB8AC3E}">
        <p14:creationId xmlns:p14="http://schemas.microsoft.com/office/powerpoint/2010/main" val="3709774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D4F520-8831-7CC5-3D5E-D230EDAA2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325563"/>
          </a:xfrm>
        </p:spPr>
        <p:txBody>
          <a:bodyPr/>
          <a:lstStyle/>
          <a:p>
            <a:r>
              <a:rPr lang="en-US" b="1" u="sng" dirty="0"/>
              <a:t>Approach: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9AFAB-6451-8219-C2F7-72B8601E6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472973"/>
            <a:ext cx="11179627" cy="498225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Agile Scrum Model For the </a:t>
            </a:r>
            <a:r>
              <a:rPr lang="en-US" dirty="0" err="1">
                <a:latin typeface="Aptos Display" panose="020B0004020202020204" pitchFamily="34" charset="0"/>
              </a:rPr>
              <a:t>Darwinbox</a:t>
            </a:r>
            <a:r>
              <a:rPr lang="en-US" dirty="0">
                <a:latin typeface="Aptos Display" panose="020B0004020202020204" pitchFamily="34" charset="0"/>
              </a:rPr>
              <a:t> enhancement project, we are using the Agile Scrum methodology.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Agile Scrum is an iterative and incremental approach that allows continuous improvements based on feedback.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ptos Display" panose="020B0004020202020204" pitchFamily="34" charset="0"/>
              </a:rPr>
              <a:t>This model ensures that updates are delivered in small, manageable increments, enabling quick adaptations and improved user satisfaction.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5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D3326-586A-AA9E-66B0-CC72DB444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168"/>
            <a:ext cx="10515600" cy="581614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Aptos Display" panose="020B0004020202020204" pitchFamily="34" charset="0"/>
              </a:rPr>
              <a:t>Agile Scrum Implementation: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Aptos Display" panose="020B0004020202020204" pitchFamily="34" charset="0"/>
              </a:rPr>
              <a:t>Scrum Team Formation: Create a cross-functional team with HR, IT, and key stakeholders.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Aptos Display" panose="020B0004020202020204" pitchFamily="34" charset="0"/>
              </a:rPr>
              <a:t>Sprint Planning: Define product backlog and prioritize key improvements in </a:t>
            </a:r>
            <a:r>
              <a:rPr lang="en-US" dirty="0" err="1">
                <a:latin typeface="Aptos Display" panose="020B0004020202020204" pitchFamily="34" charset="0"/>
              </a:rPr>
              <a:t>Darwinbox</a:t>
            </a:r>
            <a:r>
              <a:rPr lang="en-US" dirty="0">
                <a:latin typeface="Aptos Display" panose="020B00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Aptos Display" panose="020B0004020202020204" pitchFamily="34" charset="0"/>
              </a:rPr>
              <a:t>Sprint Execution: Develop, test, and deploy updates iteratively.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Aptos Display" panose="020B0004020202020204" pitchFamily="34" charset="0"/>
              </a:rPr>
              <a:t>Daily Standups: Track progress and resolve bottlenecks.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Aptos Display" panose="020B0004020202020204" pitchFamily="34" charset="0"/>
              </a:rPr>
              <a:t>Sprint Review: Gather feedback and refine the system continuously.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Aptos Display" panose="020B0004020202020204" pitchFamily="34" charset="0"/>
              </a:rPr>
              <a:t>Go Live &amp; Continuous Support: Deploy improvements in phases and ensure support.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54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735</Words>
  <Application>Microsoft Office PowerPoint</Application>
  <PresentationFormat>Widescreen</PresentationFormat>
  <Paragraphs>73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Wingdings</vt:lpstr>
      <vt:lpstr>Office Theme</vt:lpstr>
      <vt:lpstr>Darwin box – HR Software at Kotak Securities</vt:lpstr>
      <vt:lpstr>Situation:</vt:lpstr>
      <vt:lpstr>Problem:</vt:lpstr>
      <vt:lpstr>Opportunity:</vt:lpstr>
      <vt:lpstr>Purpose Statement (Goals):</vt:lpstr>
      <vt:lpstr>Project Objectives:</vt:lpstr>
      <vt:lpstr>Success Criteria:</vt:lpstr>
      <vt:lpstr>Approach:</vt:lpstr>
      <vt:lpstr>PowerPoint Presentation</vt:lpstr>
      <vt:lpstr>Resources:</vt:lpstr>
      <vt:lpstr>PowerPoint Presentation</vt:lpstr>
      <vt:lpstr>Risks:</vt:lpstr>
      <vt:lpstr>Dependencies: </vt:lpstr>
      <vt:lpstr>Approval &amp; Sign-Off: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Kandiyil, Gayathri Anand</dc:creator>
  <cp:lastModifiedBy>Kandiyil, Gayathri Anand</cp:lastModifiedBy>
  <cp:revision>8</cp:revision>
  <dcterms:created xsi:type="dcterms:W3CDTF">2025-03-06T08:40:14Z</dcterms:created>
  <dcterms:modified xsi:type="dcterms:W3CDTF">2025-03-19T12:23:24Z</dcterms:modified>
</cp:coreProperties>
</file>