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2" r:id="rId7"/>
    <p:sldId id="263" r:id="rId8"/>
    <p:sldId id="264"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7" autoAdjust="0"/>
    <p:restoredTop sz="94660"/>
  </p:normalViewPr>
  <p:slideViewPr>
    <p:cSldViewPr snapToGrid="0">
      <p:cViewPr varScale="1">
        <p:scale>
          <a:sx n="72" d="100"/>
          <a:sy n="72" d="100"/>
        </p:scale>
        <p:origin x="9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EB55BF3-CF37-4AB6-88B6-B207B08E4F49}" type="datetimeFigureOut">
              <a:rPr lang="en-US" smtClean="0"/>
              <a:t>17-Mar-25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809B07B-615F-43E1-8A66-F53B3847281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09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B55BF3-CF37-4AB6-88B6-B207B08E4F49}" type="datetimeFigureOut">
              <a:rPr lang="en-US" smtClean="0"/>
              <a:t>17-Mar-25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121268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17-Mar-25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095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17-Mar-25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753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17-Mar-25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141855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17-Mar-25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353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17-Mar-25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18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55BF3-CF37-4AB6-88B6-B207B08E4F49}" type="datetimeFigureOut">
              <a:rPr lang="en-US" smtClean="0"/>
              <a:t>17-Mar-25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04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55BF3-CF37-4AB6-88B6-B207B08E4F49}" type="datetimeFigureOut">
              <a:rPr lang="en-US" smtClean="0"/>
              <a:t>17-Mar-25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1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55BF3-CF37-4AB6-88B6-B207B08E4F49}" type="datetimeFigureOut">
              <a:rPr lang="en-US" smtClean="0"/>
              <a:t>17-Mar-25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95232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17-Mar-25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9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B55BF3-CF37-4AB6-88B6-B207B08E4F49}" type="datetimeFigureOut">
              <a:rPr lang="en-US" smtClean="0"/>
              <a:t>17-Mar-25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135075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B55BF3-CF37-4AB6-88B6-B207B08E4F49}" type="datetimeFigureOut">
              <a:rPr lang="en-US" smtClean="0"/>
              <a:t>17-Mar-25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9B07B-615F-43E1-8A66-F53B3847281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70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B55BF3-CF37-4AB6-88B6-B207B08E4F49}" type="datetimeFigureOut">
              <a:rPr lang="en-US" smtClean="0"/>
              <a:t>17-Mar-25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9B07B-615F-43E1-8A66-F53B3847281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8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55BF3-CF37-4AB6-88B6-B207B08E4F49}" type="datetimeFigureOut">
              <a:rPr lang="en-US" smtClean="0"/>
              <a:t>17-Mar-25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410629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B55BF3-CF37-4AB6-88B6-B207B08E4F49}" type="datetimeFigureOut">
              <a:rPr lang="en-US" smtClean="0"/>
              <a:t>17-Mar-25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9B07B-615F-43E1-8A66-F53B3847281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59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B55BF3-CF37-4AB6-88B6-B207B08E4F49}" type="datetimeFigureOut">
              <a:rPr lang="en-US" smtClean="0"/>
              <a:t>17-Mar-25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154478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B55BF3-CF37-4AB6-88B6-B207B08E4F49}" type="datetimeFigureOut">
              <a:rPr lang="en-US" smtClean="0"/>
              <a:t>17-Mar-25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09B07B-615F-43E1-8A66-F53B38472817}" type="slidenum">
              <a:rPr lang="en-US" smtClean="0"/>
              <a:t>‹#›</a:t>
            </a:fld>
            <a:endParaRPr lang="en-US"/>
          </a:p>
        </p:txBody>
      </p:sp>
    </p:spTree>
    <p:extLst>
      <p:ext uri="{BB962C8B-B14F-4D97-AF65-F5344CB8AC3E}">
        <p14:creationId xmlns:p14="http://schemas.microsoft.com/office/powerpoint/2010/main" val="4017104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0C8A10-3DB0-431D-9772-23381DBEDE3E}"/>
              </a:ext>
            </a:extLst>
          </p:cNvPr>
          <p:cNvSpPr txBox="1"/>
          <p:nvPr/>
        </p:nvSpPr>
        <p:spPr>
          <a:xfrm>
            <a:off x="4585252" y="2266121"/>
            <a:ext cx="3631096"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Bangkok Insurance [BKI]</a:t>
            </a:r>
          </a:p>
        </p:txBody>
      </p:sp>
      <p:sp>
        <p:nvSpPr>
          <p:cNvPr id="5" name="TextBox 4">
            <a:extLst>
              <a:ext uri="{FF2B5EF4-FFF2-40B4-BE49-F238E27FC236}">
                <a16:creationId xmlns:a16="http://schemas.microsoft.com/office/drawing/2014/main" id="{2CB03267-2B9B-4EE0-A375-C0D15574B888}"/>
              </a:ext>
            </a:extLst>
          </p:cNvPr>
          <p:cNvSpPr txBox="1"/>
          <p:nvPr/>
        </p:nvSpPr>
        <p:spPr>
          <a:xfrm>
            <a:off x="2372139" y="4121426"/>
            <a:ext cx="3857787" cy="369332"/>
          </a:xfrm>
          <a:prstGeom prst="rect">
            <a:avLst/>
          </a:prstGeom>
          <a:noFill/>
        </p:spPr>
        <p:txBody>
          <a:bodyPr wrap="none" rtlCol="0">
            <a:spAutoFit/>
          </a:bodyPr>
          <a:lstStyle/>
          <a:p>
            <a:r>
              <a:rPr lang="en-US" b="1" dirty="0"/>
              <a:t>Prepared </a:t>
            </a:r>
            <a:r>
              <a:rPr lang="en-US" b="1" dirty="0">
                <a:latin typeface="Calibri" panose="020F0502020204030204" pitchFamily="34" charset="0"/>
                <a:cs typeface="Calibri" panose="020F0502020204030204" pitchFamily="34" charset="0"/>
              </a:rPr>
              <a:t>By</a:t>
            </a:r>
            <a:r>
              <a:rPr lang="en-US" b="1" dirty="0"/>
              <a:t>: Ketankumar Fulbandhe</a:t>
            </a:r>
          </a:p>
        </p:txBody>
      </p:sp>
      <p:sp>
        <p:nvSpPr>
          <p:cNvPr id="6" name="TextBox 5">
            <a:extLst>
              <a:ext uri="{FF2B5EF4-FFF2-40B4-BE49-F238E27FC236}">
                <a16:creationId xmlns:a16="http://schemas.microsoft.com/office/drawing/2014/main" id="{655B73A6-B728-4D55-91A6-B2FAB25266E7}"/>
              </a:ext>
            </a:extLst>
          </p:cNvPr>
          <p:cNvSpPr txBox="1"/>
          <p:nvPr/>
        </p:nvSpPr>
        <p:spPr>
          <a:xfrm>
            <a:off x="8045016" y="4121426"/>
            <a:ext cx="1769908"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Date</a:t>
            </a:r>
            <a:r>
              <a:rPr lang="en-US" b="1" dirty="0"/>
              <a:t>:18/11/2023</a:t>
            </a:r>
          </a:p>
        </p:txBody>
      </p:sp>
      <p:sp>
        <p:nvSpPr>
          <p:cNvPr id="7" name="TextBox 6">
            <a:extLst>
              <a:ext uri="{FF2B5EF4-FFF2-40B4-BE49-F238E27FC236}">
                <a16:creationId xmlns:a16="http://schemas.microsoft.com/office/drawing/2014/main" id="{B5E83F42-F923-443C-AA55-6964335232A6}"/>
              </a:ext>
            </a:extLst>
          </p:cNvPr>
          <p:cNvSpPr txBox="1"/>
          <p:nvPr/>
        </p:nvSpPr>
        <p:spPr>
          <a:xfrm>
            <a:off x="4857595" y="2727786"/>
            <a:ext cx="280935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Project Proposal Guidelines </a:t>
            </a:r>
          </a:p>
        </p:txBody>
      </p:sp>
    </p:spTree>
    <p:extLst>
      <p:ext uri="{BB962C8B-B14F-4D97-AF65-F5344CB8AC3E}">
        <p14:creationId xmlns:p14="http://schemas.microsoft.com/office/powerpoint/2010/main" val="81235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1073426" y="199956"/>
            <a:ext cx="9601200" cy="1304925"/>
          </a:xfrm>
        </p:spPr>
        <p:txBody>
          <a:bodyPr/>
          <a:lstStyle/>
          <a:p>
            <a:pPr algn="l"/>
            <a:r>
              <a:rPr lang="en-US" u="sng" dirty="0">
                <a:latin typeface="Calibri" panose="020F0502020204030204" pitchFamily="34" charset="0"/>
                <a:cs typeface="Calibri" panose="020F0502020204030204" pitchFamily="34" charset="0"/>
              </a:rPr>
              <a:t>Technology</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768626" y="1205326"/>
            <a:ext cx="10535478" cy="4877421"/>
          </a:xfrm>
        </p:spPr>
        <p:txBody>
          <a:bodyPr>
            <a:normAutofit fontScale="62500" lnSpcReduction="20000"/>
          </a:bodyPr>
          <a:lstStyle/>
          <a:p>
            <a:pPr marL="0" indent="0">
              <a:buNone/>
            </a:pPr>
            <a:r>
              <a:rPr lang="en-US" dirty="0">
                <a:latin typeface="Calibri" panose="020F0502020204030204" pitchFamily="34" charset="0"/>
                <a:cs typeface="Calibri" panose="020F0502020204030204" pitchFamily="34" charset="0"/>
              </a:rPr>
              <a:t>Microsoft Word/Excel, Confluence , Microsoft Visio, JIRA, Trello Power BI, Tableau.</a:t>
            </a:r>
          </a:p>
          <a:p>
            <a:pPr marL="0" indent="0">
              <a:buNone/>
            </a:pPr>
            <a:r>
              <a:rPr lang="en-US" dirty="0">
                <a:latin typeface="Calibri" panose="020F0502020204030204" pitchFamily="34" charset="0"/>
                <a:cs typeface="Calibri" panose="020F0502020204030204" pitchFamily="34" charset="0"/>
              </a:rPr>
              <a:t>Microsoft Visio, Draw.io, MySQL Workbench, ER/Studio</a:t>
            </a:r>
          </a:p>
          <a:p>
            <a:pPr marL="0" indent="0">
              <a:buNone/>
            </a:pPr>
            <a:r>
              <a:rPr lang="en-US" dirty="0">
                <a:latin typeface="Calibri" panose="020F0502020204030204" pitchFamily="34" charset="0"/>
                <a:cs typeface="Calibri" panose="020F0502020204030204" pitchFamily="34" charset="0"/>
              </a:rPr>
              <a:t>React.js, Angular, Vue.js, Bootstrap, CSS </a:t>
            </a:r>
          </a:p>
          <a:p>
            <a:pPr marL="0" indent="0">
              <a:buNone/>
            </a:pPr>
            <a:r>
              <a:rPr lang="en-US" dirty="0">
                <a:latin typeface="Calibri" panose="020F0502020204030204" pitchFamily="34" charset="0"/>
                <a:cs typeface="Calibri" panose="020F0502020204030204" pitchFamily="34" charset="0"/>
              </a:rPr>
              <a:t>Java, Node.js, RESTful APIs.</a:t>
            </a:r>
          </a:p>
          <a:p>
            <a:pPr marL="0" indent="0">
              <a:buNone/>
            </a:pPr>
            <a:r>
              <a:rPr lang="en-US" dirty="0">
                <a:latin typeface="Calibri" panose="020F0502020204030204" pitchFamily="34" charset="0"/>
                <a:cs typeface="Calibri" panose="020F0502020204030204" pitchFamily="34" charset="0"/>
              </a:rPr>
              <a:t>MySQL, Microsoft SQL Server</a:t>
            </a:r>
          </a:p>
          <a:p>
            <a:pPr marL="0" indent="0">
              <a:buNone/>
            </a:pPr>
            <a:r>
              <a:rPr lang="en-US" dirty="0">
                <a:latin typeface="Calibri" panose="020F0502020204030204" pitchFamily="34" charset="0"/>
                <a:cs typeface="Calibri" panose="020F0502020204030204" pitchFamily="34" charset="0"/>
              </a:rPr>
              <a:t>On-Premise: VMware, Windows/Linux Servers, AWS, Azure, Google Cloud</a:t>
            </a:r>
          </a:p>
          <a:p>
            <a:pPr marL="0" indent="0">
              <a:buNone/>
            </a:pPr>
            <a:r>
              <a:rPr lang="en-US" dirty="0">
                <a:latin typeface="Calibri" panose="020F0502020204030204" pitchFamily="34" charset="0"/>
                <a:cs typeface="Calibri" panose="020F0502020204030204" pitchFamily="34" charset="0"/>
              </a:rPr>
              <a:t>Functional Testing: Selenium, </a:t>
            </a:r>
            <a:r>
              <a:rPr lang="en-US" dirty="0" err="1">
                <a:latin typeface="Calibri" panose="020F0502020204030204" pitchFamily="34" charset="0"/>
                <a:cs typeface="Calibri" panose="020F0502020204030204" pitchFamily="34" charset="0"/>
              </a:rPr>
              <a:t>Katalon</a:t>
            </a: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Performance Testing: JMeter, LoadRunner</a:t>
            </a:r>
          </a:p>
          <a:p>
            <a:pPr marL="0" indent="0">
              <a:buNone/>
            </a:pPr>
            <a:r>
              <a:rPr lang="en-US" dirty="0">
                <a:latin typeface="Calibri" panose="020F0502020204030204" pitchFamily="34" charset="0"/>
                <a:cs typeface="Calibri" panose="020F0502020204030204" pitchFamily="34" charset="0"/>
              </a:rPr>
              <a:t>Security Testing: OWASP ZAP, Burp Suite</a:t>
            </a:r>
          </a:p>
          <a:p>
            <a:pPr marL="0" indent="0">
              <a:buNone/>
            </a:pPr>
            <a:r>
              <a:rPr lang="en-US" dirty="0">
                <a:latin typeface="Calibri" panose="020F0502020204030204" pitchFamily="34" charset="0"/>
                <a:cs typeface="Calibri" panose="020F0502020204030204" pitchFamily="34" charset="0"/>
              </a:rPr>
              <a:t>Bug Tracking: JIRA, </a:t>
            </a:r>
          </a:p>
          <a:p>
            <a:pPr marL="0" indent="0">
              <a:buNone/>
            </a:pPr>
            <a:r>
              <a:rPr lang="en-US" dirty="0">
                <a:latin typeface="Calibri" panose="020F0502020204030204" pitchFamily="34" charset="0"/>
                <a:cs typeface="Calibri" panose="020F0502020204030204" pitchFamily="34" charset="0"/>
              </a:rPr>
              <a:t>CI/CD &amp; DevOps: Jenkins, GitLab CI/CD, Azure DevOps, Docker, Kubernetes.</a:t>
            </a:r>
          </a:p>
          <a:p>
            <a:pPr marL="0" indent="0">
              <a:buNone/>
            </a:pPr>
            <a:r>
              <a:rPr lang="en-US" dirty="0">
                <a:latin typeface="Calibri" panose="020F0502020204030204" pitchFamily="34" charset="0"/>
                <a:cs typeface="Calibri" panose="020F0502020204030204" pitchFamily="34" charset="0"/>
              </a:rPr>
              <a:t>Monitoring: New Relic, Prometheus, Splunk</a:t>
            </a:r>
          </a:p>
          <a:p>
            <a:pPr marL="0" indent="0">
              <a:buNone/>
            </a:pPr>
            <a:r>
              <a:rPr lang="en-US" dirty="0">
                <a:latin typeface="Calibri" panose="020F0502020204030204" pitchFamily="34" charset="0"/>
                <a:cs typeface="Calibri" panose="020F0502020204030204" pitchFamily="34" charset="0"/>
              </a:rPr>
              <a:t>Version Control: Git, Bitbucket,</a:t>
            </a:r>
          </a:p>
          <a:p>
            <a:pPr marL="0" indent="0">
              <a:buNone/>
            </a:pPr>
            <a:r>
              <a:rPr lang="en-US" dirty="0">
                <a:latin typeface="Calibri" panose="020F0502020204030204" pitchFamily="34" charset="0"/>
                <a:cs typeface="Calibri" panose="020F0502020204030204" pitchFamily="34" charset="0"/>
              </a:rPr>
              <a:t>Post-Go Live Monitoring: Nagios, ELK Stack (Elasticsearch, Logstash, Kibana)</a:t>
            </a:r>
          </a:p>
          <a:p>
            <a:pPr marL="0" indent="0">
              <a:buNone/>
            </a:pPr>
            <a:r>
              <a:rPr lang="en-US" dirty="0">
                <a:latin typeface="Calibri" panose="020F0502020204030204" pitchFamily="34" charset="0"/>
                <a:cs typeface="Calibri" panose="020F0502020204030204" pitchFamily="34" charset="0"/>
              </a:rPr>
              <a:t>Help Desk: ServiceNow, Zendesk</a:t>
            </a:r>
          </a:p>
        </p:txBody>
      </p:sp>
    </p:spTree>
    <p:extLst>
      <p:ext uri="{BB962C8B-B14F-4D97-AF65-F5344CB8AC3E}">
        <p14:creationId xmlns:p14="http://schemas.microsoft.com/office/powerpoint/2010/main" val="2840419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1073426" y="475698"/>
            <a:ext cx="9601200" cy="1304925"/>
          </a:xfrm>
        </p:spPr>
        <p:txBody>
          <a:bodyPr/>
          <a:lstStyle/>
          <a:p>
            <a:pPr algn="l"/>
            <a:r>
              <a:rPr lang="en-US" u="sng" dirty="0">
                <a:latin typeface="Calibri" panose="020F0502020204030204" pitchFamily="34" charset="0"/>
                <a:cs typeface="Calibri" panose="020F0502020204030204" pitchFamily="34" charset="0"/>
              </a:rPr>
              <a:t>Risks:</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828261" y="1780624"/>
            <a:ext cx="10535478" cy="4116594"/>
          </a:xfrm>
        </p:spPr>
        <p:txBody>
          <a:bodyPr>
            <a:normAutofit/>
          </a:bodyPr>
          <a:lstStyle/>
          <a:p>
            <a:r>
              <a:rPr lang="en-US" dirty="0">
                <a:latin typeface="Calibri" panose="020F0502020204030204" pitchFamily="34" charset="0"/>
                <a:cs typeface="Calibri" panose="020F0502020204030204" pitchFamily="34" charset="0"/>
              </a:rPr>
              <a:t>The existing system has been in use for years, and users may resist change. Proper training and change management are essential</a:t>
            </a:r>
            <a:r>
              <a:rPr lang="en-US" dirty="0"/>
              <a:t>.</a:t>
            </a:r>
          </a:p>
          <a:p>
            <a:r>
              <a:rPr lang="en-US" dirty="0">
                <a:latin typeface="Calibri" panose="020F0502020204030204" pitchFamily="34" charset="0"/>
                <a:cs typeface="Calibri" panose="020F0502020204030204" pitchFamily="34" charset="0"/>
              </a:rPr>
              <a:t>Measuring ROI in terms of ease of use, quality, and efficiency is challenging. Clear KPIs and performance metrics must be defined.</a:t>
            </a:r>
          </a:p>
          <a:p>
            <a:r>
              <a:rPr lang="en-US" dirty="0">
                <a:latin typeface="Calibri" panose="020F0502020204030204" pitchFamily="34" charset="0"/>
                <a:cs typeface="Calibri" panose="020F0502020204030204" pitchFamily="34" charset="0"/>
              </a:rPr>
              <a:t>Ensuring seamless integration with existing BKI systems and third-party tools is critical to avoid disruptions.</a:t>
            </a:r>
          </a:p>
          <a:p>
            <a:r>
              <a:rPr lang="en-US" dirty="0">
                <a:latin typeface="Calibri" panose="020F0502020204030204" pitchFamily="34" charset="0"/>
                <a:cs typeface="Calibri" panose="020F0502020204030204" pitchFamily="34" charset="0"/>
              </a:rPr>
              <a:t>The Rs. 20,000,000 budget and 24-month timeline must be strictly managed to prevent overruns and delays.</a:t>
            </a:r>
          </a:p>
        </p:txBody>
      </p:sp>
    </p:spTree>
    <p:extLst>
      <p:ext uri="{BB962C8B-B14F-4D97-AF65-F5344CB8AC3E}">
        <p14:creationId xmlns:p14="http://schemas.microsoft.com/office/powerpoint/2010/main" val="122099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1073426" y="475698"/>
            <a:ext cx="9601200" cy="1304925"/>
          </a:xfrm>
        </p:spPr>
        <p:txBody>
          <a:bodyPr/>
          <a:lstStyle/>
          <a:p>
            <a:pPr algn="l"/>
            <a:r>
              <a:rPr lang="en-US" u="sng" dirty="0">
                <a:latin typeface="Calibri" panose="020F0502020204030204" pitchFamily="34" charset="0"/>
                <a:cs typeface="Calibri" panose="020F0502020204030204" pitchFamily="34" charset="0"/>
              </a:rPr>
              <a:t>Dependencies:</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828261" y="1780623"/>
            <a:ext cx="10535478" cy="4877421"/>
          </a:xfrm>
        </p:spPr>
        <p:txBody>
          <a:bodyPr>
            <a:normAutofit/>
          </a:bodyPr>
          <a:lstStyle/>
          <a:p>
            <a:r>
              <a:rPr lang="en-US" dirty="0">
                <a:latin typeface="Calibri" panose="020F0502020204030204" pitchFamily="34" charset="0"/>
                <a:cs typeface="Calibri" panose="020F0502020204030204" pitchFamily="34" charset="0"/>
              </a:rPr>
              <a:t>The existing solution has been used for years, making user transition and adoption critical for success.</a:t>
            </a:r>
          </a:p>
          <a:p>
            <a:r>
              <a:rPr lang="en-US" dirty="0">
                <a:latin typeface="Calibri" panose="020F0502020204030204" pitchFamily="34" charset="0"/>
                <a:cs typeface="Calibri" panose="020F0502020204030204" pitchFamily="34" charset="0"/>
              </a:rPr>
              <a:t>Dependencies on external software, site visits, and market reports may impact implementation speed.</a:t>
            </a:r>
          </a:p>
          <a:p>
            <a:r>
              <a:rPr lang="en-US" dirty="0">
                <a:latin typeface="Calibri" panose="020F0502020204030204" pitchFamily="34" charset="0"/>
                <a:cs typeface="Calibri" panose="020F0502020204030204" pitchFamily="34" charset="0"/>
              </a:rPr>
              <a:t>Project success depends on securing stakeholder buy-in by effectively demonstrating system improvements. </a:t>
            </a:r>
          </a:p>
          <a:p>
            <a:r>
              <a:rPr lang="en-US" dirty="0">
                <a:latin typeface="Calibri" panose="020F0502020204030204" pitchFamily="34" charset="0"/>
                <a:cs typeface="Calibri" panose="020F0502020204030204" pitchFamily="34" charset="0"/>
              </a:rPr>
              <a:t>Ensuring safe and accurate data transfer while meeting security and regulatory requirements is essential.</a:t>
            </a:r>
          </a:p>
        </p:txBody>
      </p:sp>
    </p:spTree>
    <p:extLst>
      <p:ext uri="{BB962C8B-B14F-4D97-AF65-F5344CB8AC3E}">
        <p14:creationId xmlns:p14="http://schemas.microsoft.com/office/powerpoint/2010/main" val="278042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p:txBody>
          <a:bodyPr/>
          <a:lstStyle/>
          <a:p>
            <a:pPr algn="l"/>
            <a:r>
              <a:rPr lang="en-US" u="sng" dirty="0">
                <a:latin typeface="Calibri" panose="020F0502020204030204" pitchFamily="34" charset="0"/>
                <a:cs typeface="Calibri" panose="020F0502020204030204" pitchFamily="34" charset="0"/>
              </a:rPr>
              <a:t>Situation</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Bangkok Insurance (BKI) is one of Thailand's most prominent insurance companies, a nation that welcomes millions of foreign tourists, business visitors, and students annually. Thailand is one of the world's most popular destinations for travel, so the need for convenient, accessible travel insurance has never been greater. Consumers want fast, seamless insurance options that offer instant coverage, efficient claims handling, and immediate risk notification. Still, conventional insurance procedures are inefficient, taking customers a lot of time and effort.</a:t>
            </a:r>
          </a:p>
        </p:txBody>
      </p:sp>
    </p:spTree>
    <p:extLst>
      <p:ext uri="{BB962C8B-B14F-4D97-AF65-F5344CB8AC3E}">
        <p14:creationId xmlns:p14="http://schemas.microsoft.com/office/powerpoint/2010/main" val="13938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p:txBody>
          <a:bodyPr/>
          <a:lstStyle/>
          <a:p>
            <a:pPr algn="l"/>
            <a:r>
              <a:rPr lang="en-US" u="sng" dirty="0">
                <a:latin typeface="Calibri" panose="020F0502020204030204" pitchFamily="34" charset="0"/>
                <a:cs typeface="Calibri" panose="020F0502020204030204" pitchFamily="34" charset="0"/>
              </a:rPr>
              <a:t>Problem</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The current travel insurance process in BKI is based on old procedures including lengthy paperwork, manual approvals, and delay in issuance of the policy and settlement of claims. Customers find it hard to get real-time updates, quick access to emergency assistance, and poor claims processing, leading to dissatisfaction and decreased confidence in the insurer. Also, travelers are not always informed about possible travel risks, including sudden changes in weather, political instability, or health alerts, which makes them even more vulnerable.</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248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p:txBody>
          <a:bodyPr/>
          <a:lstStyle/>
          <a:p>
            <a:pPr algn="l"/>
            <a:r>
              <a:rPr lang="en-US" u="sng" dirty="0">
                <a:latin typeface="Calibri" panose="020F0502020204030204" pitchFamily="34" charset="0"/>
                <a:cs typeface="Calibri" panose="020F0502020204030204" pitchFamily="34" charset="0"/>
              </a:rPr>
              <a:t>Opportunity</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p:txBody>
          <a:bodyPr>
            <a:normAutofit fontScale="92500" lnSpcReduction="10000"/>
          </a:bodyPr>
          <a:lstStyle/>
          <a:p>
            <a:r>
              <a:rPr lang="en-US" dirty="0">
                <a:latin typeface="Calibri" panose="020F0502020204030204" pitchFamily="34" charset="0"/>
                <a:cs typeface="Calibri" panose="020F0502020204030204" pitchFamily="34" charset="0"/>
              </a:rPr>
              <a:t>By using technology to incorporate an online travel insurance platform, BKI is able to improve customer experience through instant policy issuing, automated claims processing, and active travel risk alerts. The solution will be offered to important customer segments such as frequent travelers, tourists, business travelers, and students to ensure they get timely and dependable coverage. Automation and digital self-service functionality will enhance efficiency of operations, cut down processing time, and decrease human error, making BKI more competitive in the travel insurance industry. Further, introduction of secure authentication technologies, like biometric verification and two-factor authentication (2FA), will increase customer confidence and security further.</a:t>
            </a:r>
          </a:p>
        </p:txBody>
      </p:sp>
    </p:spTree>
    <p:extLst>
      <p:ext uri="{BB962C8B-B14F-4D97-AF65-F5344CB8AC3E}">
        <p14:creationId xmlns:p14="http://schemas.microsoft.com/office/powerpoint/2010/main" val="40071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p:txBody>
          <a:bodyPr/>
          <a:lstStyle/>
          <a:p>
            <a:pPr algn="l"/>
            <a:r>
              <a:rPr lang="en-US" u="sng" dirty="0">
                <a:latin typeface="Calibri" panose="020F0502020204030204" pitchFamily="34" charset="0"/>
                <a:cs typeface="Calibri" panose="020F0502020204030204" pitchFamily="34" charset="0"/>
              </a:rPr>
              <a:t>Purpose Statement</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The goal of developing Bangkok Insurance (BKI)'s travel insurance platform is to enhance customer satisfaction and experience through the implementation of cutting-edge digital features. This move is expected to simplify policy issuance, automate claims handling, and offer real-time travel risk alerts, which will provide hassle-free and secure insurance services to frequent travelers, tourists, businesspeople, and students. By taking advantage of technology-based solutions, BKI aims to improve business efficiency, cut processing time, and consolidate its market position as a reliable travel insurance company in Thailand.</a:t>
            </a:r>
          </a:p>
        </p:txBody>
      </p:sp>
    </p:spTree>
    <p:extLst>
      <p:ext uri="{BB962C8B-B14F-4D97-AF65-F5344CB8AC3E}">
        <p14:creationId xmlns:p14="http://schemas.microsoft.com/office/powerpoint/2010/main" val="81503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1295400" y="982663"/>
            <a:ext cx="9601200" cy="1303337"/>
          </a:xfrm>
        </p:spPr>
        <p:txBody>
          <a:bodyPr/>
          <a:lstStyle/>
          <a:p>
            <a:pPr algn="l"/>
            <a:r>
              <a:rPr lang="en-US" u="sng" dirty="0">
                <a:latin typeface="Calibri" panose="020F0502020204030204" pitchFamily="34" charset="0"/>
                <a:cs typeface="Calibri" panose="020F0502020204030204" pitchFamily="34" charset="0"/>
              </a:rPr>
              <a:t>Project Objectives</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1099930" y="2125662"/>
            <a:ext cx="9601200" cy="3749675"/>
          </a:xfrm>
        </p:spPr>
        <p:txBody>
          <a:bodyPr>
            <a:normAutofit fontScale="92500" lnSpcReduction="20000"/>
          </a:bodyPr>
          <a:lstStyle/>
          <a:p>
            <a:r>
              <a:rPr lang="en-US" dirty="0">
                <a:latin typeface="Calibri" panose="020F0502020204030204" pitchFamily="34" charset="0"/>
                <a:cs typeface="Calibri" panose="020F0502020204030204" pitchFamily="34" charset="0"/>
              </a:rPr>
              <a:t>Select and deploy a solution that matches the business requirements of BKI in terms of meeting security, automation, and customer self-service needs.</a:t>
            </a:r>
          </a:p>
          <a:p>
            <a:r>
              <a:rPr lang="en-US" dirty="0">
                <a:latin typeface="Calibri" panose="020F0502020204030204" pitchFamily="34" charset="0"/>
                <a:cs typeface="Calibri" panose="020F0502020204030204" pitchFamily="34" charset="0"/>
              </a:rPr>
              <a:t>Create a prototype of the travel insurance platform upgrades and test comprehensively to ensure functionality, security, and user experience.</a:t>
            </a:r>
          </a:p>
          <a:p>
            <a:r>
              <a:rPr lang="en-US" dirty="0">
                <a:latin typeface="Calibri" panose="020F0502020204030204" pitchFamily="34" charset="0"/>
                <a:cs typeface="Calibri" panose="020F0502020204030204" pitchFamily="34" charset="0"/>
              </a:rPr>
              <a:t>Facilitate real-time policy creation with auto-verification to minimize wait times and enhance usability for travelers.</a:t>
            </a:r>
          </a:p>
          <a:p>
            <a:r>
              <a:rPr lang="en-US" dirty="0">
                <a:latin typeface="Calibri" panose="020F0502020204030204" pitchFamily="34" charset="0"/>
                <a:cs typeface="Calibri" panose="020F0502020204030204" pitchFamily="34" charset="0"/>
              </a:rPr>
              <a:t>Implement an electronic claims handling system that automates submissions, approvals, and payments, reducing manual handling and processing time.</a:t>
            </a:r>
          </a:p>
          <a:p>
            <a:r>
              <a:rPr lang="en-US" dirty="0">
                <a:latin typeface="Calibri" panose="020F0502020204030204" pitchFamily="34" charset="0"/>
                <a:cs typeface="Calibri" panose="020F0502020204030204" pitchFamily="34" charset="0"/>
              </a:rPr>
              <a:t>Implement a notification system that sends travelers timely information about probable dangers, including changes in weather, health alerts, and security concerns, and thus improves customer readiness and safety</a:t>
            </a:r>
          </a:p>
        </p:txBody>
      </p:sp>
    </p:spTree>
    <p:extLst>
      <p:ext uri="{BB962C8B-B14F-4D97-AF65-F5344CB8AC3E}">
        <p14:creationId xmlns:p14="http://schemas.microsoft.com/office/powerpoint/2010/main" val="67344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a:xfrm>
            <a:off x="1295402" y="982132"/>
            <a:ext cx="9601196" cy="1303867"/>
          </a:xfrm>
        </p:spPr>
        <p:txBody>
          <a:bodyPr/>
          <a:lstStyle/>
          <a:p>
            <a:pPr algn="l"/>
            <a:r>
              <a:rPr lang="en-US" u="sng" dirty="0">
                <a:latin typeface="Calibri" panose="020F0502020204030204" pitchFamily="34" charset="0"/>
                <a:cs typeface="Calibri" panose="020F0502020204030204" pitchFamily="34" charset="0"/>
              </a:rPr>
              <a:t>Success Criteria</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a:xfrm>
            <a:off x="1295401" y="2398643"/>
            <a:ext cx="9942442" cy="3750366"/>
          </a:xfrm>
        </p:spPr>
        <p:txBody>
          <a:bodyPr>
            <a:normAutofit/>
          </a:bodyPr>
          <a:lstStyle/>
          <a:p>
            <a:r>
              <a:rPr lang="en-US" dirty="0">
                <a:latin typeface="Calibri" panose="020F0502020204030204" pitchFamily="34" charset="0"/>
                <a:cs typeface="Calibri" panose="020F0502020204030204" pitchFamily="34" charset="0"/>
              </a:rPr>
              <a:t>Issuance of policies in real time, auto-claims processing, and travel risk notifications, facilitating a hassle-free and seamless customer experience.</a:t>
            </a:r>
          </a:p>
          <a:p>
            <a:r>
              <a:rPr lang="en-US" dirty="0">
                <a:latin typeface="Calibri" panose="020F0502020204030204" pitchFamily="34" charset="0"/>
                <a:cs typeface="Calibri" panose="020F0502020204030204" pitchFamily="34" charset="0"/>
              </a:rPr>
              <a:t>Positive feedback from users, high adoption rates, and higher retention rates, a sign of an enhanced insurance experience.</a:t>
            </a:r>
          </a:p>
          <a:p>
            <a:r>
              <a:rPr lang="en-US" dirty="0">
                <a:latin typeface="Calibri" panose="020F0502020204030204" pitchFamily="34" charset="0"/>
                <a:cs typeface="Calibri" panose="020F0502020204030204" pitchFamily="34" charset="0"/>
              </a:rPr>
              <a:t>Less time spent in processing, improved workflow, and better security and regulatory compliance.</a:t>
            </a:r>
          </a:p>
          <a:p>
            <a:r>
              <a:rPr lang="en-US" dirty="0">
                <a:latin typeface="Calibri" panose="020F0502020204030204" pitchFamily="34" charset="0"/>
                <a:cs typeface="Calibri" panose="020F0502020204030204" pitchFamily="34" charset="0"/>
              </a:rPr>
              <a:t>Effective delivery by iterative sprints, continuous iteration, and scaling as per demand.</a:t>
            </a:r>
          </a:p>
        </p:txBody>
      </p:sp>
    </p:spTree>
    <p:extLst>
      <p:ext uri="{BB962C8B-B14F-4D97-AF65-F5344CB8AC3E}">
        <p14:creationId xmlns:p14="http://schemas.microsoft.com/office/powerpoint/2010/main" val="139216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993915" y="624854"/>
            <a:ext cx="9601200" cy="1303337"/>
          </a:xfrm>
        </p:spPr>
        <p:txBody>
          <a:bodyPr/>
          <a:lstStyle/>
          <a:p>
            <a:pPr algn="l"/>
            <a:r>
              <a:rPr lang="en-US" u="sng" dirty="0">
                <a:latin typeface="Calibri" panose="020F0502020204030204" pitchFamily="34" charset="0"/>
                <a:cs typeface="Calibri" panose="020F0502020204030204" pitchFamily="34" charset="0"/>
              </a:rPr>
              <a:t>Methods And Approach</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993915" y="1749218"/>
            <a:ext cx="10495720" cy="3896207"/>
          </a:xfrm>
        </p:spPr>
        <p:txBody>
          <a:bodyPr>
            <a:normAutofit fontScale="85000" lnSpcReduction="10000"/>
          </a:bodyPr>
          <a:lstStyle/>
          <a:p>
            <a:r>
              <a:rPr lang="en-US" dirty="0">
                <a:latin typeface="Calibri" panose="020F0502020204030204" pitchFamily="34" charset="0"/>
                <a:cs typeface="Calibri" panose="020F0502020204030204" pitchFamily="34" charset="0"/>
              </a:rPr>
              <a:t>A selection committee of key stakeholders will be formed to gather and define functional and non-functional requirements through interviews and workshops. The focus will be on seamless policy issuance, automated claims processing, travel risk alerts, and security enhancements.</a:t>
            </a:r>
          </a:p>
          <a:p>
            <a:r>
              <a:rPr lang="en-US" dirty="0">
                <a:latin typeface="Calibri" panose="020F0502020204030204" pitchFamily="34" charset="0"/>
                <a:cs typeface="Calibri" panose="020F0502020204030204" pitchFamily="34" charset="0"/>
              </a:rPr>
              <a:t>A Request for Proposal (RFP) will be issued, and vendors will be evaluated based on demonstrations, feasibility, scalability, security, and integration. Finalists will be shortlisted, and the best solution will be selected based on business and technical criteria.</a:t>
            </a:r>
          </a:p>
          <a:p>
            <a:r>
              <a:rPr lang="en-US" dirty="0">
                <a:latin typeface="Calibri" panose="020F0502020204030204" pitchFamily="34" charset="0"/>
                <a:cs typeface="Calibri" panose="020F0502020204030204" pitchFamily="34" charset="0"/>
              </a:rPr>
              <a:t>The selected solution will be integrated into BKI’s system, followed by user acceptance testing (UAT) to ensure functionality and security. Training sessions will be provided to end-users and technical staff, with a support framework established for ongoing system maintenance.</a:t>
            </a:r>
          </a:p>
          <a:p>
            <a:r>
              <a:rPr lang="en-US" dirty="0">
                <a:latin typeface="Calibri" panose="020F0502020204030204" pitchFamily="34" charset="0"/>
                <a:cs typeface="Calibri" panose="020F0502020204030204" pitchFamily="34" charset="0"/>
              </a:rPr>
              <a:t>The system will be rolled out in phases, with performance monitored through KPIs and analytics. Regular feedback and Agile sprint reviews will drive continuous enhancements, ensuring BKI remains a leader in digital travel insurance solutions.</a:t>
            </a:r>
          </a:p>
        </p:txBody>
      </p:sp>
    </p:spTree>
    <p:extLst>
      <p:ext uri="{BB962C8B-B14F-4D97-AF65-F5344CB8AC3E}">
        <p14:creationId xmlns:p14="http://schemas.microsoft.com/office/powerpoint/2010/main" val="200172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1295400" y="637279"/>
            <a:ext cx="9601200" cy="1304925"/>
          </a:xfrm>
        </p:spPr>
        <p:txBody>
          <a:bodyPr/>
          <a:lstStyle/>
          <a:p>
            <a:pPr algn="l"/>
            <a:r>
              <a:rPr lang="en-US" u="sng" dirty="0">
                <a:latin typeface="Calibri" panose="020F0502020204030204" pitchFamily="34" charset="0"/>
                <a:cs typeface="Calibri" panose="020F0502020204030204" pitchFamily="34" charset="0"/>
              </a:rPr>
              <a:t>Resources</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1295400" y="1735414"/>
            <a:ext cx="9601200" cy="4625630"/>
          </a:xfrm>
        </p:spPr>
        <p:txBody>
          <a:bodyPr>
            <a:normAutofit fontScale="92500"/>
          </a:bodyPr>
          <a:lstStyle/>
          <a:p>
            <a:r>
              <a:rPr lang="en-US" dirty="0">
                <a:latin typeface="Calibri" panose="020F0502020204030204" pitchFamily="34" charset="0"/>
                <a:cs typeface="Calibri" panose="020F0502020204030204" pitchFamily="34" charset="0"/>
              </a:rPr>
              <a:t>People – The project will involve key stakeholders, project team members, and IT personnel from both the client and development teams. This includes business analysts, developers, testers, project managers, and end-users to ensure smooth implementation and adoption.</a:t>
            </a:r>
          </a:p>
          <a:p>
            <a:r>
              <a:rPr lang="en-US" dirty="0">
                <a:latin typeface="Calibri" panose="020F0502020204030204" pitchFamily="34" charset="0"/>
                <a:cs typeface="Calibri" panose="020F0502020204030204" pitchFamily="34" charset="0"/>
              </a:rPr>
              <a:t>Time – The project will be implemented within 24 months, following an Agile SDLC approach to ensure iterative development, testing, and deployment.</a:t>
            </a:r>
          </a:p>
          <a:p>
            <a:r>
              <a:rPr lang="en-US" dirty="0">
                <a:latin typeface="Calibri" panose="020F0502020204030204" pitchFamily="34" charset="0"/>
                <a:cs typeface="Calibri" panose="020F0502020204030204" pitchFamily="34" charset="0"/>
              </a:rPr>
              <a:t>Budget – The total budget for hardware, software, training, and services will be capped at Rs. 20,000,000, ensuring cost-effective yet high-quality implementation.</a:t>
            </a:r>
          </a:p>
          <a:p>
            <a:r>
              <a:rPr lang="en-US" dirty="0">
                <a:latin typeface="Calibri" panose="020F0502020204030204" pitchFamily="34" charset="0"/>
                <a:cs typeface="Calibri" panose="020F0502020204030204" pitchFamily="34" charset="0"/>
              </a:rPr>
              <a:t>Other Resources – Additional costs for third-party software evaluations, site visits, and Dataquest reports will not exceed Rs. 5,000,000, ensuring thorough market research and compliance with industry best practices.</a:t>
            </a:r>
          </a:p>
        </p:txBody>
      </p:sp>
    </p:spTree>
    <p:extLst>
      <p:ext uri="{BB962C8B-B14F-4D97-AF65-F5344CB8AC3E}">
        <p14:creationId xmlns:p14="http://schemas.microsoft.com/office/powerpoint/2010/main" val="602655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2521</TotalTime>
  <Words>1239</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PowerPoint Presentation</vt:lpstr>
      <vt:lpstr>Situation</vt:lpstr>
      <vt:lpstr>Problem</vt:lpstr>
      <vt:lpstr>Opportunity</vt:lpstr>
      <vt:lpstr>Purpose Statement</vt:lpstr>
      <vt:lpstr>Project Objectives</vt:lpstr>
      <vt:lpstr>Success Criteria</vt:lpstr>
      <vt:lpstr>Methods And Approach</vt:lpstr>
      <vt:lpstr>Resources</vt:lpstr>
      <vt:lpstr>Technology</vt:lpstr>
      <vt:lpstr>Risks:</vt:lpstr>
      <vt:lpstr>Dependencies: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87</cp:revision>
  <dcterms:created xsi:type="dcterms:W3CDTF">2025-02-23T08:51:07Z</dcterms:created>
  <dcterms:modified xsi:type="dcterms:W3CDTF">2025-03-17T19:24:23Z</dcterms:modified>
</cp:coreProperties>
</file>