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2" r:id="rId1"/>
  </p:sldMasterIdLst>
  <p:sldIdLst>
    <p:sldId id="256" r:id="rId2"/>
    <p:sldId id="258" r:id="rId3"/>
    <p:sldId id="259" r:id="rId4"/>
    <p:sldId id="261" r:id="rId5"/>
    <p:sldId id="262" r:id="rId6"/>
    <p:sldId id="260"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0EA6-FA66-52CC-DCF4-81DBE4B1AD1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5E8E08D-974F-A0EF-D709-726F0DE123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F21741A-31E2-9EE4-F9AD-1722CF8C1BC7}"/>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5" name="Footer Placeholder 4">
            <a:extLst>
              <a:ext uri="{FF2B5EF4-FFF2-40B4-BE49-F238E27FC236}">
                <a16:creationId xmlns:a16="http://schemas.microsoft.com/office/drawing/2014/main" id="{2385EFDD-F365-C8E7-FE06-497CBCC88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D5448C-EAF8-53DF-B639-E359C1AF6E5A}"/>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21235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81098-C861-8766-610A-A74668854AF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7FD9644-68FB-731E-2D42-82CF69026C7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45B8BA-B0D8-9970-DDB1-286639EDCCF6}"/>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5" name="Footer Placeholder 4">
            <a:extLst>
              <a:ext uri="{FF2B5EF4-FFF2-40B4-BE49-F238E27FC236}">
                <a16:creationId xmlns:a16="http://schemas.microsoft.com/office/drawing/2014/main" id="{555EFE8F-F3D4-B799-43A5-C13626B36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3C62ED-E8D1-5A2C-9265-478269875D8C}"/>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347500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E6BB2E-0325-FE59-BD12-7FB09FD599C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757FB59-8B12-925D-333D-3B695ED0E52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AEE00B6-1C40-78FA-E4C4-5F5F3E1D83A6}"/>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5" name="Footer Placeholder 4">
            <a:extLst>
              <a:ext uri="{FF2B5EF4-FFF2-40B4-BE49-F238E27FC236}">
                <a16:creationId xmlns:a16="http://schemas.microsoft.com/office/drawing/2014/main" id="{8879D592-E64E-DB06-CF36-67599E6339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8B67A3-2296-18FF-8F29-D2D9C9A7A135}"/>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83102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157D8-EBEE-DED9-2BD0-9846395F42A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E52A20D-5829-B8E1-E02D-234D5D4FFF7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DA8A85-2612-9244-7F1B-E57FF67B6858}"/>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5" name="Footer Placeholder 4">
            <a:extLst>
              <a:ext uri="{FF2B5EF4-FFF2-40B4-BE49-F238E27FC236}">
                <a16:creationId xmlns:a16="http://schemas.microsoft.com/office/drawing/2014/main" id="{3D80DD43-8B1D-889F-712B-A93DF73C8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E63DBC-B5B0-A61E-4A6A-32EEB1D3773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49035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B0641-A77D-A1CE-D8F9-A15E9133E7B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908E682-A544-892A-9D54-1E72E2307A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62A428-18F2-66AB-E27C-7A8F8C42A742}"/>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5" name="Footer Placeholder 4">
            <a:extLst>
              <a:ext uri="{FF2B5EF4-FFF2-40B4-BE49-F238E27FC236}">
                <a16:creationId xmlns:a16="http://schemas.microsoft.com/office/drawing/2014/main" id="{B10F84E2-6304-2880-6BC7-E48BF69A62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867EB-0CD4-2A00-3C89-D085B6A94116}"/>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213543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0969C-3F07-309C-66C1-8632AFCEBBE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CFE9188-6F30-6FEF-8DBC-7AB991ABC24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DFCBA4C-E752-567B-1A86-6BE2BDAEE06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076374E-EDFA-554C-561B-B2E5917BCC3D}"/>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6" name="Footer Placeholder 5">
            <a:extLst>
              <a:ext uri="{FF2B5EF4-FFF2-40B4-BE49-F238E27FC236}">
                <a16:creationId xmlns:a16="http://schemas.microsoft.com/office/drawing/2014/main" id="{40299070-3203-6DC8-9F3E-F5CF1BDEE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2FC1E-91DC-56A7-4AEA-DE39ADC50C60}"/>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6122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281D-1744-93C0-50AC-8BA44654BAF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3A84FA7-88F3-92CF-44D4-3AF172C9D0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50D6409-ACC2-E512-34B1-A1CEED67BD5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2E01C65-A6BE-1989-0C62-576330C87D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FAAD8CC-2172-4878-CF4B-A68BA933C19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7057FE5-F78B-0263-11B3-1F2065442B79}"/>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8" name="Footer Placeholder 7">
            <a:extLst>
              <a:ext uri="{FF2B5EF4-FFF2-40B4-BE49-F238E27FC236}">
                <a16:creationId xmlns:a16="http://schemas.microsoft.com/office/drawing/2014/main" id="{B7E01221-99AC-85B9-5AEF-8C09626C3D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CD1203-E6D8-0BCA-731B-1623B555EDE3}"/>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930528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8BA8-2B1A-D9CC-6174-891AD8BFE6B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AFFF889-6F49-D6FC-4568-2A3C8C743A80}"/>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4" name="Footer Placeholder 3">
            <a:extLst>
              <a:ext uri="{FF2B5EF4-FFF2-40B4-BE49-F238E27FC236}">
                <a16:creationId xmlns:a16="http://schemas.microsoft.com/office/drawing/2014/main" id="{00FD69C6-AC9F-F500-EA95-203400D95C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385B6A-A3D3-84A5-19F9-B773FB2D8E7C}"/>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91086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8907BD-10D6-A5D8-B8EE-2ED4B2C68E0B}"/>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3" name="Footer Placeholder 2">
            <a:extLst>
              <a:ext uri="{FF2B5EF4-FFF2-40B4-BE49-F238E27FC236}">
                <a16:creationId xmlns:a16="http://schemas.microsoft.com/office/drawing/2014/main" id="{1838707F-D26B-2EB9-F567-A850CE801C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FE710F-0025-F80A-4706-ECD3FA4DCF92}"/>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595998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B549D-9B0A-30CD-4544-A8948F424F6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D5859E2-2058-46DE-F739-12BDE505C9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46C1663-A9B4-37AA-ED7F-9F07D8BE3F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632C74-C384-90A7-A222-C20F8AD83D9E}"/>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6" name="Footer Placeholder 5">
            <a:extLst>
              <a:ext uri="{FF2B5EF4-FFF2-40B4-BE49-F238E27FC236}">
                <a16:creationId xmlns:a16="http://schemas.microsoft.com/office/drawing/2014/main" id="{6A9DD5D2-1DE9-118D-EF32-62C84BDA54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565AD5-45D2-3F98-DD44-9D9E9236C33F}"/>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8009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F0A77-51F9-6DB8-42F4-B9BF5B7FE7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1128FC2-A64F-A674-23E6-DC17859291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BCA039-2E31-8BF8-BF96-76EA1467DE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5C1F919-2C85-D230-D2F7-3D4BCB695A0E}"/>
              </a:ext>
            </a:extLst>
          </p:cNvPr>
          <p:cNvSpPr>
            <a:spLocks noGrp="1"/>
          </p:cNvSpPr>
          <p:nvPr>
            <p:ph type="dt" sz="half" idx="10"/>
          </p:nvPr>
        </p:nvSpPr>
        <p:spPr/>
        <p:txBody>
          <a:bodyPr/>
          <a:lstStyle/>
          <a:p>
            <a:fld id="{C485584D-7D79-4248-9986-4CA35242F944}" type="datetimeFigureOut">
              <a:rPr lang="en-US" smtClean="0"/>
              <a:t>12/31/24</a:t>
            </a:fld>
            <a:endParaRPr lang="en-US"/>
          </a:p>
        </p:txBody>
      </p:sp>
      <p:sp>
        <p:nvSpPr>
          <p:cNvPr id="6" name="Footer Placeholder 5">
            <a:extLst>
              <a:ext uri="{FF2B5EF4-FFF2-40B4-BE49-F238E27FC236}">
                <a16:creationId xmlns:a16="http://schemas.microsoft.com/office/drawing/2014/main" id="{28E03EDF-C0F1-7693-D444-76BEB5ADFE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302251-B9BA-38B6-AC94-6F611E8DCCE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19394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5C1CAC-60AE-C1B3-E813-7404921870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8E04302-237C-DB4F-7CFC-91DF4FAB9F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1C83831-6821-28DF-9924-6B6D350777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85584D-7D79-4248-9986-4CA35242F944}" type="datetimeFigureOut">
              <a:rPr lang="en-US" smtClean="0"/>
              <a:t>12/31/24</a:t>
            </a:fld>
            <a:endParaRPr lang="en-US"/>
          </a:p>
        </p:txBody>
      </p:sp>
      <p:sp>
        <p:nvSpPr>
          <p:cNvPr id="5" name="Footer Placeholder 4">
            <a:extLst>
              <a:ext uri="{FF2B5EF4-FFF2-40B4-BE49-F238E27FC236}">
                <a16:creationId xmlns:a16="http://schemas.microsoft.com/office/drawing/2014/main" id="{0F27B894-DE91-E845-3B32-748A0EB67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5F4E9CE-1B8E-9908-61C5-A17907463C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9590046-DA73-4BBF-84B5-C08E6F75191A}" type="slidenum">
              <a:rPr lang="en-US" smtClean="0"/>
              <a:t>‹#›</a:t>
            </a:fld>
            <a:endParaRPr lang="en-US"/>
          </a:p>
        </p:txBody>
      </p:sp>
    </p:spTree>
    <p:extLst>
      <p:ext uri="{BB962C8B-B14F-4D97-AF65-F5344CB8AC3E}">
        <p14:creationId xmlns:p14="http://schemas.microsoft.com/office/powerpoint/2010/main" val="3685745951"/>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82895C20-29C5-6C63-F90E-8A52C6923FD5}"/>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5" name="TextBox 4">
            <a:extLst>
              <a:ext uri="{FF2B5EF4-FFF2-40B4-BE49-F238E27FC236}">
                <a16:creationId xmlns:a16="http://schemas.microsoft.com/office/drawing/2014/main" id="{DFC65B17-09BC-D059-D8E2-556469CAD6B2}"/>
              </a:ext>
            </a:extLst>
          </p:cNvPr>
          <p:cNvSpPr txBox="1"/>
          <p:nvPr/>
        </p:nvSpPr>
        <p:spPr>
          <a:xfrm>
            <a:off x="1670010" y="1505536"/>
            <a:ext cx="7978488" cy="2308324"/>
          </a:xfrm>
          <a:prstGeom prst="rect">
            <a:avLst/>
          </a:prstGeom>
          <a:noFill/>
        </p:spPr>
        <p:txBody>
          <a:bodyPr wrap="square" rtlCol="0">
            <a:spAutoFit/>
          </a:bodyPr>
          <a:lstStyle/>
          <a:p>
            <a:r>
              <a:rPr lang="en-US" b="1" dirty="0"/>
              <a:t>Project Title: </a:t>
            </a:r>
            <a:r>
              <a:rPr lang="en-IN" sz="1800" b="1" kern="0" dirty="0">
                <a:effectLst/>
                <a:latin typeface="Times New Roman" panose="02020603050405020304" pitchFamily="18" charset="0"/>
                <a:ea typeface="Times New Roman" panose="02020603050405020304" pitchFamily="18" charset="0"/>
              </a:rPr>
              <a:t>Mutual Fund Document Creation Using </a:t>
            </a:r>
            <a:r>
              <a:rPr lang="en-IN" sz="1800" b="1" kern="0" dirty="0" err="1">
                <a:effectLst/>
                <a:latin typeface="Times New Roman" panose="02020603050405020304" pitchFamily="18" charset="0"/>
                <a:ea typeface="Times New Roman" panose="02020603050405020304" pitchFamily="18" charset="0"/>
              </a:rPr>
              <a:t>Docubuilder</a:t>
            </a:r>
            <a:r>
              <a:rPr lang="en-IN" sz="1800" b="1" kern="0" dirty="0">
                <a:effectLst/>
                <a:latin typeface="Times New Roman" panose="02020603050405020304" pitchFamily="18" charset="0"/>
                <a:ea typeface="Times New Roman" panose="02020603050405020304" pitchFamily="18" charset="0"/>
              </a:rPr>
              <a:t> App </a:t>
            </a:r>
            <a:endParaRPr lang="en-US" b="1" dirty="0"/>
          </a:p>
          <a:p>
            <a:endParaRPr lang="en-US" b="1" dirty="0"/>
          </a:p>
          <a:p>
            <a:endParaRPr lang="en-US" b="1" dirty="0"/>
          </a:p>
          <a:p>
            <a:r>
              <a:rPr lang="en-US" b="1" dirty="0"/>
              <a:t>Prepared By: Shashank </a:t>
            </a:r>
            <a:r>
              <a:rPr lang="en-US" b="1" dirty="0" err="1"/>
              <a:t>Bansod</a:t>
            </a:r>
            <a:endParaRPr lang="en-US" b="1" dirty="0"/>
          </a:p>
          <a:p>
            <a:endParaRPr lang="en-US" b="1" dirty="0"/>
          </a:p>
          <a:p>
            <a:endParaRPr lang="en-US" b="1" dirty="0"/>
          </a:p>
          <a:p>
            <a:r>
              <a:rPr lang="en-US" b="1" dirty="0"/>
              <a:t>Date: 30 December,2024</a:t>
            </a:r>
          </a:p>
          <a:p>
            <a:endParaRPr lang="en-US" dirty="0"/>
          </a:p>
        </p:txBody>
      </p:sp>
    </p:spTree>
    <p:extLst>
      <p:ext uri="{BB962C8B-B14F-4D97-AF65-F5344CB8AC3E}">
        <p14:creationId xmlns:p14="http://schemas.microsoft.com/office/powerpoint/2010/main" val="283181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B886BA-38C8-A4D1-5994-D2CD82CC50C3}"/>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3CFB1C95-1530-9DB0-937C-A256E5AC599C}"/>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FC6040A1-EEF3-0B8C-2F45-4310F93A3510}"/>
              </a:ext>
            </a:extLst>
          </p:cNvPr>
          <p:cNvSpPr txBox="1"/>
          <p:nvPr/>
        </p:nvSpPr>
        <p:spPr>
          <a:xfrm>
            <a:off x="536028" y="163860"/>
            <a:ext cx="9974317" cy="6740307"/>
          </a:xfrm>
          <a:prstGeom prst="rect">
            <a:avLst/>
          </a:prstGeom>
          <a:noFill/>
        </p:spPr>
        <p:txBody>
          <a:bodyPr wrap="square" rtlCol="0">
            <a:spAutoFit/>
          </a:bodyPr>
          <a:lstStyle/>
          <a:p>
            <a:pPr marL="171450" indent="-171450">
              <a:buFont typeface="Wingdings" pitchFamily="2" charset="2"/>
              <a:buChar char="Ø"/>
            </a:pPr>
            <a:r>
              <a:rPr lang="en-US" sz="1350" b="1" dirty="0">
                <a:latin typeface="Arial" panose="020B0604020202020204" pitchFamily="34" charset="0"/>
                <a:cs typeface="Arial" panose="020B0604020202020204" pitchFamily="34" charset="0"/>
              </a:rPr>
              <a:t>Situation:</a:t>
            </a:r>
          </a:p>
          <a:p>
            <a:r>
              <a:rPr lang="en-US" sz="1350" dirty="0">
                <a:latin typeface="Arial" panose="020B0604020202020204" pitchFamily="34" charset="0"/>
                <a:cs typeface="Arial" panose="020B0604020202020204" pitchFamily="34" charset="0"/>
              </a:rPr>
              <a:t> Mutual fund companies are required to produce multiple complex documents such as prospectus, statements of additional information, and annual reports which need to be accurate, compliant and updated regularly to reflect market changes, regulatory updates and fund performance.</a:t>
            </a:r>
          </a:p>
          <a:p>
            <a:r>
              <a:rPr lang="en-US" sz="1350" dirty="0">
                <a:latin typeface="Arial" panose="020B0604020202020204" pitchFamily="34" charset="0"/>
                <a:cs typeface="Arial" panose="020B0604020202020204" pitchFamily="34" charset="0"/>
              </a:rPr>
              <a:t>However, the process of creating these documents is typically slow and involves manual effort, coordination across multiple teams and significant administrative overhead.</a:t>
            </a:r>
          </a:p>
          <a:p>
            <a:r>
              <a:rPr lang="en-IN" sz="1350" dirty="0">
                <a:latin typeface="Arial" panose="020B0604020202020204" pitchFamily="34" charset="0"/>
                <a:cs typeface="Arial" panose="020B0604020202020204" pitchFamily="34" charset="0"/>
              </a:rPr>
              <a:t>In this situation, the organization needs a solution that can </a:t>
            </a:r>
            <a:r>
              <a:rPr lang="en-IN" sz="1350" b="1" dirty="0">
                <a:latin typeface="Arial" panose="020B0604020202020204" pitchFamily="34" charset="0"/>
                <a:cs typeface="Arial" panose="020B0604020202020204" pitchFamily="34" charset="0"/>
              </a:rPr>
              <a:t>automate document creation</a:t>
            </a:r>
            <a:r>
              <a:rPr lang="en-IN" sz="1350" dirty="0">
                <a:latin typeface="Arial" panose="020B0604020202020204" pitchFamily="34" charset="0"/>
                <a:cs typeface="Arial" panose="020B0604020202020204" pitchFamily="34" charset="0"/>
              </a:rPr>
              <a:t>, </a:t>
            </a:r>
            <a:r>
              <a:rPr lang="en-IN" sz="1350" b="1" dirty="0">
                <a:latin typeface="Arial" panose="020B0604020202020204" pitchFamily="34" charset="0"/>
                <a:cs typeface="Arial" panose="020B0604020202020204" pitchFamily="34" charset="0"/>
              </a:rPr>
              <a:t>ensure regulatory compliance</a:t>
            </a:r>
            <a:r>
              <a:rPr lang="en-IN" sz="1350" dirty="0">
                <a:latin typeface="Arial" panose="020B0604020202020204" pitchFamily="34" charset="0"/>
                <a:cs typeface="Arial" panose="020B0604020202020204" pitchFamily="34" charset="0"/>
              </a:rPr>
              <a:t>, and </a:t>
            </a:r>
            <a:r>
              <a:rPr lang="en-IN" sz="1350" b="1" dirty="0">
                <a:latin typeface="Arial" panose="020B0604020202020204" pitchFamily="34" charset="0"/>
                <a:cs typeface="Arial" panose="020B0604020202020204" pitchFamily="34" charset="0"/>
              </a:rPr>
              <a:t>increase efficiency</a:t>
            </a:r>
            <a:r>
              <a:rPr lang="en-IN" sz="1350" dirty="0">
                <a:latin typeface="Arial" panose="020B0604020202020204" pitchFamily="34" charset="0"/>
                <a:cs typeface="Arial" panose="020B0604020202020204" pitchFamily="34" charset="0"/>
              </a:rPr>
              <a:t> and </a:t>
            </a:r>
            <a:r>
              <a:rPr lang="en-IN" sz="1350" b="1" dirty="0">
                <a:latin typeface="Arial" panose="020B0604020202020204" pitchFamily="34" charset="0"/>
                <a:cs typeface="Arial" panose="020B0604020202020204" pitchFamily="34" charset="0"/>
              </a:rPr>
              <a:t>ease of document generation </a:t>
            </a:r>
            <a:r>
              <a:rPr lang="en-IN" sz="1350" dirty="0">
                <a:latin typeface="Arial" panose="020B0604020202020204" pitchFamily="34" charset="0"/>
                <a:cs typeface="Arial" panose="020B0604020202020204" pitchFamily="34" charset="0"/>
              </a:rPr>
              <a:t>while managing these challenges at scale.</a:t>
            </a:r>
          </a:p>
          <a:p>
            <a:endParaRPr lang="en-IN" sz="1350" dirty="0">
              <a:latin typeface="Arial" panose="020B0604020202020204" pitchFamily="34" charset="0"/>
              <a:cs typeface="Arial" panose="020B0604020202020204" pitchFamily="34" charset="0"/>
            </a:endParaRPr>
          </a:p>
          <a:p>
            <a:endParaRPr lang="en-IN" sz="1350" dirty="0">
              <a:latin typeface="Arial" panose="020B0604020202020204" pitchFamily="34" charset="0"/>
              <a:cs typeface="Arial" panose="020B0604020202020204" pitchFamily="34" charset="0"/>
            </a:endParaRPr>
          </a:p>
          <a:p>
            <a:pPr marL="171450" indent="-171450">
              <a:buFont typeface="Wingdings" pitchFamily="2" charset="2"/>
              <a:buChar char="Ø"/>
            </a:pPr>
            <a:r>
              <a:rPr lang="en-IN" sz="1350" b="1" dirty="0">
                <a:latin typeface="Arial" panose="020B0604020202020204" pitchFamily="34" charset="0"/>
                <a:cs typeface="Arial" panose="020B0604020202020204" pitchFamily="34" charset="0"/>
              </a:rPr>
              <a:t>Problem:</a:t>
            </a:r>
          </a:p>
          <a:p>
            <a:r>
              <a:rPr lang="en-IN" sz="1350" dirty="0">
                <a:latin typeface="Arial" panose="020B0604020202020204" pitchFamily="34" charset="0"/>
                <a:cs typeface="Arial" panose="020B0604020202020204" pitchFamily="34" charset="0"/>
              </a:rPr>
              <a:t>The primary problem is that the current process for creating mutual fund documents is manual, error-prone and time-consuming.</a:t>
            </a:r>
          </a:p>
          <a:p>
            <a:r>
              <a:rPr lang="en-IN" sz="1350" dirty="0">
                <a:latin typeface="Arial" panose="020B0604020202020204" pitchFamily="34" charset="0"/>
                <a:cs typeface="Arial" panose="020B0604020202020204" pitchFamily="34" charset="0"/>
              </a:rPr>
              <a:t>This leads to:</a:t>
            </a:r>
          </a:p>
          <a:p>
            <a:pPr marL="228600" indent="-228600">
              <a:buAutoNum type="arabicParenR"/>
            </a:pPr>
            <a:r>
              <a:rPr lang="en-IN" sz="1350" dirty="0">
                <a:latin typeface="Arial" panose="020B0604020202020204" pitchFamily="34" charset="0"/>
                <a:cs typeface="Arial" panose="020B0604020202020204" pitchFamily="34" charset="0"/>
              </a:rPr>
              <a:t>Compliance and Regulatory Risks</a:t>
            </a:r>
          </a:p>
          <a:p>
            <a:pPr marL="228600" indent="-228600">
              <a:buAutoNum type="arabicParenR"/>
            </a:pPr>
            <a:r>
              <a:rPr lang="en-IN" sz="1350" dirty="0">
                <a:latin typeface="Arial" panose="020B0604020202020204" pitchFamily="34" charset="0"/>
                <a:cs typeface="Arial" panose="020B0604020202020204" pitchFamily="34" charset="0"/>
              </a:rPr>
              <a:t>Delays in document finalisation</a:t>
            </a:r>
          </a:p>
          <a:p>
            <a:pPr marL="228600" indent="-228600">
              <a:buAutoNum type="arabicParenR"/>
            </a:pPr>
            <a:r>
              <a:rPr lang="en-IN" sz="1350" dirty="0">
                <a:latin typeface="Arial" panose="020B0604020202020204" pitchFamily="34" charset="0"/>
                <a:cs typeface="Arial" panose="020B0604020202020204" pitchFamily="34" charset="0"/>
              </a:rPr>
              <a:t>High operational costs</a:t>
            </a:r>
          </a:p>
          <a:p>
            <a:pPr marL="228600" indent="-228600">
              <a:buAutoNum type="arabicParenR"/>
            </a:pPr>
            <a:r>
              <a:rPr lang="en-IN" sz="1350" dirty="0">
                <a:latin typeface="Arial" panose="020B0604020202020204" pitchFamily="34" charset="0"/>
                <a:cs typeface="Arial" panose="020B0604020202020204" pitchFamily="34" charset="0"/>
              </a:rPr>
              <a:t>Lack of version control and traceability</a:t>
            </a:r>
          </a:p>
          <a:p>
            <a:pPr marL="228600" indent="-228600">
              <a:buAutoNum type="arabicParenR"/>
            </a:pPr>
            <a:r>
              <a:rPr lang="en-IN" sz="1350" dirty="0">
                <a:latin typeface="Arial" panose="020B0604020202020204" pitchFamily="34" charset="0"/>
                <a:cs typeface="Arial" panose="020B0604020202020204" pitchFamily="34" charset="0"/>
              </a:rPr>
              <a:t>Inconsistent Quality and Formatting</a:t>
            </a:r>
          </a:p>
          <a:p>
            <a:endParaRPr lang="en-IN" sz="1350" dirty="0">
              <a:latin typeface="Arial" panose="020B0604020202020204" pitchFamily="34" charset="0"/>
              <a:cs typeface="Arial" panose="020B0604020202020204" pitchFamily="34" charset="0"/>
            </a:endParaRPr>
          </a:p>
          <a:p>
            <a:endParaRPr lang="en-IN" sz="1350" dirty="0">
              <a:latin typeface="Arial" panose="020B0604020202020204" pitchFamily="34" charset="0"/>
              <a:cs typeface="Arial" panose="020B0604020202020204" pitchFamily="34" charset="0"/>
            </a:endParaRPr>
          </a:p>
          <a:p>
            <a:pPr marL="171450" indent="-171450">
              <a:buFont typeface="Wingdings" pitchFamily="2" charset="2"/>
              <a:buChar char="Ø"/>
            </a:pPr>
            <a:r>
              <a:rPr lang="en-IN" sz="1350" b="1" dirty="0">
                <a:latin typeface="Arial" panose="020B0604020202020204" pitchFamily="34" charset="0"/>
                <a:cs typeface="Arial" panose="020B0604020202020204" pitchFamily="34" charset="0"/>
              </a:rPr>
              <a:t>Opportunity:</a:t>
            </a:r>
          </a:p>
          <a:p>
            <a:r>
              <a:rPr lang="en-IN" sz="1350" dirty="0">
                <a:latin typeface="Arial" panose="020B0604020202020204" pitchFamily="34" charset="0"/>
                <a:cs typeface="Arial" panose="020B0604020202020204" pitchFamily="34" charset="0"/>
              </a:rPr>
              <a:t>There is a significant opportunity to </a:t>
            </a:r>
            <a:r>
              <a:rPr lang="en-IN" sz="1350" b="1" dirty="0">
                <a:latin typeface="Arial" panose="020B0604020202020204" pitchFamily="34" charset="0"/>
                <a:cs typeface="Arial" panose="020B0604020202020204" pitchFamily="34" charset="0"/>
              </a:rPr>
              <a:t>automate and streamline the mutual fund document creation process </a:t>
            </a:r>
            <a:r>
              <a:rPr lang="en-IN" sz="1350" dirty="0">
                <a:latin typeface="Arial" panose="020B0604020202020204" pitchFamily="34" charset="0"/>
                <a:cs typeface="Arial" panose="020B0604020202020204" pitchFamily="34" charset="0"/>
              </a:rPr>
              <a:t>by using the </a:t>
            </a:r>
            <a:r>
              <a:rPr lang="en-IN" sz="1350" b="1" dirty="0" err="1">
                <a:latin typeface="Arial" panose="020B0604020202020204" pitchFamily="34" charset="0"/>
                <a:cs typeface="Arial" panose="020B0604020202020204" pitchFamily="34" charset="0"/>
              </a:rPr>
              <a:t>Docubuilder</a:t>
            </a:r>
            <a:r>
              <a:rPr lang="en-IN" sz="1350" b="1" dirty="0">
                <a:latin typeface="Arial" panose="020B0604020202020204" pitchFamily="34" charset="0"/>
                <a:cs typeface="Arial" panose="020B0604020202020204" pitchFamily="34" charset="0"/>
              </a:rPr>
              <a:t> App</a:t>
            </a:r>
            <a:r>
              <a:rPr lang="en-IN" sz="1350" dirty="0">
                <a:latin typeface="Arial" panose="020B0604020202020204" pitchFamily="34" charset="0"/>
                <a:cs typeface="Arial" panose="020B0604020202020204" pitchFamily="34" charset="0"/>
              </a:rPr>
              <a:t>.</a:t>
            </a:r>
          </a:p>
          <a:p>
            <a:r>
              <a:rPr lang="en-IN" sz="1350" dirty="0">
                <a:latin typeface="Arial" panose="020B0604020202020204" pitchFamily="34" charset="0"/>
                <a:cs typeface="Arial" panose="020B0604020202020204" pitchFamily="34" charset="0"/>
              </a:rPr>
              <a:t>The Opportunity will provide multiple benefits like:</a:t>
            </a:r>
          </a:p>
          <a:p>
            <a:pPr marL="228600" indent="-228600">
              <a:buAutoNum type="arabicParenR"/>
            </a:pPr>
            <a:r>
              <a:rPr lang="en-IN" sz="1350" dirty="0">
                <a:latin typeface="Arial" panose="020B0604020202020204" pitchFamily="34" charset="0"/>
                <a:cs typeface="Arial" panose="020B0604020202020204" pitchFamily="34" charset="0"/>
              </a:rPr>
              <a:t>Increased efficiency</a:t>
            </a:r>
          </a:p>
          <a:p>
            <a:pPr marL="228600" indent="-228600">
              <a:buAutoNum type="arabicParenR"/>
            </a:pPr>
            <a:r>
              <a:rPr lang="en-IN" sz="1350" dirty="0">
                <a:latin typeface="Arial" panose="020B0604020202020204" pitchFamily="34" charset="0"/>
                <a:cs typeface="Arial" panose="020B0604020202020204" pitchFamily="34" charset="0"/>
              </a:rPr>
              <a:t>Regulatory compliance and accuracy</a:t>
            </a:r>
          </a:p>
          <a:p>
            <a:pPr marL="228600" indent="-228600">
              <a:buAutoNum type="arabicParenR"/>
            </a:pPr>
            <a:r>
              <a:rPr lang="en-IN" sz="1350" dirty="0">
                <a:latin typeface="Arial" panose="020B0604020202020204" pitchFamily="34" charset="0"/>
                <a:cs typeface="Arial" panose="020B0604020202020204" pitchFamily="34" charset="0"/>
              </a:rPr>
              <a:t>Error reduction</a:t>
            </a:r>
          </a:p>
          <a:p>
            <a:pPr marL="228600" indent="-228600">
              <a:buAutoNum type="arabicParenR"/>
            </a:pPr>
            <a:r>
              <a:rPr lang="en-IN" sz="1350" dirty="0">
                <a:latin typeface="Arial" panose="020B0604020202020204" pitchFamily="34" charset="0"/>
                <a:cs typeface="Arial" panose="020B0604020202020204" pitchFamily="34" charset="0"/>
              </a:rPr>
              <a:t>Collaboration and Version control</a:t>
            </a:r>
          </a:p>
          <a:p>
            <a:pPr marL="228600" indent="-228600">
              <a:buAutoNum type="arabicParenR"/>
            </a:pPr>
            <a:r>
              <a:rPr lang="en-IN" sz="1350" dirty="0">
                <a:latin typeface="Arial" panose="020B0604020202020204" pitchFamily="34" charset="0"/>
                <a:cs typeface="Arial" panose="020B0604020202020204" pitchFamily="34" charset="0"/>
              </a:rPr>
              <a:t>Scalability</a:t>
            </a:r>
          </a:p>
          <a:p>
            <a:pPr marL="228600" indent="-228600">
              <a:buAutoNum type="arabicParenR"/>
            </a:pPr>
            <a:r>
              <a:rPr lang="en-IN" sz="1350" dirty="0">
                <a:latin typeface="Arial" panose="020B0604020202020204" pitchFamily="34" charset="0"/>
                <a:cs typeface="Arial" panose="020B0604020202020204" pitchFamily="34" charset="0"/>
              </a:rPr>
              <a:t>Cost Savings</a:t>
            </a:r>
          </a:p>
          <a:p>
            <a:pPr marL="228600" indent="-228600">
              <a:buAutoNum type="arabicParenR"/>
            </a:pPr>
            <a:r>
              <a:rPr lang="en-IN" sz="1350" dirty="0">
                <a:latin typeface="Arial" panose="020B0604020202020204" pitchFamily="34" charset="0"/>
                <a:cs typeface="Arial" panose="020B0604020202020204" pitchFamily="34" charset="0"/>
              </a:rPr>
              <a:t>Customization and Flexibility</a:t>
            </a:r>
          </a:p>
          <a:p>
            <a:endParaRPr lang="en-US"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194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357D3A0-8048-0DCC-1801-783595D59D3F}"/>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4574906-7608-080A-438F-30228F4BAEE9}"/>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5" name="TextBox 4">
            <a:extLst>
              <a:ext uri="{FF2B5EF4-FFF2-40B4-BE49-F238E27FC236}">
                <a16:creationId xmlns:a16="http://schemas.microsoft.com/office/drawing/2014/main" id="{74FD9260-F3C1-7162-70B6-07BD38566572}"/>
              </a:ext>
            </a:extLst>
          </p:cNvPr>
          <p:cNvSpPr txBox="1"/>
          <p:nvPr/>
        </p:nvSpPr>
        <p:spPr>
          <a:xfrm>
            <a:off x="998483" y="989717"/>
            <a:ext cx="9396249" cy="4662815"/>
          </a:xfrm>
          <a:prstGeom prst="rect">
            <a:avLst/>
          </a:prstGeom>
          <a:noFill/>
        </p:spPr>
        <p:txBody>
          <a:bodyPr wrap="square" rtlCol="0">
            <a:spAutoFit/>
          </a:bodyPr>
          <a:lstStyle/>
          <a:p>
            <a:r>
              <a:rPr lang="en-US" sz="1350" b="1" dirty="0">
                <a:latin typeface="Arial" panose="020B0604020202020204" pitchFamily="34" charset="0"/>
                <a:cs typeface="Arial" panose="020B0604020202020204" pitchFamily="34" charset="0"/>
              </a:rPr>
              <a:t>Purpose Statement (Goals):</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The purpose of this project is to transform the mutual fund document creation process by leveraging the Docubuilder app’s capabilities.</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The primary goal is to automate and streamline the creation of key mutual fund documents such as prospectus, statement of additional information and annual/quarterly reports while ensuring regulatory compliance, operational efficiency and cost-effectiveness.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Overall goals include:</a:t>
            </a:r>
          </a:p>
          <a:p>
            <a:r>
              <a:rPr lang="en-US" sz="1350" dirty="0">
                <a:latin typeface="Arial" panose="020B0604020202020204" pitchFamily="34" charset="0"/>
                <a:cs typeface="Arial" panose="020B0604020202020204" pitchFamily="34" charset="0"/>
              </a:rPr>
              <a:t>1. Automate document creation</a:t>
            </a:r>
          </a:p>
          <a:p>
            <a:r>
              <a:rPr lang="en-US" sz="1350" dirty="0">
                <a:latin typeface="Arial" panose="020B0604020202020204" pitchFamily="34" charset="0"/>
                <a:cs typeface="Arial" panose="020B0604020202020204" pitchFamily="34" charset="0"/>
              </a:rPr>
              <a:t>2. Ensure regulatory compliance and accuracy</a:t>
            </a:r>
          </a:p>
          <a:p>
            <a:r>
              <a:rPr lang="en-US" sz="1350" dirty="0">
                <a:latin typeface="Arial" panose="020B0604020202020204" pitchFamily="34" charset="0"/>
                <a:cs typeface="Arial" panose="020B0604020202020204" pitchFamily="34" charset="0"/>
              </a:rPr>
              <a:t>3. Increase efficiency and reduce operational costs</a:t>
            </a:r>
          </a:p>
          <a:p>
            <a:r>
              <a:rPr lang="en-US" sz="1350" dirty="0">
                <a:latin typeface="Arial" panose="020B0604020202020204" pitchFamily="34" charset="0"/>
                <a:cs typeface="Arial" panose="020B0604020202020204" pitchFamily="34" charset="0"/>
              </a:rPr>
              <a:t>4. Enhance collaboration and version control</a:t>
            </a:r>
          </a:p>
          <a:p>
            <a:r>
              <a:rPr lang="en-US" sz="1350" dirty="0">
                <a:latin typeface="Arial" panose="020B0604020202020204" pitchFamily="34" charset="0"/>
                <a:cs typeface="Arial" panose="020B0604020202020204" pitchFamily="34" charset="0"/>
              </a:rPr>
              <a:t>5. Improve document quality and consistency</a:t>
            </a:r>
          </a:p>
          <a:p>
            <a:r>
              <a:rPr lang="en-US" sz="1350" dirty="0">
                <a:latin typeface="Arial" panose="020B0604020202020204" pitchFamily="34" charset="0"/>
                <a:cs typeface="Arial" panose="020B0604020202020204" pitchFamily="34" charset="0"/>
              </a:rPr>
              <a:t>6. Scalability and flexibility</a:t>
            </a:r>
          </a:p>
          <a:p>
            <a:r>
              <a:rPr lang="en-US" sz="1350" dirty="0">
                <a:latin typeface="Arial" panose="020B0604020202020204" pitchFamily="34" charset="0"/>
                <a:cs typeface="Arial" panose="020B0604020202020204" pitchFamily="34" charset="0"/>
              </a:rPr>
              <a:t>7. Audit trail and document integrity</a:t>
            </a:r>
          </a:p>
          <a:p>
            <a:r>
              <a:rPr lang="en-US" sz="1350" dirty="0">
                <a:latin typeface="Arial" panose="020B0604020202020204" pitchFamily="34" charset="0"/>
                <a:cs typeface="Arial" panose="020B0604020202020204" pitchFamily="34" charset="0"/>
              </a:rPr>
              <a:t>8. User-friendly experience</a:t>
            </a:r>
          </a:p>
          <a:p>
            <a:endParaRPr lang="en-US" sz="1350" dirty="0">
              <a:latin typeface="Arial" panose="020B0604020202020204" pitchFamily="34" charset="0"/>
              <a:cs typeface="Arial" panose="020B0604020202020204" pitchFamily="34" charset="0"/>
            </a:endParaRP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31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305573-C438-F93C-D433-6A2BAE115500}"/>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BC6DFCE8-BC7C-04EF-1123-E498304BF1DD}"/>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3" name="TextBox 2">
            <a:extLst>
              <a:ext uri="{FF2B5EF4-FFF2-40B4-BE49-F238E27FC236}">
                <a16:creationId xmlns:a16="http://schemas.microsoft.com/office/drawing/2014/main" id="{1F1E4AEA-CF5B-0DF3-C4D0-185E5B53CE18}"/>
              </a:ext>
            </a:extLst>
          </p:cNvPr>
          <p:cNvSpPr txBox="1"/>
          <p:nvPr/>
        </p:nvSpPr>
        <p:spPr>
          <a:xfrm>
            <a:off x="515007" y="220718"/>
            <a:ext cx="10699532" cy="6693784"/>
          </a:xfrm>
          <a:prstGeom prst="rect">
            <a:avLst/>
          </a:prstGeom>
          <a:noFill/>
        </p:spPr>
        <p:txBody>
          <a:bodyPr wrap="square">
            <a:spAutoFit/>
          </a:bodyPr>
          <a:lstStyle/>
          <a:p>
            <a:r>
              <a:rPr lang="en-US" sz="1350" b="1" dirty="0">
                <a:latin typeface="Arial" panose="020B0604020202020204" pitchFamily="34" charset="0"/>
                <a:cs typeface="Arial" panose="020B0604020202020204" pitchFamily="34" charset="0"/>
              </a:rPr>
              <a:t>Project Objectives:</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Automate Document Creation </a:t>
            </a:r>
          </a:p>
          <a:p>
            <a:r>
              <a:rPr lang="en-US" sz="1350" dirty="0">
                <a:latin typeface="Arial" panose="020B0604020202020204" pitchFamily="34" charset="0"/>
                <a:cs typeface="Arial" panose="020B0604020202020204" pitchFamily="34" charset="0"/>
              </a:rPr>
              <a:t>Objective – Implement automated generation of mutual fund documents such as Prospectus, Statements of Additional Information (SAIs), and Annual Reports using pre-defined templates in the Docubuilder App.</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Ensure Full Regulatory Compliance</a:t>
            </a:r>
          </a:p>
          <a:p>
            <a:r>
              <a:rPr lang="en-US" sz="1350" dirty="0">
                <a:latin typeface="Arial" panose="020B0604020202020204" pitchFamily="34" charset="0"/>
                <a:cs typeface="Arial" panose="020B0604020202020204" pitchFamily="34" charset="0"/>
              </a:rPr>
              <a:t>Objective – Design and implement document templates that adhere to the latest financial regulations.</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Streamline Document Review and Approval Workflows</a:t>
            </a:r>
          </a:p>
          <a:p>
            <a:r>
              <a:rPr lang="en-US" sz="1350" dirty="0">
                <a:latin typeface="Arial" panose="020B0604020202020204" pitchFamily="34" charset="0"/>
                <a:cs typeface="Arial" panose="020B0604020202020204" pitchFamily="34" charset="0"/>
              </a:rPr>
              <a:t>Objective – Establish a centralized approval workflow for document creation within the Docubuilder App, enabling stakeholders (e.g. legal teams, compliance officers fund managers) to review and approve documents seamlessly.</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Improve Document Quality and Consistency</a:t>
            </a:r>
          </a:p>
          <a:p>
            <a:r>
              <a:rPr lang="en-US" sz="1350" dirty="0">
                <a:latin typeface="Arial" panose="020B0604020202020204" pitchFamily="34" charset="0"/>
                <a:cs typeface="Arial" panose="020B0604020202020204" pitchFamily="34" charset="0"/>
              </a:rPr>
              <a:t>Objective – Standardize document formatting, language and structure across all mutual fund documents to ensure consistency in messaging and presentation.</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Enable Real-Time Collaboration and Version Control</a:t>
            </a:r>
          </a:p>
          <a:p>
            <a:r>
              <a:rPr lang="en-US" sz="1350" dirty="0">
                <a:latin typeface="Arial" panose="020B0604020202020204" pitchFamily="34" charset="0"/>
                <a:cs typeface="Arial" panose="020B0604020202020204" pitchFamily="34" charset="0"/>
              </a:rPr>
              <a:t>Objective – Enable real-time collaboration between internal teams to work on documents simultaneously within the platform.</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Provide an Audit Trial and Maintain Document Integrity</a:t>
            </a:r>
          </a:p>
          <a:p>
            <a:r>
              <a:rPr lang="en-US" sz="1350" dirty="0">
                <a:latin typeface="Arial" panose="020B0604020202020204" pitchFamily="34" charset="0"/>
                <a:cs typeface="Arial" panose="020B0604020202020204" pitchFamily="34" charset="0"/>
              </a:rPr>
              <a:t>Objective – Implement an audit trail feature within Docubuilder to record all actions related to the document creation, review and approval, ensuring transparency and accountability.</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Reduce Operational Costs and resource </a:t>
            </a:r>
            <a:r>
              <a:rPr lang="en-US" sz="1350" b="1" dirty="0" err="1">
                <a:latin typeface="Arial" panose="020B0604020202020204" pitchFamily="34" charset="0"/>
                <a:cs typeface="Arial" panose="020B0604020202020204" pitchFamily="34" charset="0"/>
              </a:rPr>
              <a:t>Utilisation</a:t>
            </a:r>
            <a:endParaRPr lang="en-US" sz="1350" b="1" dirty="0">
              <a:latin typeface="Arial" panose="020B0604020202020204" pitchFamily="34" charset="0"/>
              <a:cs typeface="Arial" panose="020B0604020202020204" pitchFamily="34" charset="0"/>
            </a:endParaRPr>
          </a:p>
          <a:p>
            <a:r>
              <a:rPr lang="en-US" sz="1350" dirty="0">
                <a:latin typeface="Arial" panose="020B0604020202020204" pitchFamily="34" charset="0"/>
                <a:cs typeface="Arial" panose="020B0604020202020204" pitchFamily="34" charset="0"/>
              </a:rPr>
              <a:t>Objective – Reduce the time and resources required for document creation, review and distribution by automating repetitive tasks and eliminating manual intervention.</a:t>
            </a:r>
          </a:p>
          <a:p>
            <a:endParaRPr lang="en-US" sz="1350" dirty="0">
              <a:latin typeface="Arial" panose="020B0604020202020204" pitchFamily="34" charset="0"/>
              <a:cs typeface="Arial" panose="020B0604020202020204" pitchFamily="34" charset="0"/>
            </a:endParaRPr>
          </a:p>
          <a:p>
            <a:pPr marL="171450" indent="-171450">
              <a:buFont typeface="Wingdings" pitchFamily="2" charset="2"/>
              <a:buChar char="Ø"/>
            </a:pPr>
            <a:r>
              <a:rPr lang="en-US" sz="1350" b="1" dirty="0">
                <a:latin typeface="Arial" panose="020B0604020202020204" pitchFamily="34" charset="0"/>
                <a:cs typeface="Arial" panose="020B0604020202020204" pitchFamily="34" charset="0"/>
              </a:rPr>
              <a:t>Improve User Experience and Training</a:t>
            </a:r>
          </a:p>
          <a:p>
            <a:r>
              <a:rPr lang="en-US" sz="1350" dirty="0">
                <a:latin typeface="Arial" panose="020B0604020202020204" pitchFamily="34" charset="0"/>
                <a:cs typeface="Arial" panose="020B0604020202020204" pitchFamily="34" charset="0"/>
              </a:rPr>
              <a:t>Objective – Ensure the Docubuilder App has an interface that allows users to easily generate, edit, review and approve mutual fund documents with minimal training required.</a:t>
            </a:r>
          </a:p>
          <a:p>
            <a:endParaRPr lang="en-US" sz="13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613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6B8E3EB-0EE5-1FB0-B4FB-73DF8EE02AA5}"/>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896A48EA-F525-C62C-31E3-9356442ADB22}"/>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8088F100-0E50-A230-B356-2647363527A4}"/>
              </a:ext>
            </a:extLst>
          </p:cNvPr>
          <p:cNvSpPr txBox="1"/>
          <p:nvPr/>
        </p:nvSpPr>
        <p:spPr>
          <a:xfrm>
            <a:off x="651641" y="493986"/>
            <a:ext cx="10888717" cy="5701561"/>
          </a:xfrm>
          <a:prstGeom prst="rect">
            <a:avLst/>
          </a:prstGeom>
          <a:noFill/>
        </p:spPr>
        <p:txBody>
          <a:bodyPr wrap="square" rtlCol="0">
            <a:spAutoFit/>
          </a:bodyPr>
          <a:lstStyle/>
          <a:p>
            <a:r>
              <a:rPr lang="en-US" sz="1350" b="1" dirty="0">
                <a:latin typeface="Arial" panose="020B0604020202020204" pitchFamily="34" charset="0"/>
                <a:cs typeface="Arial" panose="020B0604020202020204" pitchFamily="34" charset="0"/>
              </a:rPr>
              <a:t>Success Criteria:</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All the mutual fund documents are generated automatically from predefined templates ensuring a reduction in time spent on manual data entry for documents and no instances of human error in data population across all generated documents.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100% compliance with relevant financial regulations for all generated documents. Automatic flagging of non-compliant sections or outdated content within documents.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Reduction in document review and approval cycle time due to streamlined workflows and automation of the approval process. All stakeholders participate in a collaborative review process, with no significant delays or bottlenecks.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All the documents generated follow consistent criteria of formatting, terminology and branding guidelines defined by the organization.</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Zero incidents of version control issues or conflicts between multiple teams working on the same document at different times. Teams can make edits, comments and approve documents within the platform without the need for external tools like emails, or shared files.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The app can easily accommodate the addition of new mutual fund products without requiring modifications or manual intervention.</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The documents have a fully detailed audit trail that tracks all the changes, approvals and edits, providing a history of the document creation and review process.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Higher user satisfaction in post-implementation surveys with users reporting ease of use, reduced time spent on document creation and effective collaboration.</a:t>
            </a:r>
          </a:p>
          <a:p>
            <a:pPr marL="285750" indent="-285750">
              <a:buFont typeface="Wingdings" pitchFamily="2" charset="2"/>
              <a:buChar char="Ø"/>
            </a:pPr>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Reduction in operational costs related to document creation, review and approval within the first six months of implementation.</a:t>
            </a:r>
          </a:p>
          <a:p>
            <a:endParaRPr lang="en-US" sz="1350" b="1" dirty="0">
              <a:latin typeface="Arial" panose="020B0604020202020204" pitchFamily="34" charset="0"/>
              <a:cs typeface="Arial" panose="020B0604020202020204" pitchFamily="34" charset="0"/>
            </a:endParaRPr>
          </a:p>
          <a:p>
            <a:endParaRPr lang="en-US" sz="13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230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4E3507-C813-EFC7-8BE4-4B694BD440E6}"/>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376FCF2-DD94-1347-C1CF-2EC5FD895B1E}"/>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5C7A4E5A-6480-DFBF-C191-B98B54856140}"/>
              </a:ext>
            </a:extLst>
          </p:cNvPr>
          <p:cNvSpPr txBox="1"/>
          <p:nvPr/>
        </p:nvSpPr>
        <p:spPr>
          <a:xfrm>
            <a:off x="746234" y="557048"/>
            <a:ext cx="9753600" cy="5286062"/>
          </a:xfrm>
          <a:prstGeom prst="rect">
            <a:avLst/>
          </a:prstGeom>
          <a:noFill/>
        </p:spPr>
        <p:txBody>
          <a:bodyPr wrap="square" rtlCol="0">
            <a:spAutoFit/>
          </a:bodyPr>
          <a:lstStyle/>
          <a:p>
            <a:r>
              <a:rPr lang="en-IN" sz="1350" b="1" dirty="0">
                <a:effectLst/>
                <a:latin typeface="Arial" panose="020B0604020202020204" pitchFamily="34" charset="0"/>
                <a:cs typeface="Arial" panose="020B0604020202020204" pitchFamily="34" charset="0"/>
              </a:rPr>
              <a:t>Methods/Approach:</a:t>
            </a:r>
          </a:p>
          <a:p>
            <a:endParaRPr lang="en-US" sz="1350" dirty="0">
              <a:latin typeface="Arial" panose="020B0604020202020204" pitchFamily="34" charset="0"/>
              <a:cs typeface="Arial" panose="020B0604020202020204" pitchFamily="34" charset="0"/>
            </a:endParaRP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Requirement Gathering and Analysis: </a:t>
            </a:r>
            <a:r>
              <a:rPr lang="en-US" sz="1350" dirty="0">
                <a:latin typeface="Arial" panose="020B0604020202020204" pitchFamily="34" charset="0"/>
                <a:cs typeface="Arial" panose="020B0604020202020204" pitchFamily="34" charset="0"/>
              </a:rPr>
              <a:t>Understand the full scope of requirements for document creation including regulatory guidelines, document types and stakeholder needs. </a:t>
            </a:r>
          </a:p>
          <a:p>
            <a:r>
              <a:rPr lang="en-US" sz="1350" dirty="0">
                <a:latin typeface="Arial" panose="020B0604020202020204" pitchFamily="34" charset="0"/>
                <a:cs typeface="Arial" panose="020B0604020202020204" pitchFamily="34" charset="0"/>
              </a:rPr>
              <a:t>      Methods include stakeholder interviews, document review, regulatory review, and business process mapping.</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System Design and Template Development: </a:t>
            </a:r>
            <a:r>
              <a:rPr lang="en-US" sz="1350" dirty="0">
                <a:latin typeface="Arial" panose="020B0604020202020204" pitchFamily="34" charset="0"/>
                <a:cs typeface="Arial" panose="020B0604020202020204" pitchFamily="34" charset="0"/>
              </a:rPr>
              <a:t>Design the architecture for the Docubuilder app implementation and create document templates based on gathered requirements. </a:t>
            </a:r>
          </a:p>
          <a:p>
            <a:r>
              <a:rPr lang="en-US" sz="1350" dirty="0">
                <a:latin typeface="Arial" panose="020B0604020202020204" pitchFamily="34" charset="0"/>
                <a:cs typeface="Arial" panose="020B0604020202020204" pitchFamily="34" charset="0"/>
              </a:rPr>
              <a:t>      Methods include system architecture design, template design, approval workflow design,and regulatory compliance rules.</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Development and Configuration: </a:t>
            </a:r>
            <a:r>
              <a:rPr lang="en-US" sz="1350" dirty="0">
                <a:latin typeface="Arial" panose="020B0604020202020204" pitchFamily="34" charset="0"/>
                <a:cs typeface="Arial" panose="020B0604020202020204" pitchFamily="34" charset="0"/>
              </a:rPr>
              <a:t>Develop and configure the Docubuilder App according to the design specifications.</a:t>
            </a:r>
          </a:p>
          <a:p>
            <a:r>
              <a:rPr lang="en-US" sz="1350" b="1" dirty="0">
                <a:latin typeface="Arial" panose="020B0604020202020204" pitchFamily="34" charset="0"/>
                <a:cs typeface="Arial" panose="020B0604020202020204" pitchFamily="34" charset="0"/>
              </a:rPr>
              <a:t>      </a:t>
            </a:r>
            <a:r>
              <a:rPr lang="en-US" sz="1350" dirty="0">
                <a:latin typeface="Arial" panose="020B0604020202020204" pitchFamily="34" charset="0"/>
                <a:cs typeface="Arial" panose="020B0604020202020204" pitchFamily="34" charset="0"/>
              </a:rPr>
              <a:t>Methods include platform configuration, template development, integration development workflow implementation.</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Testing and Quality Assurance: </a:t>
            </a:r>
            <a:r>
              <a:rPr lang="en-US" sz="1350" dirty="0">
                <a:latin typeface="Arial" panose="020B0604020202020204" pitchFamily="34" charset="0"/>
                <a:cs typeface="Arial" panose="020B0604020202020204" pitchFamily="34" charset="0"/>
              </a:rPr>
              <a:t>Ensure that the application works as intended and meets all functional, performance and compliance requirements.</a:t>
            </a:r>
          </a:p>
          <a:p>
            <a:r>
              <a:rPr lang="en-US" sz="1350" b="1" dirty="0">
                <a:latin typeface="Arial" panose="020B0604020202020204" pitchFamily="34" charset="0"/>
                <a:cs typeface="Arial" panose="020B0604020202020204" pitchFamily="34" charset="0"/>
              </a:rPr>
              <a:t>      </a:t>
            </a:r>
            <a:r>
              <a:rPr lang="en-US" sz="1350" dirty="0">
                <a:latin typeface="Arial" panose="020B0604020202020204" pitchFamily="34" charset="0"/>
                <a:cs typeface="Arial" panose="020B0604020202020204" pitchFamily="34" charset="0"/>
              </a:rPr>
              <a:t>The approach is unit testing, integration testing, user acceptance testing, compliance validation, and performance testing. </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Deployment and User Training: </a:t>
            </a:r>
            <a:r>
              <a:rPr lang="en-US" sz="1350" dirty="0">
                <a:latin typeface="Arial" panose="020B0604020202020204" pitchFamily="34" charset="0"/>
                <a:cs typeface="Arial" panose="020B0604020202020204" pitchFamily="34" charset="0"/>
              </a:rPr>
              <a:t>Deploy the application into a live environment and train users on the new system.</a:t>
            </a:r>
          </a:p>
          <a:p>
            <a:r>
              <a:rPr lang="en-US" sz="1350" b="1" dirty="0">
                <a:latin typeface="Arial" panose="020B0604020202020204" pitchFamily="34" charset="0"/>
                <a:cs typeface="Arial" panose="020B0604020202020204" pitchFamily="34" charset="0"/>
              </a:rPr>
              <a:t>      </a:t>
            </a:r>
            <a:r>
              <a:rPr lang="en-US" sz="1350" dirty="0">
                <a:latin typeface="Arial" panose="020B0604020202020204" pitchFamily="34" charset="0"/>
                <a:cs typeface="Arial" panose="020B0604020202020204" pitchFamily="34" charset="0"/>
              </a:rPr>
              <a:t>The approach includes system deployment, data migration, user training, and support materials.</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Post - deployment Support and Monitoring: </a:t>
            </a:r>
            <a:r>
              <a:rPr lang="en-US" sz="1350" dirty="0">
                <a:latin typeface="Arial" panose="020B0604020202020204" pitchFamily="34" charset="0"/>
                <a:cs typeface="Arial" panose="020B0604020202020204" pitchFamily="34" charset="0"/>
              </a:rPr>
              <a:t>Provide ongoing support and monitor the system to ensure continued success and user satisfaction.</a:t>
            </a:r>
          </a:p>
          <a:p>
            <a:r>
              <a:rPr lang="en-US" sz="1350" dirty="0">
                <a:latin typeface="Arial" panose="020B0604020202020204" pitchFamily="34" charset="0"/>
                <a:cs typeface="Arial" panose="020B0604020202020204" pitchFamily="34" charset="0"/>
              </a:rPr>
              <a:t>      The approach includes helpdesk support, system monitoring, user feedback collection, and compliance monitoring.</a:t>
            </a:r>
          </a:p>
          <a:p>
            <a:pPr marL="285750" indent="-285750">
              <a:buFont typeface="Wingdings" pitchFamily="2" charset="2"/>
              <a:buChar char="Ø"/>
            </a:pPr>
            <a:endParaRPr lang="en-US" sz="13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099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930917-F37B-2BBF-6817-60F4D9310264}"/>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8CA0FD2-E3BF-A5FE-7CA4-859126442638}"/>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F255BAAD-4DB1-DACB-F438-203F319598C2}"/>
              </a:ext>
            </a:extLst>
          </p:cNvPr>
          <p:cNvSpPr txBox="1"/>
          <p:nvPr/>
        </p:nvSpPr>
        <p:spPr>
          <a:xfrm>
            <a:off x="788276" y="486254"/>
            <a:ext cx="8334703" cy="923330"/>
          </a:xfrm>
          <a:prstGeom prst="rect">
            <a:avLst/>
          </a:prstGeom>
          <a:noFill/>
        </p:spPr>
        <p:txBody>
          <a:bodyPr wrap="square" rtlCol="0">
            <a:spAutoFit/>
          </a:bodyPr>
          <a:lstStyle/>
          <a:p>
            <a:endParaRPr lang="en-US" sz="1350" b="1" dirty="0">
              <a:latin typeface="Arial" panose="020B0604020202020204" pitchFamily="34" charset="0"/>
              <a:cs typeface="Arial" panose="020B0604020202020204" pitchFamily="34" charset="0"/>
            </a:endParaRPr>
          </a:p>
          <a:p>
            <a:r>
              <a:rPr lang="en-US" sz="1350" b="1" dirty="0">
                <a:latin typeface="Arial" panose="020B0604020202020204" pitchFamily="34" charset="0"/>
                <a:cs typeface="Arial" panose="020B0604020202020204" pitchFamily="34" charset="0"/>
              </a:rPr>
              <a:t>Resources:</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People – </a:t>
            </a:r>
            <a:r>
              <a:rPr lang="en-US" sz="1350" dirty="0">
                <a:latin typeface="Arial" panose="020B0604020202020204" pitchFamily="34" charset="0"/>
                <a:cs typeface="Arial" panose="020B0604020202020204" pitchFamily="34" charset="0"/>
              </a:rPr>
              <a:t>Project team members from the client community and Information Technology Services (ITS)</a:t>
            </a:r>
          </a:p>
        </p:txBody>
      </p:sp>
      <p:graphicFrame>
        <p:nvGraphicFramePr>
          <p:cNvPr id="3" name="Table 2">
            <a:extLst>
              <a:ext uri="{FF2B5EF4-FFF2-40B4-BE49-F238E27FC236}">
                <a16:creationId xmlns:a16="http://schemas.microsoft.com/office/drawing/2014/main" id="{76D7848F-1120-57D2-02D8-A216D3C072E1}"/>
              </a:ext>
            </a:extLst>
          </p:cNvPr>
          <p:cNvGraphicFramePr>
            <a:graphicFrameLocks noGrp="1"/>
          </p:cNvGraphicFramePr>
          <p:nvPr>
            <p:extLst>
              <p:ext uri="{D42A27DB-BD31-4B8C-83A1-F6EECF244321}">
                <p14:modId xmlns:p14="http://schemas.microsoft.com/office/powerpoint/2010/main" val="2214052386"/>
              </p:ext>
            </p:extLst>
          </p:nvPr>
        </p:nvGraphicFramePr>
        <p:xfrm>
          <a:off x="872358" y="1520916"/>
          <a:ext cx="8586952" cy="2377440"/>
        </p:xfrm>
        <a:graphic>
          <a:graphicData uri="http://schemas.openxmlformats.org/drawingml/2006/table">
            <a:tbl>
              <a:tblPr firstRow="1" bandRow="1">
                <a:tableStyleId>{5940675A-B579-460E-94D1-54222C63F5DA}</a:tableStyleId>
              </a:tblPr>
              <a:tblGrid>
                <a:gridCol w="4118696">
                  <a:extLst>
                    <a:ext uri="{9D8B030D-6E8A-4147-A177-3AD203B41FA5}">
                      <a16:colId xmlns:a16="http://schemas.microsoft.com/office/drawing/2014/main" val="4075294958"/>
                    </a:ext>
                  </a:extLst>
                </a:gridCol>
                <a:gridCol w="4468256">
                  <a:extLst>
                    <a:ext uri="{9D8B030D-6E8A-4147-A177-3AD203B41FA5}">
                      <a16:colId xmlns:a16="http://schemas.microsoft.com/office/drawing/2014/main" val="724609768"/>
                    </a:ext>
                  </a:extLst>
                </a:gridCol>
              </a:tblGrid>
              <a:tr h="271790">
                <a:tc>
                  <a:txBody>
                    <a:bodyPr/>
                    <a:lstStyle/>
                    <a:p>
                      <a:pPr algn="ctr"/>
                      <a:r>
                        <a:rPr lang="en-US" sz="1350" b="0" dirty="0">
                          <a:latin typeface="Arial" panose="020B0604020202020204" pitchFamily="34" charset="0"/>
                          <a:cs typeface="Arial" panose="020B0604020202020204" pitchFamily="34" charset="0"/>
                        </a:rPr>
                        <a:t>Client Community Team</a:t>
                      </a:r>
                    </a:p>
                  </a:txBody>
                  <a:tcPr/>
                </a:tc>
                <a:tc>
                  <a:txBody>
                    <a:bodyPr/>
                    <a:lstStyle/>
                    <a:p>
                      <a:pPr algn="ctr"/>
                      <a:r>
                        <a:rPr lang="en-US" sz="1350" b="0" dirty="0">
                          <a:latin typeface="Arial" panose="020B0604020202020204" pitchFamily="34" charset="0"/>
                          <a:cs typeface="Arial" panose="020B0604020202020204" pitchFamily="34" charset="0"/>
                        </a:rPr>
                        <a:t>Information Technology Services (ITS)</a:t>
                      </a:r>
                    </a:p>
                  </a:txBody>
                  <a:tcPr/>
                </a:tc>
                <a:extLst>
                  <a:ext uri="{0D108BD9-81ED-4DB2-BD59-A6C34878D82A}">
                    <a16:rowId xmlns:a16="http://schemas.microsoft.com/office/drawing/2014/main" val="2041715003"/>
                  </a:ext>
                </a:extLst>
              </a:tr>
              <a:tr h="248395">
                <a:tc>
                  <a:txBody>
                    <a:bodyPr/>
                    <a:lstStyle/>
                    <a:p>
                      <a:r>
                        <a:rPr lang="en-US" sz="1350" b="0" dirty="0">
                          <a:latin typeface="Arial" panose="020B0604020202020204" pitchFamily="34" charset="0"/>
                          <a:cs typeface="Arial" panose="020B0604020202020204" pitchFamily="34" charset="0"/>
                        </a:rPr>
                        <a:t>Project Sponsor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Project Manager (1)</a:t>
                      </a:r>
                    </a:p>
                  </a:txBody>
                  <a:tcPr/>
                </a:tc>
                <a:extLst>
                  <a:ext uri="{0D108BD9-81ED-4DB2-BD59-A6C34878D82A}">
                    <a16:rowId xmlns:a16="http://schemas.microsoft.com/office/drawing/2014/main" val="1554257002"/>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Project Manager (1)</a:t>
                      </a:r>
                    </a:p>
                  </a:txBody>
                  <a:tcPr/>
                </a:tc>
                <a:tc>
                  <a:txBody>
                    <a:bodyPr/>
                    <a:lstStyle/>
                    <a:p>
                      <a:r>
                        <a:rPr lang="en-IN" sz="1350" b="0" dirty="0"/>
                        <a:t>Solution Architects (1-2)</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619463"/>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Business Analyst (2-3)</a:t>
                      </a:r>
                    </a:p>
                  </a:txBody>
                  <a:tcPr/>
                </a:tc>
                <a:tc>
                  <a:txBody>
                    <a:bodyPr/>
                    <a:lstStyle/>
                    <a:p>
                      <a:r>
                        <a:rPr lang="en-IN" sz="1350" b="0" dirty="0"/>
                        <a:t>Developers/</a:t>
                      </a:r>
                      <a:r>
                        <a:rPr lang="en-IN" sz="1350" b="0" dirty="0" err="1"/>
                        <a:t>Configurers</a:t>
                      </a:r>
                      <a:r>
                        <a:rPr lang="en-IN" sz="1350" b="0" dirty="0"/>
                        <a:t> (2-3)</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03900852"/>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Legal and Compliance Officers (2-3)</a:t>
                      </a:r>
                    </a:p>
                  </a:txBody>
                  <a:tcPr/>
                </a:tc>
                <a:tc>
                  <a:txBody>
                    <a:bodyPr/>
                    <a:lstStyle/>
                    <a:p>
                      <a:r>
                        <a:rPr lang="en-IN" sz="1350" b="0" dirty="0"/>
                        <a:t>Quality Assurance (QA) &amp; Testers (2)</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40136354"/>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Fund Managers (2-3)</a:t>
                      </a:r>
                    </a:p>
                  </a:txBody>
                  <a:tcPr/>
                </a:tc>
                <a:tc>
                  <a:txBody>
                    <a:bodyPr/>
                    <a:lstStyle/>
                    <a:p>
                      <a:r>
                        <a:rPr lang="en-IN" sz="1350" b="0" dirty="0"/>
                        <a:t>Training Specialist (1)</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7404027"/>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Document Reviewers (3-5)</a:t>
                      </a:r>
                    </a:p>
                  </a:txBody>
                  <a:tcPr/>
                </a:tc>
                <a:tc>
                  <a:txBody>
                    <a:bodyPr/>
                    <a:lstStyle/>
                    <a:p>
                      <a:r>
                        <a:rPr lang="en-IN" sz="1350" b="0" dirty="0"/>
                        <a:t>Technical Support Team (1-2)</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94347052"/>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IT Support (1-2)</a:t>
                      </a:r>
                    </a:p>
                  </a:txBody>
                  <a:tcPr/>
                </a:tc>
                <a:tc>
                  <a:txBody>
                    <a:bodyPr/>
                    <a:lstStyle/>
                    <a:p>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951892"/>
                  </a:ext>
                </a:extLst>
              </a:tr>
            </a:tbl>
          </a:graphicData>
        </a:graphic>
      </p:graphicFrame>
      <p:sp>
        <p:nvSpPr>
          <p:cNvPr id="7" name="TextBox 6">
            <a:extLst>
              <a:ext uri="{FF2B5EF4-FFF2-40B4-BE49-F238E27FC236}">
                <a16:creationId xmlns:a16="http://schemas.microsoft.com/office/drawing/2014/main" id="{A88A93DB-64F7-54A9-626C-D2960C09E710}"/>
              </a:ext>
            </a:extLst>
          </p:cNvPr>
          <p:cNvSpPr txBox="1"/>
          <p:nvPr/>
        </p:nvSpPr>
        <p:spPr>
          <a:xfrm>
            <a:off x="788276" y="4130566"/>
            <a:ext cx="8996855" cy="1738938"/>
          </a:xfrm>
          <a:prstGeom prst="rect">
            <a:avLst/>
          </a:prstGeom>
          <a:noFill/>
        </p:spPr>
        <p:txBody>
          <a:bodyPr wrap="square" rtlCol="0">
            <a:spAutoFit/>
          </a:bodyPr>
          <a:lstStyle/>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Time</a:t>
            </a:r>
            <a:r>
              <a:rPr lang="en-US" sz="1350" dirty="0">
                <a:latin typeface="Arial" panose="020B0604020202020204" pitchFamily="34" charset="0"/>
                <a:cs typeface="Arial" panose="020B0604020202020204" pitchFamily="34" charset="0"/>
              </a:rPr>
              <a:t> - The total project duration is 10 months.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Budget</a:t>
            </a:r>
            <a:r>
              <a:rPr lang="en-US" sz="1350" dirty="0">
                <a:latin typeface="Arial" panose="020B0604020202020204" pitchFamily="34" charset="0"/>
                <a:cs typeface="Arial" panose="020B0604020202020204" pitchFamily="34" charset="0"/>
              </a:rPr>
              <a:t> - </a:t>
            </a:r>
            <a:r>
              <a:rPr lang="en-IN" sz="1350" dirty="0">
                <a:latin typeface="Arial" panose="020B0604020202020204" pitchFamily="34" charset="0"/>
                <a:cs typeface="Arial" panose="020B0604020202020204" pitchFamily="34" charset="0"/>
              </a:rPr>
              <a:t>H</a:t>
            </a:r>
            <a:r>
              <a:rPr lang="en-IN" sz="1350" dirty="0">
                <a:effectLst/>
                <a:latin typeface="Arial" panose="020B0604020202020204" pitchFamily="34" charset="0"/>
                <a:cs typeface="Arial" panose="020B0604020202020204" pitchFamily="34" charset="0"/>
              </a:rPr>
              <a:t>ardware, software, training and services not to exceed Rs. 60,00,000</a:t>
            </a:r>
          </a:p>
          <a:p>
            <a:endParaRPr lang="en-IN"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350" b="1" dirty="0">
                <a:latin typeface="Arial" panose="020B0604020202020204" pitchFamily="34" charset="0"/>
                <a:cs typeface="Arial" panose="020B0604020202020204" pitchFamily="34" charset="0"/>
              </a:rPr>
              <a:t>Other Resources - </a:t>
            </a:r>
            <a:r>
              <a:rPr lang="en-IN" sz="1350" dirty="0">
                <a:latin typeface="Arial" panose="020B0604020202020204" pitchFamily="34" charset="0"/>
                <a:cs typeface="Arial" panose="020B0604020202020204" pitchFamily="34" charset="0"/>
              </a:rPr>
              <a:t>T</a:t>
            </a:r>
            <a:r>
              <a:rPr lang="en-IN" sz="1350" dirty="0">
                <a:effectLst/>
                <a:latin typeface="Arial" panose="020B0604020202020204" pitchFamily="34" charset="0"/>
                <a:cs typeface="Arial" panose="020B0604020202020204" pitchFamily="34" charset="0"/>
              </a:rPr>
              <a:t>hird-party software evaluation, site visits, Market research and  reports – not to exceed Rs. 10,00,000</a:t>
            </a:r>
          </a:p>
          <a:p>
            <a:pPr marL="285750" indent="-285750">
              <a:buFont typeface="Wingdings" pitchFamily="2" charset="2"/>
              <a:buChar char="Ø"/>
            </a:pPr>
            <a:endParaRPr lang="en-IN" sz="1300" b="1" dirty="0">
              <a:effectLst/>
              <a:latin typeface="Helvetica" pitchFamily="2" charset="0"/>
            </a:endParaRPr>
          </a:p>
          <a:p>
            <a:pPr marL="285750" indent="-285750">
              <a:buFont typeface="Wingdings" pitchFamily="2" charset="2"/>
              <a:buChar char="Ø"/>
            </a:pPr>
            <a:endParaRPr lang="en-US" sz="1300" dirty="0"/>
          </a:p>
        </p:txBody>
      </p:sp>
    </p:spTree>
    <p:extLst>
      <p:ext uri="{BB962C8B-B14F-4D97-AF65-F5344CB8AC3E}">
        <p14:creationId xmlns:p14="http://schemas.microsoft.com/office/powerpoint/2010/main" val="330333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BDE312-C5CB-A29E-C75E-7522CE716830}"/>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7E789DB1-E34C-754C-7A39-D9314A00A8D6}"/>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F8DB171F-7DFB-68DF-6D44-60184569D990}"/>
              </a:ext>
            </a:extLst>
          </p:cNvPr>
          <p:cNvSpPr txBox="1"/>
          <p:nvPr/>
        </p:nvSpPr>
        <p:spPr>
          <a:xfrm>
            <a:off x="903889" y="966951"/>
            <a:ext cx="9343697" cy="3624069"/>
          </a:xfrm>
          <a:prstGeom prst="rect">
            <a:avLst/>
          </a:prstGeom>
          <a:noFill/>
        </p:spPr>
        <p:txBody>
          <a:bodyPr wrap="square" rtlCol="0">
            <a:spAutoFit/>
          </a:bodyPr>
          <a:lstStyle/>
          <a:p>
            <a:r>
              <a:rPr lang="en-IN" sz="1350" b="1" dirty="0">
                <a:effectLst/>
                <a:latin typeface="Arial" panose="020B0604020202020204" pitchFamily="34" charset="0"/>
                <a:cs typeface="Arial" panose="020B0604020202020204" pitchFamily="34" charset="0"/>
              </a:rPr>
              <a:t>Risks and Dependencies:</a:t>
            </a:r>
          </a:p>
          <a:p>
            <a:endParaRPr lang="en-IN" sz="1350" b="1" dirty="0">
              <a:latin typeface="Arial" panose="020B0604020202020204" pitchFamily="34" charset="0"/>
              <a:cs typeface="Arial" panose="020B0604020202020204" pitchFamily="34" charset="0"/>
            </a:endParaRPr>
          </a:p>
          <a:p>
            <a:endParaRPr lang="en-IN"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350" b="1" dirty="0">
                <a:effectLst/>
                <a:latin typeface="Arial" panose="020B0604020202020204" pitchFamily="34" charset="0"/>
                <a:cs typeface="Arial" panose="020B0604020202020204" pitchFamily="34" charset="0"/>
              </a:rPr>
              <a:t>Risks - </a:t>
            </a:r>
          </a:p>
          <a:p>
            <a:pPr marL="342900" indent="-342900">
              <a:buAutoNum type="arabicPeriod"/>
            </a:pPr>
            <a:r>
              <a:rPr lang="en-IN" sz="1350" dirty="0">
                <a:effectLst/>
                <a:latin typeface="Arial" panose="020B0604020202020204" pitchFamily="34" charset="0"/>
                <a:cs typeface="Arial" panose="020B0604020202020204" pitchFamily="34" charset="0"/>
              </a:rPr>
              <a:t>Resistance to change (user adoption).</a:t>
            </a:r>
          </a:p>
          <a:p>
            <a:pPr marL="342900" indent="-342900">
              <a:buAutoNum type="arabicPeriod"/>
            </a:pPr>
            <a:r>
              <a:rPr lang="en-IN" sz="1350" dirty="0">
                <a:latin typeface="Arial" panose="020B0604020202020204" pitchFamily="34" charset="0"/>
                <a:cs typeface="Arial" panose="020B0604020202020204" pitchFamily="34" charset="0"/>
              </a:rPr>
              <a:t>Difficulty in Quantifying ROI (cost justification).</a:t>
            </a:r>
          </a:p>
          <a:p>
            <a:pPr marL="342900" indent="-342900">
              <a:buAutoNum type="arabicPeriod"/>
            </a:pPr>
            <a:r>
              <a:rPr lang="en-IN" sz="1350" dirty="0">
                <a:effectLst/>
                <a:latin typeface="Arial" panose="020B0604020202020204" pitchFamily="34" charset="0"/>
                <a:cs typeface="Arial" panose="020B0604020202020204" pitchFamily="34" charset="0"/>
              </a:rPr>
              <a:t>Integration challenges with existing systems.</a:t>
            </a:r>
          </a:p>
          <a:p>
            <a:pPr marL="342900" indent="-342900">
              <a:buAutoNum type="arabicPeriod"/>
            </a:pPr>
            <a:r>
              <a:rPr lang="en-IN" sz="1350" dirty="0">
                <a:latin typeface="Arial" panose="020B0604020202020204" pitchFamily="34" charset="0"/>
                <a:cs typeface="Arial" panose="020B0604020202020204" pitchFamily="34" charset="0"/>
              </a:rPr>
              <a:t>Compliance and regulatory risks.</a:t>
            </a:r>
          </a:p>
          <a:p>
            <a:pPr marL="342900" indent="-342900">
              <a:buAutoNum type="arabicPeriod"/>
            </a:pPr>
            <a:r>
              <a:rPr lang="en-IN" sz="1350" dirty="0">
                <a:effectLst/>
                <a:latin typeface="Arial" panose="020B0604020202020204" pitchFamily="34" charset="0"/>
                <a:cs typeface="Arial" panose="020B0604020202020204" pitchFamily="34" charset="0"/>
              </a:rPr>
              <a:t>Data Migration and Accuracy.</a:t>
            </a:r>
          </a:p>
          <a:p>
            <a:pPr marL="342900" indent="-342900">
              <a:buAutoNum type="arabicPeriod"/>
            </a:pPr>
            <a:endParaRPr lang="en-IN" sz="1350" dirty="0">
              <a:latin typeface="Arial" panose="020B0604020202020204" pitchFamily="34" charset="0"/>
              <a:cs typeface="Arial" panose="020B0604020202020204" pitchFamily="34" charset="0"/>
            </a:endParaRPr>
          </a:p>
          <a:p>
            <a:pPr marL="342900" indent="-342900">
              <a:buAutoNum type="arabicPeriod"/>
            </a:pPr>
            <a:endParaRPr lang="en-IN" sz="1350" dirty="0">
              <a:effectLst/>
              <a:latin typeface="Arial" panose="020B0604020202020204" pitchFamily="34" charset="0"/>
              <a:cs typeface="Arial" panose="020B0604020202020204" pitchFamily="34" charset="0"/>
            </a:endParaRPr>
          </a:p>
          <a:p>
            <a:pPr marL="285750" indent="-285750">
              <a:buFont typeface="Wingdings" pitchFamily="2" charset="2"/>
              <a:buChar char="Ø"/>
            </a:pPr>
            <a:r>
              <a:rPr lang="en-IN" sz="1350" b="1" dirty="0">
                <a:latin typeface="Arial" panose="020B0604020202020204" pitchFamily="34" charset="0"/>
                <a:cs typeface="Arial" panose="020B0604020202020204" pitchFamily="34" charset="0"/>
              </a:rPr>
              <a:t>Dependencies</a:t>
            </a:r>
            <a:r>
              <a:rPr lang="en-IN" sz="1350" dirty="0">
                <a:latin typeface="Arial" panose="020B0604020202020204" pitchFamily="34" charset="0"/>
                <a:cs typeface="Arial" panose="020B0604020202020204" pitchFamily="34" charset="0"/>
              </a:rPr>
              <a:t> – </a:t>
            </a:r>
          </a:p>
          <a:p>
            <a:pPr marL="342900" indent="-342900">
              <a:buAutoNum type="arabicPeriod"/>
            </a:pPr>
            <a:r>
              <a:rPr lang="en-IN" sz="1350" dirty="0">
                <a:effectLst/>
                <a:latin typeface="Arial" panose="020B0604020202020204" pitchFamily="34" charset="0"/>
                <a:cs typeface="Arial" panose="020B0604020202020204" pitchFamily="34" charset="0"/>
              </a:rPr>
              <a:t>Availability of subject matter expert (SME) and key stakeholders.</a:t>
            </a:r>
          </a:p>
          <a:p>
            <a:pPr marL="342900" indent="-342900">
              <a:buAutoNum type="arabicPeriod"/>
            </a:pPr>
            <a:r>
              <a:rPr lang="en-IN" sz="1350" dirty="0">
                <a:latin typeface="Arial" panose="020B0604020202020204" pitchFamily="34" charset="0"/>
                <a:cs typeface="Arial" panose="020B0604020202020204" pitchFamily="34" charset="0"/>
              </a:rPr>
              <a:t>Integration with existing financial and data management systems</a:t>
            </a:r>
          </a:p>
          <a:p>
            <a:pPr marL="342900" indent="-342900">
              <a:buAutoNum type="arabicPeriod"/>
            </a:pPr>
            <a:r>
              <a:rPr lang="en-IN" sz="1350" dirty="0">
                <a:effectLst/>
                <a:latin typeface="Arial" panose="020B0604020202020204" pitchFamily="34" charset="0"/>
                <a:cs typeface="Arial" panose="020B0604020202020204" pitchFamily="34" charset="0"/>
              </a:rPr>
              <a:t>Availability of third-party software for compliance and reporting.</a:t>
            </a:r>
          </a:p>
          <a:p>
            <a:pPr marL="342900" indent="-342900">
              <a:buAutoNum type="arabicPeriod"/>
            </a:pPr>
            <a:r>
              <a:rPr lang="en-IN" sz="1350" dirty="0">
                <a:latin typeface="Arial" panose="020B0604020202020204" pitchFamily="34" charset="0"/>
                <a:cs typeface="Arial" panose="020B0604020202020204" pitchFamily="34" charset="0"/>
              </a:rPr>
              <a:t>Regulatory changes during implementation.</a:t>
            </a:r>
            <a:endParaRPr lang="en-IN" sz="1350" dirty="0">
              <a:effectLst/>
              <a:latin typeface="Arial" panose="020B0604020202020204" pitchFamily="34" charset="0"/>
              <a:cs typeface="Arial" panose="020B0604020202020204" pitchFamily="34" charset="0"/>
            </a:endParaRPr>
          </a:p>
          <a:p>
            <a:endParaRPr lang="en-US" sz="1350" dirty="0"/>
          </a:p>
        </p:txBody>
      </p:sp>
    </p:spTree>
    <p:extLst>
      <p:ext uri="{BB962C8B-B14F-4D97-AF65-F5344CB8AC3E}">
        <p14:creationId xmlns:p14="http://schemas.microsoft.com/office/powerpoint/2010/main" val="319262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6BF56C-FB8B-C8F3-1742-E5849B07A2DC}"/>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B90F1825-3675-6DE4-ECD0-1229D6D27204}"/>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4CB062CE-538D-09D6-0879-DD7179F513A8}"/>
              </a:ext>
            </a:extLst>
          </p:cNvPr>
          <p:cNvSpPr txBox="1"/>
          <p:nvPr/>
        </p:nvSpPr>
        <p:spPr>
          <a:xfrm>
            <a:off x="903889" y="966951"/>
            <a:ext cx="9343697" cy="1546577"/>
          </a:xfrm>
          <a:prstGeom prst="rect">
            <a:avLst/>
          </a:prstGeom>
          <a:noFill/>
        </p:spPr>
        <p:txBody>
          <a:bodyPr wrap="square" rtlCol="0">
            <a:spAutoFit/>
          </a:bodyPr>
          <a:lstStyle/>
          <a:p>
            <a:r>
              <a:rPr lang="en-US" sz="1350" b="1" dirty="0"/>
              <a:t>To be completed by Appropriate Manager:</a:t>
            </a:r>
          </a:p>
          <a:p>
            <a:endParaRPr lang="en-US" sz="1350" b="1" dirty="0"/>
          </a:p>
          <a:p>
            <a:endParaRPr lang="en-US" sz="1350" b="1" dirty="0"/>
          </a:p>
          <a:p>
            <a:r>
              <a:rPr lang="en-US" sz="1350" b="1" dirty="0"/>
              <a:t>Project Sponsor:</a:t>
            </a:r>
          </a:p>
          <a:p>
            <a:endParaRPr lang="en-US" sz="1350" b="1" dirty="0"/>
          </a:p>
          <a:p>
            <a:endParaRPr lang="en-US" sz="1350" b="1" dirty="0"/>
          </a:p>
          <a:p>
            <a:r>
              <a:rPr lang="en-US" sz="1350" b="1" dirty="0"/>
              <a:t>Project Manager:</a:t>
            </a:r>
          </a:p>
        </p:txBody>
      </p:sp>
    </p:spTree>
    <p:extLst>
      <p:ext uri="{BB962C8B-B14F-4D97-AF65-F5344CB8AC3E}">
        <p14:creationId xmlns:p14="http://schemas.microsoft.com/office/powerpoint/2010/main" val="3542882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819</TotalTime>
  <Words>1312</Words>
  <Application>Microsoft Macintosh PowerPoint</Application>
  <PresentationFormat>Widescreen</PresentationFormat>
  <Paragraphs>161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Helvetica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Shyamal Dhamgaye</dc:creator>
  <cp:lastModifiedBy>Shyamal Dhamgaye</cp:lastModifiedBy>
  <cp:revision>44</cp:revision>
  <dcterms:created xsi:type="dcterms:W3CDTF">2024-12-31T05:39:22Z</dcterms:created>
  <dcterms:modified xsi:type="dcterms:W3CDTF">2024-12-31T19:19:18Z</dcterms:modified>
</cp:coreProperties>
</file>