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14"/>
  </p:notesMasterIdLst>
  <p:sldIdLst>
    <p:sldId id="256" r:id="rId2"/>
    <p:sldId id="259" r:id="rId3"/>
    <p:sldId id="260" r:id="rId4"/>
    <p:sldId id="261" r:id="rId5"/>
    <p:sldId id="262" r:id="rId6"/>
    <p:sldId id="263" r:id="rId7"/>
    <p:sldId id="264" r:id="rId8"/>
    <p:sldId id="265" r:id="rId9"/>
    <p:sldId id="266" r:id="rId10"/>
    <p:sldId id="267" r:id="rId11"/>
    <p:sldId id="268" r:id="rId12"/>
    <p:sldId id="26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9" autoAdjust="0"/>
    <p:restoredTop sz="94680" autoAdjust="0"/>
  </p:normalViewPr>
  <p:slideViewPr>
    <p:cSldViewPr>
      <p:cViewPr varScale="1">
        <p:scale>
          <a:sx n="83" d="100"/>
          <a:sy n="83" d="100"/>
        </p:scale>
        <p:origin x="-806" y="-7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9963F9-30C2-48F4-8C42-A63C8A05FA88}" type="datetimeFigureOut">
              <a:rPr lang="en-US" smtClean="0"/>
              <a:t>4/3/2025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5A5DDE-0614-431B-A052-B8644FA260D8}" type="slidenum">
              <a:rPr lang="en-US" smtClean="0"/>
              <a:t>‹#›</a:t>
            </a:fld>
            <a:endParaRPr lang="en-US" dirty="0"/>
          </a:p>
        </p:txBody>
      </p:sp>
    </p:spTree>
    <p:extLst>
      <p:ext uri="{BB962C8B-B14F-4D97-AF65-F5344CB8AC3E}">
        <p14:creationId xmlns:p14="http://schemas.microsoft.com/office/powerpoint/2010/main" val="38059183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5A5DDE-0614-431B-A052-B8644FA260D8}" type="slidenum">
              <a:rPr lang="en-US" smtClean="0"/>
              <a:t>1</a:t>
            </a:fld>
            <a:endParaRPr lang="en-US" dirty="0"/>
          </a:p>
        </p:txBody>
      </p:sp>
    </p:spTree>
    <p:extLst>
      <p:ext uri="{BB962C8B-B14F-4D97-AF65-F5344CB8AC3E}">
        <p14:creationId xmlns:p14="http://schemas.microsoft.com/office/powerpoint/2010/main" val="740974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DA72477A-DCB8-40AE-B1E8-C76C0812E51C}" type="datetimeFigureOut">
              <a:rPr lang="en-US" smtClean="0"/>
              <a:t>4/3/2025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CEE524-8718-41C1-91B4-2DCC21DB28B6}" type="slidenum">
              <a:rPr lang="en-US" smtClean="0"/>
              <a:t>‹#›</a:t>
            </a:fld>
            <a:endParaRPr lang="en-US" dirty="0"/>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72477A-DCB8-40AE-B1E8-C76C0812E51C}" type="datetimeFigureOut">
              <a:rPr lang="en-US" smtClean="0"/>
              <a:t>4/3/2025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CEE524-8718-41C1-91B4-2DCC21DB28B6}"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72477A-DCB8-40AE-B1E8-C76C0812E51C}" type="datetimeFigureOut">
              <a:rPr lang="en-US" smtClean="0"/>
              <a:t>4/3/2025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CEE524-8718-41C1-91B4-2DCC21DB28B6}"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72477A-DCB8-40AE-B1E8-C76C0812E51C}" type="datetimeFigureOut">
              <a:rPr lang="en-US" smtClean="0"/>
              <a:t>4/3/2025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CEE524-8718-41C1-91B4-2DCC21DB28B6}"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fld id="{DA72477A-DCB8-40AE-B1E8-C76C0812E51C}" type="datetimeFigureOut">
              <a:rPr lang="en-US" smtClean="0"/>
              <a:t>4/3/2025</a:t>
            </a:fld>
            <a:endParaRPr lang="en-US" dirty="0"/>
          </a:p>
        </p:txBody>
      </p:sp>
      <p:sp>
        <p:nvSpPr>
          <p:cNvPr id="91" name="Footer Placeholder 90"/>
          <p:cNvSpPr>
            <a:spLocks noGrp="1"/>
          </p:cNvSpPr>
          <p:nvPr>
            <p:ph type="ftr" sz="quarter" idx="11"/>
          </p:nvPr>
        </p:nvSpPr>
        <p:spPr/>
        <p:txBody>
          <a:bodyPr/>
          <a:lstStyle/>
          <a:p>
            <a:endParaRPr lang="en-US" dirty="0"/>
          </a:p>
        </p:txBody>
      </p:sp>
      <p:sp>
        <p:nvSpPr>
          <p:cNvPr id="92" name="Slide Number Placeholder 91"/>
          <p:cNvSpPr>
            <a:spLocks noGrp="1"/>
          </p:cNvSpPr>
          <p:nvPr>
            <p:ph type="sldNum" sz="quarter" idx="12"/>
          </p:nvPr>
        </p:nvSpPr>
        <p:spPr/>
        <p:txBody>
          <a:bodyPr/>
          <a:lstStyle/>
          <a:p>
            <a:fld id="{8FCEE524-8718-41C1-91B4-2DCC21DB28B6}"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A72477A-DCB8-40AE-B1E8-C76C0812E51C}" type="datetimeFigureOut">
              <a:rPr lang="en-US" smtClean="0"/>
              <a:t>4/3/2025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CEE524-8718-41C1-91B4-2DCC21DB28B6}"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A72477A-DCB8-40AE-B1E8-C76C0812E51C}" type="datetimeFigureOut">
              <a:rPr lang="en-US" smtClean="0"/>
              <a:t>4/3/2025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FCEE524-8718-41C1-91B4-2DCC21DB28B6}"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A72477A-DCB8-40AE-B1E8-C76C0812E51C}" type="datetimeFigureOut">
              <a:rPr lang="en-US" smtClean="0"/>
              <a:t>4/3/2025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FCEE524-8718-41C1-91B4-2DCC21DB28B6}"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72477A-DCB8-40AE-B1E8-C76C0812E51C}" type="datetimeFigureOut">
              <a:rPr lang="en-US" smtClean="0"/>
              <a:t>4/3/2025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FCEE524-8718-41C1-91B4-2DCC21DB28B6}"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A72477A-DCB8-40AE-B1E8-C76C0812E51C}" type="datetimeFigureOut">
              <a:rPr lang="en-US" smtClean="0"/>
              <a:t>4/3/2025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CEE524-8718-41C1-91B4-2DCC21DB28B6}" type="slidenum">
              <a:rPr lang="en-US" smtClean="0"/>
              <a:t>‹#›</a:t>
            </a:fld>
            <a:endParaRPr lang="en-US" dirty="0"/>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5" name="Date Placeholder 4"/>
          <p:cNvSpPr>
            <a:spLocks noGrp="1"/>
          </p:cNvSpPr>
          <p:nvPr>
            <p:ph type="dt" sz="half" idx="10"/>
          </p:nvPr>
        </p:nvSpPr>
        <p:spPr/>
        <p:txBody>
          <a:bodyPr/>
          <a:lstStyle/>
          <a:p>
            <a:fld id="{DA72477A-DCB8-40AE-B1E8-C76C0812E51C}" type="datetimeFigureOut">
              <a:rPr lang="en-US" smtClean="0"/>
              <a:t>4/3/2025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CEE524-8718-41C1-91B4-2DCC21DB28B6}" type="slidenum">
              <a:rPr lang="en-US" smtClean="0"/>
              <a:t>‹#›</a:t>
            </a:fld>
            <a:endParaRPr lang="en-US" dirty="0"/>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DA72477A-DCB8-40AE-B1E8-C76C0812E51C}" type="datetimeFigureOut">
              <a:rPr lang="en-US" smtClean="0"/>
              <a:t>4/3/2025</a:t>
            </a:fld>
            <a:endParaRPr lang="en-US" dirty="0"/>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8FCEE524-8718-41C1-91B4-2DCC21DB28B6}" type="slidenum">
              <a:rPr lang="en-US" smtClean="0"/>
              <a:t>‹#›</a:t>
            </a:fld>
            <a:endParaRPr lang="en-US" dirty="0"/>
          </a:p>
        </p:txBody>
      </p:sp>
    </p:spTree>
  </p:cSld>
  <p:clrMap bg1="dk1" tx1="lt1" bg2="dk2" tx2="lt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772400" cy="1470025"/>
          </a:xfrm>
        </p:spPr>
        <p:txBody>
          <a:bodyPr>
            <a:normAutofit/>
          </a:bodyPr>
          <a:lstStyle/>
          <a:p>
            <a:r>
              <a:rPr lang="en-US" dirty="0" smtClean="0"/>
              <a:t>CRM-Lead Generation and customer acquisition strategy </a:t>
            </a:r>
            <a:endParaRPr lang="en-US" dirty="0"/>
          </a:p>
        </p:txBody>
      </p:sp>
      <p:sp>
        <p:nvSpPr>
          <p:cNvPr id="3" name="Subtitle 2"/>
          <p:cNvSpPr>
            <a:spLocks noGrp="1"/>
          </p:cNvSpPr>
          <p:nvPr>
            <p:ph type="subTitle" idx="1"/>
          </p:nvPr>
        </p:nvSpPr>
        <p:spPr>
          <a:xfrm>
            <a:off x="1600200" y="3048000"/>
            <a:ext cx="6400800" cy="1752600"/>
          </a:xfrm>
        </p:spPr>
        <p:txBody>
          <a:bodyPr/>
          <a:lstStyle/>
          <a:p>
            <a:r>
              <a:rPr lang="en-US" dirty="0" smtClean="0"/>
              <a:t>PROJECT PROPOSAL GUIDELINES</a:t>
            </a:r>
            <a:endParaRPr lang="en-US" dirty="0"/>
          </a:p>
        </p:txBody>
      </p:sp>
    </p:spTree>
    <p:extLst>
      <p:ext uri="{BB962C8B-B14F-4D97-AF65-F5344CB8AC3E}">
        <p14:creationId xmlns:p14="http://schemas.microsoft.com/office/powerpoint/2010/main" val="25551363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4000" dirty="0" smtClean="0"/>
              <a:t>Risks and Dependencies</a:t>
            </a:r>
            <a:endParaRPr lang="en-US" sz="4000" dirty="0"/>
          </a:p>
        </p:txBody>
      </p:sp>
      <p:sp>
        <p:nvSpPr>
          <p:cNvPr id="3" name="Content Placeholder 2"/>
          <p:cNvSpPr>
            <a:spLocks noGrp="1"/>
          </p:cNvSpPr>
          <p:nvPr>
            <p:ph idx="1"/>
          </p:nvPr>
        </p:nvSpPr>
        <p:spPr/>
        <p:txBody>
          <a:bodyPr>
            <a:normAutofit/>
          </a:bodyPr>
          <a:lstStyle/>
          <a:p>
            <a:pPr marL="0" indent="0">
              <a:buNone/>
            </a:pPr>
            <a:r>
              <a:rPr lang="en-US" dirty="0" smtClean="0"/>
              <a:t> </a:t>
            </a:r>
            <a:r>
              <a:rPr lang="en-US" dirty="0" smtClean="0"/>
              <a:t>Risks</a:t>
            </a:r>
            <a:endParaRPr lang="en-US" dirty="0" smtClean="0"/>
          </a:p>
          <a:p>
            <a:pPr>
              <a:buFont typeface="Wingdings" pitchFamily="2" charset="2"/>
              <a:buChar char="§"/>
            </a:pPr>
            <a:r>
              <a:rPr lang="en-US" dirty="0" smtClean="0"/>
              <a:t>CRM </a:t>
            </a:r>
            <a:r>
              <a:rPr lang="en-US" dirty="0"/>
              <a:t>systems in the banking industry are highly sensitive as they manage customer data, financial transactions, and personal information. Any vulnerability or non-compliance with data protection regulations (such as </a:t>
            </a:r>
            <a:r>
              <a:rPr lang="en-US" b="1" dirty="0"/>
              <a:t>GDPR</a:t>
            </a:r>
            <a:r>
              <a:rPr lang="en-US" dirty="0"/>
              <a:t>, </a:t>
            </a:r>
            <a:r>
              <a:rPr lang="en-US" b="1" dirty="0"/>
              <a:t>PCI-DSS</a:t>
            </a:r>
            <a:r>
              <a:rPr lang="en-US" dirty="0"/>
              <a:t>, or </a:t>
            </a:r>
            <a:r>
              <a:rPr lang="en-US" b="1" dirty="0"/>
              <a:t>SOC 2</a:t>
            </a:r>
            <a:r>
              <a:rPr lang="en-US" dirty="0"/>
              <a:t>) can lead to severe consequences, including legal penalties, financial losses, and reputational damage.</a:t>
            </a:r>
          </a:p>
          <a:p>
            <a:pPr>
              <a:buFont typeface="Wingdings" pitchFamily="2" charset="2"/>
              <a:buChar char="§"/>
            </a:pPr>
            <a:r>
              <a:rPr lang="en-US" dirty="0"/>
              <a:t>Staff might resist using the new system or find it hard to adapt</a:t>
            </a:r>
            <a:r>
              <a:rPr lang="en-US" dirty="0" smtClean="0"/>
              <a:t>.</a:t>
            </a:r>
          </a:p>
          <a:p>
            <a:pPr>
              <a:buFont typeface="Wingdings" pitchFamily="2" charset="2"/>
              <a:buChar char="§"/>
            </a:pPr>
            <a:r>
              <a:rPr lang="en-US" dirty="0"/>
              <a:t>The CRM may slow down with too many users or too much data</a:t>
            </a:r>
            <a:r>
              <a:rPr lang="en-US" dirty="0" smtClean="0"/>
              <a:t>.</a:t>
            </a:r>
          </a:p>
          <a:p>
            <a:pPr>
              <a:buFont typeface="Wingdings" pitchFamily="2" charset="2"/>
              <a:buChar char="§"/>
            </a:pPr>
            <a:r>
              <a:rPr lang="en-US" dirty="0"/>
              <a:t>Requirements may change during the project, adding extra work and </a:t>
            </a:r>
            <a:r>
              <a:rPr lang="en-US" dirty="0" smtClean="0"/>
              <a:t>delays.</a:t>
            </a:r>
            <a:endParaRPr lang="en-US" dirty="0"/>
          </a:p>
        </p:txBody>
      </p:sp>
    </p:spTree>
    <p:extLst>
      <p:ext uri="{BB962C8B-B14F-4D97-AF65-F5344CB8AC3E}">
        <p14:creationId xmlns:p14="http://schemas.microsoft.com/office/powerpoint/2010/main" val="1874383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Dependencies</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Dependencies</a:t>
            </a:r>
            <a:endParaRPr lang="en-US" dirty="0" smtClean="0"/>
          </a:p>
          <a:p>
            <a:pPr>
              <a:buFont typeface="Wingdings" pitchFamily="2" charset="2"/>
              <a:buChar char="§"/>
            </a:pPr>
            <a:r>
              <a:rPr lang="en-US" dirty="0"/>
              <a:t>The success of the CRM system is dependent on having access to highly skilled developers, system architects, QA engineers, and project managers. If these resources are unavailable or under-resourced, the project can be delayed or quality compromised</a:t>
            </a:r>
            <a:r>
              <a:rPr lang="en-US" dirty="0" smtClean="0"/>
              <a:t>.</a:t>
            </a:r>
          </a:p>
          <a:p>
            <a:pPr>
              <a:buFont typeface="Wingdings" pitchFamily="2" charset="2"/>
              <a:buChar char="§"/>
            </a:pPr>
            <a:r>
              <a:rPr lang="en-US" dirty="0"/>
              <a:t>A CRM system needs sufficient </a:t>
            </a:r>
            <a:r>
              <a:rPr lang="en-US" b="1" dirty="0"/>
              <a:t>hardware infrastructure</a:t>
            </a:r>
            <a:r>
              <a:rPr lang="en-US" dirty="0"/>
              <a:t> (servers, storage, network) and </a:t>
            </a:r>
            <a:r>
              <a:rPr lang="en-US" b="1" dirty="0"/>
              <a:t>software tools</a:t>
            </a:r>
            <a:r>
              <a:rPr lang="en-US" dirty="0"/>
              <a:t> (development tools, databases, APIs). Any delay in obtaining this infrastructure can result in delays</a:t>
            </a:r>
            <a:r>
              <a:rPr lang="en-US" dirty="0" smtClean="0"/>
              <a:t>.</a:t>
            </a:r>
          </a:p>
          <a:p>
            <a:pPr>
              <a:buFont typeface="Wingdings" pitchFamily="2" charset="2"/>
              <a:buChar char="§"/>
            </a:pPr>
            <a:r>
              <a:rPr lang="en-US" dirty="0"/>
              <a:t>he adoption of a new CRM system may depend on the willingness of employees to adopt new technology. If the organizational culture is resistant to change, there may be pushback against the system.</a:t>
            </a:r>
          </a:p>
        </p:txBody>
      </p:sp>
    </p:spTree>
    <p:extLst>
      <p:ext uri="{BB962C8B-B14F-4D97-AF65-F5344CB8AC3E}">
        <p14:creationId xmlns:p14="http://schemas.microsoft.com/office/powerpoint/2010/main" val="9374840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0"/>
            <a:ext cx="8229600" cy="1143000"/>
          </a:xfrm>
        </p:spPr>
        <p:txBody>
          <a:bodyPr/>
          <a:lstStyle/>
          <a:p>
            <a:r>
              <a:rPr lang="en-US" dirty="0" smtClean="0"/>
              <a:t>Thank you</a:t>
            </a:r>
            <a:endParaRPr lang="en-US" dirty="0"/>
          </a:p>
        </p:txBody>
      </p:sp>
    </p:spTree>
    <p:extLst>
      <p:ext uri="{BB962C8B-B14F-4D97-AF65-F5344CB8AC3E}">
        <p14:creationId xmlns:p14="http://schemas.microsoft.com/office/powerpoint/2010/main" val="4151915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4000" dirty="0" smtClean="0"/>
              <a:t>Situation</a:t>
            </a:r>
            <a:endParaRPr lang="en-US" sz="4000" dirty="0"/>
          </a:p>
        </p:txBody>
      </p:sp>
      <p:sp>
        <p:nvSpPr>
          <p:cNvPr id="3" name="Content Placeholder 2"/>
          <p:cNvSpPr>
            <a:spLocks noGrp="1"/>
          </p:cNvSpPr>
          <p:nvPr>
            <p:ph idx="1"/>
          </p:nvPr>
        </p:nvSpPr>
        <p:spPr/>
        <p:txBody>
          <a:bodyPr>
            <a:normAutofit/>
          </a:bodyPr>
          <a:lstStyle/>
          <a:p>
            <a:pPr>
              <a:buFont typeface="Wingdings" pitchFamily="2" charset="2"/>
              <a:buChar char="§"/>
            </a:pPr>
            <a:r>
              <a:rPr lang="en-US" dirty="0" smtClean="0"/>
              <a:t>RBL Bank Ltd has no Customer Relationship Management tool for the bank operations team staffs.</a:t>
            </a:r>
          </a:p>
          <a:p>
            <a:pPr>
              <a:buFont typeface="Wingdings" pitchFamily="2" charset="2"/>
              <a:buChar char="§"/>
            </a:pPr>
            <a:r>
              <a:rPr lang="en-US" dirty="0" smtClean="0"/>
              <a:t>Details of the customers are being maintained in the excel sheets.</a:t>
            </a:r>
          </a:p>
          <a:p>
            <a:pPr>
              <a:buFont typeface="Wingdings" pitchFamily="2" charset="2"/>
              <a:buChar char="§"/>
            </a:pPr>
            <a:r>
              <a:rPr lang="en-US" dirty="0" smtClean="0"/>
              <a:t>Unable to make a proper sales pitch with the potential customer.</a:t>
            </a:r>
          </a:p>
          <a:p>
            <a:pPr>
              <a:buFont typeface="Wingdings" pitchFamily="2" charset="2"/>
              <a:buChar char="§"/>
            </a:pPr>
            <a:r>
              <a:rPr lang="en-US" dirty="0" smtClean="0"/>
              <a:t>Pre approved offers for the customers are not getting identified with the branch operations team.</a:t>
            </a:r>
          </a:p>
          <a:p>
            <a:pPr>
              <a:buFont typeface="Wingdings" pitchFamily="2" charset="2"/>
              <a:buChar char="§"/>
            </a:pPr>
            <a:r>
              <a:rPr lang="en-US" dirty="0" smtClean="0"/>
              <a:t>No proper tracking of the employees efforts as there is no tool available for the staffs </a:t>
            </a:r>
            <a:endParaRPr lang="en-US" dirty="0"/>
          </a:p>
        </p:txBody>
      </p:sp>
    </p:spTree>
    <p:extLst>
      <p:ext uri="{BB962C8B-B14F-4D97-AF65-F5344CB8AC3E}">
        <p14:creationId xmlns:p14="http://schemas.microsoft.com/office/powerpoint/2010/main" val="3125524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4000" dirty="0" smtClean="0"/>
              <a:t>Problem</a:t>
            </a:r>
            <a:endParaRPr lang="en-US" sz="4000" dirty="0"/>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
            </a:pPr>
            <a:r>
              <a:rPr lang="en-US" sz="2800" dirty="0" smtClean="0"/>
              <a:t>Without a CRM tool, employees may need to spend excessive amounts of time on manual tasks like entering data, looking up customer records, or dealing with redundant requests. This can be tedious, time-consuming, and frustrating.</a:t>
            </a:r>
          </a:p>
          <a:p>
            <a:pPr>
              <a:buFont typeface="Wingdings" pitchFamily="2" charset="2"/>
              <a:buChar char="§"/>
            </a:pPr>
            <a:r>
              <a:rPr lang="en-US" sz="2800" dirty="0" smtClean="0"/>
              <a:t>Without CRM tools, employees may miss or lose track of leads, resulting in fewer conversions and lost sales opportunities.</a:t>
            </a:r>
          </a:p>
          <a:p>
            <a:pPr>
              <a:buFont typeface="Wingdings" pitchFamily="2" charset="2"/>
              <a:buChar char="§"/>
            </a:pPr>
            <a:r>
              <a:rPr lang="en-US" sz="2800" dirty="0"/>
              <a:t>T</a:t>
            </a:r>
            <a:r>
              <a:rPr lang="en-US" sz="2800" dirty="0" smtClean="0"/>
              <a:t>he bank may struggle to identify high-value customers or cross-sell/up-sell effectively.</a:t>
            </a:r>
          </a:p>
          <a:p>
            <a:pPr>
              <a:buFont typeface="Wingdings" pitchFamily="2" charset="2"/>
              <a:buChar char="§"/>
            </a:pPr>
            <a:r>
              <a:rPr lang="en-US" sz="2800" dirty="0" smtClean="0"/>
              <a:t>Efficiency of the employees in selling bank’s products or other third party products may not be </a:t>
            </a:r>
            <a:r>
              <a:rPr lang="en-US" sz="2800" dirty="0" err="1" smtClean="0"/>
              <a:t>upto</a:t>
            </a:r>
            <a:r>
              <a:rPr lang="en-US" sz="2800" dirty="0" smtClean="0"/>
              <a:t> the mark even if it they put in efforts without the use of CRM.</a:t>
            </a:r>
          </a:p>
          <a:p>
            <a:pPr>
              <a:buFont typeface="Wingdings" pitchFamily="2" charset="2"/>
              <a:buChar char="§"/>
            </a:pPr>
            <a:endParaRPr lang="en-US" sz="2800" dirty="0"/>
          </a:p>
        </p:txBody>
      </p:sp>
    </p:spTree>
    <p:extLst>
      <p:ext uri="{BB962C8B-B14F-4D97-AF65-F5344CB8AC3E}">
        <p14:creationId xmlns:p14="http://schemas.microsoft.com/office/powerpoint/2010/main" val="2269770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O</a:t>
            </a:r>
            <a:r>
              <a:rPr lang="en-US" dirty="0" smtClean="0"/>
              <a:t>pportunity</a:t>
            </a:r>
            <a:endParaRPr lang="en-US" dirty="0"/>
          </a:p>
        </p:txBody>
      </p:sp>
      <p:sp>
        <p:nvSpPr>
          <p:cNvPr id="3" name="Content Placeholder 2"/>
          <p:cNvSpPr>
            <a:spLocks noGrp="1"/>
          </p:cNvSpPr>
          <p:nvPr>
            <p:ph idx="1"/>
          </p:nvPr>
        </p:nvSpPr>
        <p:spPr/>
        <p:txBody>
          <a:bodyPr>
            <a:normAutofit lnSpcReduction="10000"/>
          </a:bodyPr>
          <a:lstStyle/>
          <a:p>
            <a:pPr>
              <a:buFont typeface="Wingdings" pitchFamily="2" charset="2"/>
              <a:buChar char="§"/>
            </a:pPr>
            <a:r>
              <a:rPr lang="en-US" dirty="0" smtClean="0"/>
              <a:t>CRM helps manage leads more efficiently. By capturing leads from various </a:t>
            </a:r>
            <a:r>
              <a:rPr lang="en-US" dirty="0" smtClean="0"/>
              <a:t>touch points </a:t>
            </a:r>
            <a:r>
              <a:rPr lang="en-US" dirty="0" smtClean="0"/>
              <a:t>(website, branch, call center), the bank can prioritize high-value prospects and automate follow-up, increasing the likelihood of successful conversions.</a:t>
            </a:r>
          </a:p>
          <a:p>
            <a:pPr>
              <a:buFont typeface="Wingdings" pitchFamily="2" charset="2"/>
              <a:buChar char="§"/>
            </a:pPr>
            <a:r>
              <a:rPr lang="en-US" dirty="0" smtClean="0"/>
              <a:t>Automating routine tasks like data entry, follow-ups, and scheduling allows staff to focus on higher-value tasks, leading to better productivity and coordination.</a:t>
            </a:r>
          </a:p>
          <a:p>
            <a:pPr>
              <a:buFont typeface="Wingdings" pitchFamily="2" charset="2"/>
              <a:buChar char="§"/>
            </a:pPr>
            <a:r>
              <a:rPr lang="en-US" dirty="0" smtClean="0"/>
              <a:t>CRM can automate workflows for everything from onboarding new customers to managing loan applications, making processes faster and more efficient.</a:t>
            </a:r>
          </a:p>
          <a:p>
            <a:pPr>
              <a:buFont typeface="Wingdings" pitchFamily="2" charset="2"/>
              <a:buChar char="§"/>
            </a:pPr>
            <a:r>
              <a:rPr lang="en-US" dirty="0" smtClean="0"/>
              <a:t>CRM can ease the work of employee for the better pitch may it be for the day or for the entire month or year.</a:t>
            </a:r>
          </a:p>
          <a:p>
            <a:endParaRPr lang="en-US" dirty="0"/>
          </a:p>
        </p:txBody>
      </p:sp>
    </p:spTree>
    <p:extLst>
      <p:ext uri="{BB962C8B-B14F-4D97-AF65-F5344CB8AC3E}">
        <p14:creationId xmlns:p14="http://schemas.microsoft.com/office/powerpoint/2010/main" val="1553581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4000" dirty="0" smtClean="0"/>
              <a:t>Purpose statement</a:t>
            </a:r>
            <a:endParaRPr lang="en-US" sz="4000" dirty="0"/>
          </a:p>
        </p:txBody>
      </p:sp>
      <p:sp>
        <p:nvSpPr>
          <p:cNvPr id="3" name="Content Placeholder 2"/>
          <p:cNvSpPr>
            <a:spLocks noGrp="1"/>
          </p:cNvSpPr>
          <p:nvPr>
            <p:ph idx="1"/>
          </p:nvPr>
        </p:nvSpPr>
        <p:spPr/>
        <p:txBody>
          <a:bodyPr/>
          <a:lstStyle/>
          <a:p>
            <a:pPr marL="0" indent="0">
              <a:buNone/>
            </a:pPr>
            <a:r>
              <a:rPr lang="en-US" dirty="0" smtClean="0"/>
              <a:t>The purpose of the project is to design </a:t>
            </a:r>
            <a:r>
              <a:rPr lang="en-US" dirty="0"/>
              <a:t>and implement an advanced CRM solution that enhances customer engagement, drives sales growth, streamlines service delivery, and enables personalized banking experiences for RBL Bank Ltd."</a:t>
            </a:r>
          </a:p>
        </p:txBody>
      </p:sp>
    </p:spTree>
    <p:extLst>
      <p:ext uri="{BB962C8B-B14F-4D97-AF65-F5344CB8AC3E}">
        <p14:creationId xmlns:p14="http://schemas.microsoft.com/office/powerpoint/2010/main" val="16536276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4000" dirty="0" smtClean="0"/>
              <a:t>Project Objective</a:t>
            </a:r>
            <a:endParaRPr lang="en-US" sz="4000" dirty="0"/>
          </a:p>
        </p:txBody>
      </p:sp>
      <p:sp>
        <p:nvSpPr>
          <p:cNvPr id="3" name="Content Placeholder 2"/>
          <p:cNvSpPr>
            <a:spLocks noGrp="1"/>
          </p:cNvSpPr>
          <p:nvPr>
            <p:ph idx="1"/>
          </p:nvPr>
        </p:nvSpPr>
        <p:spPr/>
        <p:txBody>
          <a:bodyPr>
            <a:normAutofit fontScale="85000" lnSpcReduction="20000"/>
          </a:bodyPr>
          <a:lstStyle/>
          <a:p>
            <a:pPr>
              <a:buFont typeface="Wingdings" pitchFamily="2" charset="2"/>
              <a:buChar char="§"/>
            </a:pPr>
            <a:r>
              <a:rPr lang="en-US" dirty="0" smtClean="0"/>
              <a:t>CRM tool enables to plan the day’s sales target where it allows the employees to input the targeted numbers and the percentage of achievement that they can do.</a:t>
            </a:r>
          </a:p>
          <a:p>
            <a:pPr>
              <a:buFont typeface="Wingdings" pitchFamily="2" charset="2"/>
              <a:buChar char="§"/>
            </a:pPr>
            <a:r>
              <a:rPr lang="en-US" dirty="0" smtClean="0"/>
              <a:t>The tool triggers the lead that shows for which product the customer is eligible. This reduces the work of employees and they can connect with the customer.</a:t>
            </a:r>
          </a:p>
          <a:p>
            <a:pPr>
              <a:buFont typeface="Wingdings" pitchFamily="2" charset="2"/>
              <a:buChar char="§"/>
            </a:pPr>
            <a:r>
              <a:rPr lang="en-US" dirty="0" smtClean="0"/>
              <a:t>CRM tools enables to follow up the customers with the future dates as communicated by the customers for the discussion of the product which is already pitched to them .</a:t>
            </a:r>
          </a:p>
          <a:p>
            <a:pPr>
              <a:buFont typeface="Wingdings" pitchFamily="2" charset="2"/>
              <a:buChar char="§"/>
            </a:pPr>
            <a:r>
              <a:rPr lang="en-US" dirty="0" smtClean="0"/>
              <a:t>The tools has calendar to fix the future dates and pops up once you login the tool</a:t>
            </a:r>
          </a:p>
          <a:p>
            <a:pPr>
              <a:buFont typeface="Wingdings" pitchFamily="2" charset="2"/>
              <a:buChar char="§"/>
            </a:pPr>
            <a:r>
              <a:rPr lang="en-US" dirty="0"/>
              <a:t>Focus on nurturing long-term customer relationships by using CRM insights to offer relevant products and services, increasing overall customer lifetime value</a:t>
            </a:r>
            <a:r>
              <a:rPr lang="en-US" dirty="0" smtClean="0"/>
              <a:t>.</a:t>
            </a:r>
          </a:p>
          <a:p>
            <a:pPr>
              <a:buFont typeface="Wingdings" pitchFamily="2" charset="2"/>
              <a:buChar char="§"/>
            </a:pPr>
            <a:r>
              <a:rPr lang="en-US" dirty="0" smtClean="0"/>
              <a:t>CRM helps in Key performance tracking of the </a:t>
            </a:r>
            <a:r>
              <a:rPr lang="en-US" dirty="0" err="1" smtClean="0"/>
              <a:t>employes</a:t>
            </a:r>
            <a:r>
              <a:rPr lang="en-US" dirty="0" smtClean="0"/>
              <a:t> allowing the bank to know sales closed status. </a:t>
            </a:r>
          </a:p>
          <a:p>
            <a:endParaRPr lang="en-US" dirty="0" smtClean="0"/>
          </a:p>
          <a:p>
            <a:endParaRPr lang="en-US" dirty="0"/>
          </a:p>
        </p:txBody>
      </p:sp>
    </p:spTree>
    <p:extLst>
      <p:ext uri="{BB962C8B-B14F-4D97-AF65-F5344CB8AC3E}">
        <p14:creationId xmlns:p14="http://schemas.microsoft.com/office/powerpoint/2010/main" val="3583905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Success Criteria</a:t>
            </a:r>
            <a:endParaRPr lang="en-US" dirty="0"/>
          </a:p>
        </p:txBody>
      </p:sp>
      <p:sp>
        <p:nvSpPr>
          <p:cNvPr id="3" name="Content Placeholder 2"/>
          <p:cNvSpPr>
            <a:spLocks noGrp="1"/>
          </p:cNvSpPr>
          <p:nvPr>
            <p:ph idx="1"/>
          </p:nvPr>
        </p:nvSpPr>
        <p:spPr/>
        <p:txBody>
          <a:bodyPr>
            <a:normAutofit fontScale="85000" lnSpcReduction="10000"/>
          </a:bodyPr>
          <a:lstStyle/>
          <a:p>
            <a:pPr>
              <a:buFont typeface="Wingdings" pitchFamily="2" charset="2"/>
              <a:buChar char="§"/>
            </a:pPr>
            <a:r>
              <a:rPr lang="en-US" dirty="0"/>
              <a:t>Measured through customer feedback surveys, NPS (Net Promoter Score), and reduced customer complaints, indicating that the CRM is effectively meeting customer needs and improving their overall experience</a:t>
            </a:r>
            <a:r>
              <a:rPr lang="en-US" dirty="0" smtClean="0"/>
              <a:t>.</a:t>
            </a:r>
          </a:p>
          <a:p>
            <a:pPr>
              <a:buFont typeface="Wingdings" pitchFamily="2" charset="2"/>
              <a:buChar char="§"/>
            </a:pPr>
            <a:r>
              <a:rPr lang="en-US" dirty="0"/>
              <a:t>The ability of the CRM to target the right customer segments and track campaign performance should lead to higher engagement rates and increased ROI from marketing efforts.</a:t>
            </a:r>
          </a:p>
          <a:p>
            <a:pPr>
              <a:buFont typeface="Wingdings" pitchFamily="2" charset="2"/>
              <a:buChar char="§"/>
            </a:pPr>
            <a:r>
              <a:rPr lang="en-US" dirty="0"/>
              <a:t>Internal stakeholders (management, sales teams, customer service, etc.) should express satisfaction with the CRM’s functionality, ease of use, and the value it provides to their respective teams</a:t>
            </a:r>
            <a:r>
              <a:rPr lang="en-US" dirty="0" smtClean="0"/>
              <a:t>.</a:t>
            </a:r>
          </a:p>
          <a:p>
            <a:pPr>
              <a:buFont typeface="Wingdings" pitchFamily="2" charset="2"/>
              <a:buChar char="§"/>
            </a:pPr>
            <a:r>
              <a:rPr lang="en-US" dirty="0"/>
              <a:t>The CRM should result in a measurable increase in customer retention rates, indicating the bank’s ability to maintain and nurture long-term relationships with customers</a:t>
            </a:r>
            <a:r>
              <a:rPr lang="en-US" dirty="0" smtClean="0"/>
              <a:t>.</a:t>
            </a:r>
          </a:p>
          <a:p>
            <a:pPr>
              <a:buFont typeface="Wingdings" pitchFamily="2" charset="2"/>
              <a:buChar char="§"/>
            </a:pPr>
            <a:r>
              <a:rPr lang="en-US" dirty="0"/>
              <a:t>The CRM should integrate smoothly with the bank’s existing systems (core banking, ERP, etc.), ensuring no disruptions to business processes and reducing manual effort.</a:t>
            </a:r>
          </a:p>
        </p:txBody>
      </p:sp>
    </p:spTree>
    <p:extLst>
      <p:ext uri="{BB962C8B-B14F-4D97-AF65-F5344CB8AC3E}">
        <p14:creationId xmlns:p14="http://schemas.microsoft.com/office/powerpoint/2010/main" val="152653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4000" dirty="0" smtClean="0"/>
              <a:t>Methods/Approaches</a:t>
            </a:r>
            <a:endParaRPr lang="en-US" sz="4000" dirty="0"/>
          </a:p>
        </p:txBody>
      </p:sp>
      <p:sp>
        <p:nvSpPr>
          <p:cNvPr id="3" name="Content Placeholder 2"/>
          <p:cNvSpPr>
            <a:spLocks noGrp="1"/>
          </p:cNvSpPr>
          <p:nvPr>
            <p:ph idx="1"/>
          </p:nvPr>
        </p:nvSpPr>
        <p:spPr>
          <a:xfrm>
            <a:off x="457200" y="1295400"/>
            <a:ext cx="8229600" cy="4906963"/>
          </a:xfrm>
        </p:spPr>
        <p:txBody>
          <a:bodyPr>
            <a:normAutofit fontScale="62500" lnSpcReduction="20000"/>
          </a:bodyPr>
          <a:lstStyle/>
          <a:p>
            <a:pPr>
              <a:buFont typeface="Wingdings" pitchFamily="2" charset="2"/>
              <a:buChar char="§"/>
            </a:pPr>
            <a:r>
              <a:rPr lang="en-US" dirty="0" smtClean="0"/>
              <a:t>For the CRM tool development we are using </a:t>
            </a:r>
            <a:r>
              <a:rPr lang="en-US" b="1" dirty="0" smtClean="0"/>
              <a:t>waterfall method</a:t>
            </a:r>
          </a:p>
          <a:p>
            <a:pPr>
              <a:buFont typeface="Wingdings" pitchFamily="2" charset="2"/>
              <a:buChar char="§"/>
            </a:pPr>
            <a:r>
              <a:rPr lang="en-US" dirty="0" smtClean="0"/>
              <a:t>Kick off meeting </a:t>
            </a:r>
            <a:r>
              <a:rPr lang="en-US" dirty="0"/>
              <a:t>is conducted at the very start of the project to ensure all stakeholders are aligned on the project's goals, scope, and expectations.</a:t>
            </a:r>
            <a:endParaRPr lang="en-US" b="1" dirty="0" smtClean="0"/>
          </a:p>
          <a:p>
            <a:pPr>
              <a:buFont typeface="Wingdings" pitchFamily="2" charset="2"/>
              <a:buChar char="§"/>
            </a:pPr>
            <a:r>
              <a:rPr lang="en-US" b="1" dirty="0" smtClean="0"/>
              <a:t>Requirement gathering</a:t>
            </a:r>
            <a:r>
              <a:rPr lang="en-US" dirty="0" smtClean="0"/>
              <a:t> is made from the stakeholders using </a:t>
            </a:r>
            <a:r>
              <a:rPr lang="en-US" b="1" dirty="0" smtClean="0"/>
              <a:t>elicitation techniques </a:t>
            </a:r>
            <a:r>
              <a:rPr lang="en-US" dirty="0" smtClean="0"/>
              <a:t>like brainstorming ,focus groups, interview ,</a:t>
            </a:r>
            <a:r>
              <a:rPr lang="en-US" dirty="0" smtClean="0"/>
              <a:t>questionnaires  </a:t>
            </a:r>
            <a:r>
              <a:rPr lang="en-US" dirty="0" smtClean="0"/>
              <a:t>and BRD is prepared </a:t>
            </a:r>
          </a:p>
          <a:p>
            <a:pPr>
              <a:buFont typeface="Wingdings" pitchFamily="2" charset="2"/>
              <a:buChar char="§"/>
            </a:pPr>
            <a:r>
              <a:rPr lang="en-US" dirty="0" smtClean="0"/>
              <a:t>Then </a:t>
            </a:r>
            <a:r>
              <a:rPr lang="en-US" b="1" dirty="0" smtClean="0"/>
              <a:t>analyzing</a:t>
            </a:r>
            <a:r>
              <a:rPr lang="en-US" dirty="0" smtClean="0"/>
              <a:t> the requirement document BA prepare FRD and technical team will prepare non-functional requirement SSD combining both BA will prepare SRS . We prepare specific use cases and workflows for </a:t>
            </a:r>
            <a:r>
              <a:rPr lang="en-US" dirty="0" smtClean="0"/>
              <a:t>CRM </a:t>
            </a:r>
            <a:r>
              <a:rPr lang="en-US" dirty="0" smtClean="0"/>
              <a:t>model .BA prepares RTM using SRS.</a:t>
            </a:r>
          </a:p>
          <a:p>
            <a:pPr>
              <a:buFont typeface="Wingdings" pitchFamily="2" charset="2"/>
              <a:buChar char="§"/>
            </a:pPr>
            <a:r>
              <a:rPr lang="en-US" dirty="0" smtClean="0"/>
              <a:t>We will reach to the </a:t>
            </a:r>
            <a:r>
              <a:rPr lang="en-US" b="1" dirty="0" smtClean="0"/>
              <a:t>UI/UX designers </a:t>
            </a:r>
            <a:r>
              <a:rPr lang="en-US" dirty="0" smtClean="0"/>
              <a:t>and date </a:t>
            </a:r>
            <a:r>
              <a:rPr lang="en-US" dirty="0" smtClean="0"/>
              <a:t>base admin for getting the requirement into the design phase here I will be showing the wireframes and prototypes created by me considering the requirements of the stakeholders in order to make the </a:t>
            </a:r>
            <a:r>
              <a:rPr lang="en-US" dirty="0" smtClean="0"/>
              <a:t>CRM tool </a:t>
            </a:r>
            <a:r>
              <a:rPr lang="en-US" dirty="0" smtClean="0"/>
              <a:t>user friendly</a:t>
            </a:r>
            <a:r>
              <a:rPr lang="en-US" dirty="0" smtClean="0"/>
              <a:t>.</a:t>
            </a:r>
          </a:p>
          <a:p>
            <a:pPr>
              <a:buFont typeface="Wingdings" pitchFamily="2" charset="2"/>
              <a:buChar char="§"/>
            </a:pPr>
            <a:r>
              <a:rPr lang="en-US" dirty="0" smtClean="0"/>
              <a:t>Programmers and coders will do the development and BA to ensure the </a:t>
            </a:r>
            <a:r>
              <a:rPr lang="en-US" b="1" dirty="0" smtClean="0"/>
              <a:t>development</a:t>
            </a:r>
            <a:r>
              <a:rPr lang="en-US" dirty="0" smtClean="0"/>
              <a:t> is in alignment with the design of the CRM tool</a:t>
            </a:r>
          </a:p>
          <a:p>
            <a:pPr>
              <a:buFont typeface="Wingdings" pitchFamily="2" charset="2"/>
              <a:buChar char="§"/>
            </a:pPr>
            <a:r>
              <a:rPr lang="en-US" b="1" dirty="0" smtClean="0"/>
              <a:t>Testing</a:t>
            </a:r>
            <a:r>
              <a:rPr lang="en-US" dirty="0" smtClean="0"/>
              <a:t> the CRM tool by Stakeholders ,BA and set of people will be conducted  UAT (user Acceptance testing ). We will come up with the test document ensure </a:t>
            </a:r>
            <a:r>
              <a:rPr lang="en-US" dirty="0"/>
              <a:t>that the solution meets the </a:t>
            </a:r>
            <a:r>
              <a:rPr lang="en-US" dirty="0" smtClean="0"/>
              <a:t>requirements . </a:t>
            </a:r>
            <a:r>
              <a:rPr lang="en-US" dirty="0"/>
              <a:t>Document and report any defects or issues found during testing, ensuring they are tracked and resolved</a:t>
            </a:r>
            <a:r>
              <a:rPr lang="en-US" dirty="0" smtClean="0"/>
              <a:t>.</a:t>
            </a:r>
            <a:r>
              <a:rPr lang="en-US" dirty="0"/>
              <a:t> Communicate the status of testing and any critical issues to relevant </a:t>
            </a:r>
            <a:r>
              <a:rPr lang="en-US" dirty="0" smtClean="0"/>
              <a:t>stakeholders.</a:t>
            </a:r>
          </a:p>
          <a:p>
            <a:pPr>
              <a:buFont typeface="Wingdings" pitchFamily="2" charset="2"/>
              <a:buChar char="§"/>
            </a:pPr>
            <a:r>
              <a:rPr lang="en-US" dirty="0"/>
              <a:t>After successful testing, the CRM system is ready for </a:t>
            </a:r>
            <a:r>
              <a:rPr lang="en-US" b="1" dirty="0"/>
              <a:t>deployment</a:t>
            </a:r>
            <a:r>
              <a:rPr lang="en-US" dirty="0"/>
              <a:t>. rain internal users (sales teams, customer support) on how to use the new CRM. Provide documentation on common use cases, troubleshooting, and system maintenance. Establish a help desk or support team to handle any issues post-launch</a:t>
            </a:r>
            <a:r>
              <a:rPr lang="en-US" dirty="0" smtClean="0"/>
              <a:t>.</a:t>
            </a:r>
          </a:p>
          <a:p>
            <a:pPr>
              <a:buFont typeface="Wingdings" pitchFamily="2" charset="2"/>
              <a:buChar char="§"/>
            </a:pPr>
            <a:r>
              <a:rPr lang="en-US" dirty="0"/>
              <a:t>Even after the CRM is deployed, </a:t>
            </a:r>
            <a:r>
              <a:rPr lang="en-US" b="1" dirty="0"/>
              <a:t>ongoing support and maintenance </a:t>
            </a:r>
            <a:r>
              <a:rPr lang="en-US" dirty="0" smtClean="0"/>
              <a:t>will see to it that system </a:t>
            </a:r>
            <a:r>
              <a:rPr lang="en-US" dirty="0"/>
              <a:t>continues to evolve based on new business requirements.</a:t>
            </a:r>
          </a:p>
        </p:txBody>
      </p:sp>
    </p:spTree>
    <p:extLst>
      <p:ext uri="{BB962C8B-B14F-4D97-AF65-F5344CB8AC3E}">
        <p14:creationId xmlns:p14="http://schemas.microsoft.com/office/powerpoint/2010/main" val="4113946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4000" dirty="0" smtClean="0"/>
              <a:t>Resources</a:t>
            </a:r>
            <a:endParaRPr lang="en-US" sz="4000" dirty="0"/>
          </a:p>
        </p:txBody>
      </p:sp>
      <p:sp>
        <p:nvSpPr>
          <p:cNvPr id="3" name="Content Placeholder 2"/>
          <p:cNvSpPr>
            <a:spLocks noGrp="1"/>
          </p:cNvSpPr>
          <p:nvPr>
            <p:ph idx="1"/>
          </p:nvPr>
        </p:nvSpPr>
        <p:spPr/>
        <p:txBody>
          <a:bodyPr>
            <a:normAutofit fontScale="70000" lnSpcReduction="20000"/>
          </a:bodyPr>
          <a:lstStyle/>
          <a:p>
            <a:pPr>
              <a:buFont typeface="Wingdings" pitchFamily="2" charset="2"/>
              <a:buChar char="§"/>
            </a:pPr>
            <a:r>
              <a:rPr lang="en-US" dirty="0" smtClean="0"/>
              <a:t>People : A skilled and experienced team consisting delivery head, Project manager to handle the project , Java developers, network admin, data base admin, testers and a BA who has previous experience in financial institution like banking domain and has worked for CRM development</a:t>
            </a:r>
            <a:r>
              <a:rPr lang="en-US" dirty="0" smtClean="0"/>
              <a:t>.</a:t>
            </a:r>
          </a:p>
          <a:p>
            <a:pPr marL="0" indent="0">
              <a:buNone/>
            </a:pPr>
            <a:endParaRPr lang="en-US" dirty="0" smtClean="0"/>
          </a:p>
          <a:p>
            <a:pPr>
              <a:buFont typeface="Wingdings" pitchFamily="2" charset="2"/>
              <a:buChar char="§"/>
            </a:pPr>
            <a:r>
              <a:rPr lang="en-US" dirty="0" smtClean="0"/>
              <a:t>Time: This application will be developed under waterfall method from requirement gathering to the maintenance and support (post launch) it will be 10 months and might differ if there is any change request happens after the development </a:t>
            </a:r>
            <a:r>
              <a:rPr lang="en-US" dirty="0" smtClean="0"/>
              <a:t>.</a:t>
            </a:r>
          </a:p>
          <a:p>
            <a:pPr>
              <a:buFont typeface="Wingdings" pitchFamily="2" charset="2"/>
              <a:buChar char="§"/>
            </a:pPr>
            <a:endParaRPr lang="en-US" dirty="0" smtClean="0"/>
          </a:p>
          <a:p>
            <a:pPr>
              <a:buFont typeface="Wingdings" pitchFamily="2" charset="2"/>
              <a:buChar char="§"/>
            </a:pPr>
            <a:r>
              <a:rPr lang="en-US" dirty="0" smtClean="0"/>
              <a:t>Budget: The CRM tool development will be reliable for the RBL Bank Ltd and has a integrated system . So the software and hardware ranges high and also the work input is high. It ranges 2,00,00,000 if all convenience has been included</a:t>
            </a:r>
            <a:r>
              <a:rPr lang="en-US" dirty="0" smtClean="0"/>
              <a:t>.</a:t>
            </a:r>
          </a:p>
          <a:p>
            <a:pPr marL="0" indent="0">
              <a:buNone/>
            </a:pPr>
            <a:endParaRPr lang="en-US" dirty="0" smtClean="0"/>
          </a:p>
          <a:p>
            <a:pPr>
              <a:buFont typeface="Wingdings" pitchFamily="2" charset="2"/>
              <a:buChar char="§"/>
            </a:pPr>
            <a:r>
              <a:rPr lang="en-US" dirty="0" smtClean="0"/>
              <a:t>Hardware- </a:t>
            </a:r>
            <a:r>
              <a:rPr lang="en-US" dirty="0" smtClean="0"/>
              <a:t>30,00,000</a:t>
            </a:r>
            <a:endParaRPr lang="en-US" dirty="0" smtClean="0"/>
          </a:p>
          <a:p>
            <a:pPr>
              <a:buFont typeface="Wingdings" pitchFamily="2" charset="2"/>
              <a:buChar char="§"/>
            </a:pPr>
            <a:r>
              <a:rPr lang="en-US" dirty="0" smtClean="0"/>
              <a:t>Software-1,00,00,000</a:t>
            </a:r>
          </a:p>
          <a:p>
            <a:pPr>
              <a:buFont typeface="Wingdings" pitchFamily="2" charset="2"/>
              <a:buChar char="§"/>
            </a:pPr>
            <a:r>
              <a:rPr lang="en-US" dirty="0" smtClean="0"/>
              <a:t>Training and services-60,00,000</a:t>
            </a:r>
          </a:p>
          <a:p>
            <a:pPr>
              <a:buFont typeface="Wingdings" pitchFamily="2" charset="2"/>
              <a:buChar char="§"/>
            </a:pPr>
            <a:r>
              <a:rPr lang="en-US" dirty="0" smtClean="0"/>
              <a:t>Others-  For other convenience like ground work it ranges around 10,00,000 </a:t>
            </a:r>
          </a:p>
          <a:p>
            <a:pPr>
              <a:buFont typeface="Wingdings" pitchFamily="2" charset="2"/>
              <a:buChar char="§"/>
            </a:pPr>
            <a:r>
              <a:rPr lang="en-US" dirty="0" smtClean="0"/>
              <a:t>Technologies: Java, Python, MySQL, </a:t>
            </a:r>
            <a:r>
              <a:rPr lang="en-US" dirty="0" err="1" smtClean="0"/>
              <a:t>google</a:t>
            </a:r>
            <a:r>
              <a:rPr lang="en-US" dirty="0" smtClean="0"/>
              <a:t> cloud, Cassandra, Microsoft Azure.</a:t>
            </a:r>
          </a:p>
          <a:p>
            <a:endParaRPr lang="en-US" dirty="0" smtClean="0"/>
          </a:p>
          <a:p>
            <a:endParaRPr lang="en-US" dirty="0"/>
          </a:p>
        </p:txBody>
      </p:sp>
    </p:spTree>
    <p:extLst>
      <p:ext uri="{BB962C8B-B14F-4D97-AF65-F5344CB8AC3E}">
        <p14:creationId xmlns:p14="http://schemas.microsoft.com/office/powerpoint/2010/main" val="3861709618"/>
      </p:ext>
    </p:extLst>
  </p:cSld>
  <p:clrMapOvr>
    <a:masterClrMapping/>
  </p:clrMapOvr>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475</TotalTime>
  <Words>1358</Words>
  <Application>Microsoft Office PowerPoint</Application>
  <PresentationFormat>On-screen Show (4:3)</PresentationFormat>
  <Paragraphs>68</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Thatch</vt:lpstr>
      <vt:lpstr>CRM-Lead Generation and customer acquisition strategy </vt:lpstr>
      <vt:lpstr>Situation</vt:lpstr>
      <vt:lpstr>Problem</vt:lpstr>
      <vt:lpstr>Opportunity</vt:lpstr>
      <vt:lpstr>Purpose statement</vt:lpstr>
      <vt:lpstr>Project Objective</vt:lpstr>
      <vt:lpstr>Success Criteria</vt:lpstr>
      <vt:lpstr>Methods/Approaches</vt:lpstr>
      <vt:lpstr>Resources</vt:lpstr>
      <vt:lpstr>Risks and Dependencies</vt:lpstr>
      <vt:lpstr>Dependencies</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 Generation and customer acquisition strategy system</dc:title>
  <dc:creator>JANES</dc:creator>
  <cp:lastModifiedBy>JANES</cp:lastModifiedBy>
  <cp:revision>40</cp:revision>
  <dcterms:created xsi:type="dcterms:W3CDTF">2025-04-01T11:12:25Z</dcterms:created>
  <dcterms:modified xsi:type="dcterms:W3CDTF">2025-04-03T12:23:20Z</dcterms:modified>
</cp:coreProperties>
</file>