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760" r:id="rId2"/>
  </p:sldMasterIdLst>
  <p:sldIdLst>
    <p:sldId id="256" r:id="rId3"/>
    <p:sldId id="271" r:id="rId4"/>
    <p:sldId id="270" r:id="rId5"/>
    <p:sldId id="272" r:id="rId6"/>
    <p:sldId id="273" r:id="rId7"/>
    <p:sldId id="275" r:id="rId8"/>
    <p:sldId id="276" r:id="rId9"/>
    <p:sldId id="284" r:id="rId10"/>
    <p:sldId id="288" r:id="rId11"/>
    <p:sldId id="291" r:id="rId12"/>
    <p:sldId id="292" r:id="rId13"/>
    <p:sldId id="293" r:id="rId14"/>
    <p:sldId id="279" r:id="rId15"/>
    <p:sldId id="286" r:id="rId16"/>
    <p:sldId id="287" r:id="rId17"/>
    <p:sldId id="280" r:id="rId18"/>
    <p:sldId id="281" r:id="rId19"/>
    <p:sldId id="29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7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5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2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3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6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0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8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4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0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27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8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41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0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3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2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0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Enterprise Procurement Management System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streamlined solution for efficient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Procurement       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-Kumaran Dharmalingam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 11/03/2025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 |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      COEPD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DF62F-8F22-8B9D-2140-75C1AF6C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6BAE-5E43-8B9A-A0DE-654E9840F7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Agile Methodology Overview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Agile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iterative approach to software development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Core Agile Principles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Flexibility, Customer Collaboration, and Continuous Improvement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Benefits of Agile in Enterprise Procurement Development</a:t>
            </a:r>
          </a:p>
          <a:p>
            <a:pPr>
              <a:buNone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Agile Framework for Development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Popular Agile Frameworks: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Scrum, Kanban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Key Roles in Agile: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Product Owner, Scrum Master, Development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Iterative Development: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Delivering features in Sprints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64EE-E702-4C6D-38F3-9B20C5AA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8BF6-E456-D023-4B4F-6BCFA781D8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Requirement Gathering &amp; User Stories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Stakeholder Involvement: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Workshops and Brainstorming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Creating User Stories: Example: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"As a procurement manager, I want to track purchase orders in real-time."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Backlog Prioritization</a:t>
            </a: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Development Lifecycle in Agile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Design, Development, and Testing Cycles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Sprint Review and Retrospective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Continuous Feedback and Deployment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A22E2-3373-74DD-6BBE-5CC0CAEE8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26B8-1AA9-766C-9765-6DBE5F705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Key Features of Procurement Management System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Supplier Management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Purchase Order &amp; Approval Workflows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Invoice Processing &amp; Payment Tracking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Reporting &amp; Analytics</a:t>
            </a:r>
          </a:p>
          <a:p>
            <a:pPr>
              <a:lnSpc>
                <a:spcPct val="130000"/>
              </a:lnSpc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Agile Tools &amp; Technologies Used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Tools: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Jira, Trello, Azure DevOps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Technology Stack: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Cloud-based solutions, APIs, AI-driven analytics</a:t>
            </a:r>
          </a:p>
          <a:p>
            <a:pPr>
              <a:lnSpc>
                <a:spcPct val="14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Challenges &amp; Mitigation Strategies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Scope Creep: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Define clear sprint goals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Integration Issues: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Use modular architecture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Change Management: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Continuous training and feedback loops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0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19986-4876-1992-60F9-64EB8E2E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E588-2B97-9649-9F51-CC6C12059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Developers, BA (Scrum Team)</a:t>
            </a: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Systems/Software Architects</a:t>
            </a: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Database Administrators (DBAs)</a:t>
            </a:r>
          </a:p>
          <a:p>
            <a:pPr lvl="2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Quality Assurance (QA) and Testing Teams</a:t>
            </a: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UI/UX Designers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Training and Support Staff</a:t>
            </a: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52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BB27F-C081-379A-71BA-02118BB37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D752-82F3-E697-E7DB-6951A5BB9D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Time Period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I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Time period  of the Project is 9 Months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8A571-3BF8-C231-A81D-4DD8F6D4E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14223"/>
              </p:ext>
            </p:extLst>
          </p:nvPr>
        </p:nvGraphicFramePr>
        <p:xfrm>
          <a:off x="1219200" y="772160"/>
          <a:ext cx="6858000" cy="5171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26386981"/>
                    </a:ext>
                  </a:extLst>
                </a:gridCol>
                <a:gridCol w="3557633">
                  <a:extLst>
                    <a:ext uri="{9D8B030D-6E8A-4147-A177-3AD203B41FA5}">
                      <a16:colId xmlns:a16="http://schemas.microsoft.com/office/drawing/2014/main" val="2743740901"/>
                    </a:ext>
                  </a:extLst>
                </a:gridCol>
                <a:gridCol w="1014367">
                  <a:extLst>
                    <a:ext uri="{9D8B030D-6E8A-4147-A177-3AD203B41FA5}">
                      <a16:colId xmlns:a16="http://schemas.microsoft.com/office/drawing/2014/main" val="3545359011"/>
                    </a:ext>
                  </a:extLst>
                </a:gridCol>
              </a:tblGrid>
              <a:tr h="4395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 / Deliverables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3912311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Project Initiation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Gathering, Stakeholder Meetings, Project Kickoff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4977265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Planning &amp; Design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User Stories, System Architecture, Wireframes, Sprint Planning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3210264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Sprint 1: Core Procurement Workflow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Registration, Purchase Order Creation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4095666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Sprint 2: Approval &amp; Workflow Automation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 Workflow, Notifications, Role-Based Access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8208133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Sprint 3: Invoice &amp; Payment Processing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Invoice Matching, Payment Tracking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0857731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Sprint 4: Reporting &amp; Dashboard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Analytics, Custom Reports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164318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Integration &amp; Testing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 Integration, Performance Testing, Security Testing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4950640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User Acceptance Testing (UAT)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UAT Execution, Fixes Based on Feedback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279081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Deployment &amp; Go-Live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 Rollout, Training, Full Deployment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0608984"/>
                  </a:ext>
                </a:extLst>
              </a:tr>
              <a:tr h="445162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Post-Go-Live Support &amp; Enhancements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Monitoring, Issue Fixes, Optimization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391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30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8248-9DD9-F648-0254-7FC1BC6B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AA8B-4D9F-AF40-5F04-FA1CD739DA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Budget:</a:t>
            </a:r>
          </a:p>
          <a:p>
            <a:pPr marL="0" indent="0">
              <a:buNone/>
            </a:pPr>
            <a:r>
              <a:rPr lang="en-IN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I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Budget of the Project is 90 Lakh INR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1432BE-DE4A-56B1-122A-0255E6F6C9F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96997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8613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Component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Budget (INR)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462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55,00,000.00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53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UI/UX Design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2,50,000.00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6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&amp; Agile Coaching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12,00,000.00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35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(Cloud, Hosting, Security)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5,00,000.00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69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with ERP/Finance Systems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10,00,000.00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48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&amp; QA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57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&amp; Change Management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1,50,000.00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15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Post-Go-Live Support &amp; Maintenance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583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Budget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90,00,000.00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67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D35D-85F4-5E0E-3637-207F7D38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C02C-7A1D-4AF3-36DC-F8356378A5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IN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Technologies:</a:t>
            </a:r>
            <a:endParaRPr lang="en-IN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HTML5, CSS3, and JavaScript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web interfaces.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Oracle, MySQL, PostgreSQL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MuleSoft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IBM Integration Bus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facilitate communication between the WMS and other enterprise systems (ERP, CRM, etc.)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RESTful or SOAP APIs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enable seamless integration and data exchange across various platforms.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Eclipse, IntelliJ IDEA, or Visual Studio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efficient coding and debugging</a:t>
            </a:r>
          </a:p>
          <a:p>
            <a:pPr lvl="2"/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Git, SVN, or Mercurial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to manage source code revisions and ensure team collaboration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Frameworks such 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Java,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.NET,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pytest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Python to validate individual components. 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Selenium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UI testing and tools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JUnit/TestNG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integration tests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Tools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LoadRunner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simulate load and ensure the system meets performance criteria.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Microsoft Power BI, Tableau, or custom reporting tools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integrated into the WMS for real-time analytics and dashboard reporting.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Microsoft Office Suite, Confluence, or SharePoint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Microsoft Project or similar PM software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plan, schedule, and monitor each sequential phase of the Waterfall methodology.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Server Infrastructure: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On-premise servers or cloud platforms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AWS, Microsoft Azure, or Google Cloud Platform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depending on the organization’s deployment strategy.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Networking and Device Integration: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Infrastructure to support barcode scanners, RFID readers, and mobile devices that interface with the WMS.</a:t>
            </a: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en-IN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6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4C61-93A2-B744-9E50-9D56E1A1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951E-5131-5797-40B5-CAF54A94DF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/>
              <a:t>        Risks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4BE932-246F-0714-4E95-8DEE97561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26269"/>
              </p:ext>
            </p:extLst>
          </p:nvPr>
        </p:nvGraphicFramePr>
        <p:xfrm>
          <a:off x="629920" y="355600"/>
          <a:ext cx="8138160" cy="587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191527865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188454068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502537351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4017336380"/>
                    </a:ext>
                  </a:extLst>
                </a:gridCol>
              </a:tblGrid>
              <a:tr h="628891">
                <a:tc>
                  <a:txBody>
                    <a:bodyPr/>
                    <a:lstStyle/>
                    <a:p>
                      <a:r>
                        <a:rPr lang="en-IN" b="1" dirty="0"/>
                        <a:t>Risk Category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Potential Risk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Mitigation Strategy</a:t>
                      </a:r>
                      <a:endParaRPr lang="en-I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905679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Scope Creep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Frequent changes in business requirements may delay project timelines.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a well-structured product backlog and prioritize features in each sprint. Use Agile change management practices.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07665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Integration Challenges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Difficulties in integrating the new system with ERP, finance, or supplier databases.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early compatibility assessments and use APIs for seamless integration. Include integration testing in each sprint.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10328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User Adoption Issues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Resistance from procurement teams and suppliers to using the new system.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user training sessions, offer onboarding support, and gather continuous feedback to improve usability.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671203"/>
                  </a:ext>
                </a:extLst>
              </a:tr>
              <a:tr h="72127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Budget Overruns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Unexpected costs related to technology, infrastructure, or extended development cycles.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Maintain strict budget tracking, prioritize features within available resources, and allocate contingency funds.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16709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Vendor Reliability &amp; Third-Party Dependencies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external vendors or technology providers fail to deliver, the project could be delayed.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reliable vendors with a proven track record and have backup alternatives. Establish SLAs (Service Level Agreements).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49834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Testing &amp; Quality Assurance Gaps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Inadequate testing may lead to system failures or critical bugs.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automated and manual testing at every sprint. Conduct thorough UAT (User Acceptance Testing) before deployment.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25650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Lack of Stakeholder Alignment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Conflicts between IT teams, procurement teams, and leadership may slow decision-making.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regular stakeholder meetings, provide clear documentation, and ensure transparency in project goals.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728526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Resource Availability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Limited availability of skilled developers, testers, and business analysts may impact delivery timelines.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resource allocation in advance and consider outsourcing certain tasks if needed.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3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A46CB-F938-E884-6952-883D8AC3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F735-CB4C-812A-0E99-462C4D6668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/>
              <a:t>        Dependencies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8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B41714-5192-FCF8-9049-AD975C26C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91687"/>
              </p:ext>
            </p:extLst>
          </p:nvPr>
        </p:nvGraphicFramePr>
        <p:xfrm>
          <a:off x="243840" y="528320"/>
          <a:ext cx="8768079" cy="573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93">
                  <a:extLst>
                    <a:ext uri="{9D8B030D-6E8A-4147-A177-3AD203B41FA5}">
                      <a16:colId xmlns:a16="http://schemas.microsoft.com/office/drawing/2014/main" val="1000317183"/>
                    </a:ext>
                  </a:extLst>
                </a:gridCol>
                <a:gridCol w="2922693">
                  <a:extLst>
                    <a:ext uri="{9D8B030D-6E8A-4147-A177-3AD203B41FA5}">
                      <a16:colId xmlns:a16="http://schemas.microsoft.com/office/drawing/2014/main" val="3385300014"/>
                    </a:ext>
                  </a:extLst>
                </a:gridCol>
                <a:gridCol w="2922693">
                  <a:extLst>
                    <a:ext uri="{9D8B030D-6E8A-4147-A177-3AD203B41FA5}">
                      <a16:colId xmlns:a16="http://schemas.microsoft.com/office/drawing/2014/main" val="1808078924"/>
                    </a:ext>
                  </a:extLst>
                </a:gridCol>
              </a:tblGrid>
              <a:tr h="5637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Project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Strategy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9992789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ERP &amp; Financial System Integration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system must connect with ERP and finance tools for order processing and payment tracking.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API-based integration points early in the project and conduct thorough testing to ensure compatibility.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2376195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Regulatory &amp; Compliance Requirements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with procurement policies, financial regulations, and data protection laws.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legal and compliance teams from the start and conduct periodic compliance checks.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9431159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Availability of End-Users for UAT &amp; Feedback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End-user participation is critical to validating the system.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UAT in phases, ensure clear communication, and encourage active participation.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0240598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Procurement Team Readiness &amp; Training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procurement team should be trained to use the new system effectively.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programs, create user manuals, and offer post-deployment support.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54254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Third-Party Service Providers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vendors may be required for data migration, API development, or cloud setup.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contingency plans for vendor delays and ensure clear contractual agreements.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3071092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Agile Development &amp; Sprint Execution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progress relies on effective sprint planning and execution.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sprint reviews, retrospectives, and backlog refinements ensure continuous progress.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805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1AA13E-E999-6817-F5E9-C7683446DBAE}"/>
              </a:ext>
            </a:extLst>
          </p:cNvPr>
          <p:cNvSpPr txBox="1"/>
          <p:nvPr/>
        </p:nvSpPr>
        <p:spPr>
          <a:xfrm>
            <a:off x="172720" y="406700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Project Sponsor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96271-9508-3E74-7D20-039675619641}"/>
              </a:ext>
            </a:extLst>
          </p:cNvPr>
          <p:cNvSpPr txBox="1"/>
          <p:nvPr/>
        </p:nvSpPr>
        <p:spPr>
          <a:xfrm>
            <a:off x="5689600" y="4067009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Product Owner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E2F59-EE12-BAC1-C266-D541E07F2E95}"/>
              </a:ext>
            </a:extLst>
          </p:cNvPr>
          <p:cNvSpPr txBox="1"/>
          <p:nvPr/>
        </p:nvSpPr>
        <p:spPr>
          <a:xfrm>
            <a:off x="172720" y="5065059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Date: 11-03-2025</a:t>
            </a:r>
          </a:p>
        </p:txBody>
      </p:sp>
    </p:spTree>
    <p:extLst>
      <p:ext uri="{BB962C8B-B14F-4D97-AF65-F5344CB8AC3E}">
        <p14:creationId xmlns:p14="http://schemas.microsoft.com/office/powerpoint/2010/main" val="84031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B26B-5070-3D41-2245-CD33679A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0D6-FCD1-9A88-978A-8840A3BDDA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Situation: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Enterprises rely on procurement systems to manage supplier relationships, purchase orders, and payments.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Problem: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procurement systems are inefficient, slow, and prone to errors due to manual processes.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Opportunity: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leveraging Agile methodology, enterprises can develop a flexible, scalable, and efficient procurement system that enhances productivity and cost-effectiveness.</a:t>
            </a:r>
          </a:p>
          <a:p>
            <a:pPr marL="457200" lvl="1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4407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84AB-8F5A-DB85-10A2-FBDB5D49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EA69-DDA0-2C07-31BF-6F899A1CE6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Business Challenges in Procurement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and inefficient procurement processes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real-time tracking and reporting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Delayed approvals and vendor management issues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operational costs and compliance risks</a:t>
            </a:r>
          </a:p>
        </p:txBody>
      </p:sp>
    </p:spTree>
    <p:extLst>
      <p:ext uri="{BB962C8B-B14F-4D97-AF65-F5344CB8AC3E}">
        <p14:creationId xmlns:p14="http://schemas.microsoft.com/office/powerpoint/2010/main" val="200249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9540-D82B-B5C4-1C75-6D12A536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C5D7-24C3-B23A-02A9-840F9815BC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Purpose Statement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purpose of developing the Enterprise Procurement Management System using Agile methodology is to create a streamlined, automated, and efficient procurement process that enhances collaboration, transparency, and cost-effectiveness.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This system aims to address common procurement challenges such as delayed approvals, manual inefficiencies, and lack of real-time tracking. By leveraging Agile, the development process ensures continuous feedback, iterative improvements, and adaptability to evolving business needs. The ultimate goal is to deliver a user-friendly, scalable, and secure solution that integrates seamlessly with existing enterprise systems, optimizing procurement operations and driving business efficiency.</a:t>
            </a:r>
          </a:p>
          <a:p>
            <a:pPr marL="0" indent="0">
              <a:buNone/>
            </a:pPr>
            <a:b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Goals &amp;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 a streamlined and automated procurement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Enhance collaboration between procurement teams and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 tracking, approvals, and reporting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Reduce procurement cycle time and operational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F1F8-6728-CAE2-3645-64343EA9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93CE-9CAD-CFF5-8D42-C7D6BF242D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Project Objectives</a:t>
            </a:r>
          </a:p>
          <a:p>
            <a:pPr marL="5381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a user-friendly, cloud-based procurement system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seamless integration with existing ERP and financial systems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 Agile methodologies for iterative development and continuous improvement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 a scalable and secure solution within the defined timeline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1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FFE7-FE81-748B-3A84-3F74126D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FD85-42D0-E40E-DA51-F8A8073167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Alignment with Business Requirements: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system must fulfill the key business needs, including automation, supplier management, and real-time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User Adoption &amp; Satisfaction: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Positive feedback from procurement teams and vendors, with high adoption rates and minimal resistance to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Improved Procurement Efficiency: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Reduction in procurement cycle time, faster approvals, and decreased manual workload.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Seamless Integration: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Successful integration with existing ERP, finance, and vendor management systems without major disruptions.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 Reliability &amp; Performance: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system should be stable, scalable, and capable of handling high transaction volumes without performance issues.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Compliance &amp; Security: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Adherence to procurement policies, data security regulations, and industry standards. User Adoption &amp; Satisfaction: Positive feedback from procurement teams and vendors, with high adoption rates and minimal resistance to change.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On-Time &amp; Within Budget Delivery: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Completion of development, testing, and deployment within the planned Agile sprints, staying within the allocated budget.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 &amp; Agile Adoption: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ability to adapt to changes and implement enhancements efficiently through Agile iterations.</a:t>
            </a:r>
          </a:p>
          <a:p>
            <a:pPr marL="0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77D1-07DA-7244-3D47-3BD860B4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7796-A880-32A3-9EA5-B22D369909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IN" sz="1900" b="1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  <a:br>
              <a:rPr lang="en-IN" sz="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development of the Enterprise Procurement Management System will follow an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Agile-based iterative approach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ensure flexibility, continuous feedback, and high adaptability to changing business requirements.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Agile Development Framework</a:t>
            </a: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project will be executed using the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Scrum methodology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which involves incremental development through sprints. Key elements of the framework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Sprint Duration: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2-4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Key Roles: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Defines requirements and prioritizes the backlog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Facilitates the Agile process and removes obstacles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Development Team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Engineers, testers, and UI/UX designers building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Sprint Ceremonies: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Daily Stand-ups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Sprint Review &amp; Retrospective</a:t>
            </a:r>
          </a:p>
          <a:p>
            <a:pPr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Requirement Gathering &amp; User Story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Conduct stakeholder interviews and workshops to gather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User Stories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organize them into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Example User Story: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“As a procurement manager, I want to track supplier performance so that I can optimize vendor selection.”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Prioritize backlog items based on business value and feasibility.</a:t>
            </a:r>
          </a:p>
          <a:p>
            <a:pPr marL="0" indent="0"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9259-E154-C8F9-9CDB-60DCFB82B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5609E-3945-906B-7B76-44E8B7F1B1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</a:p>
          <a:p>
            <a:pPr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3. System Architecture &amp;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Modular &amp; Scalable Architecture: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Cloud-based, API-driven procurement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Supplier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Purchase Order &amp; Approval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Invoice Processing &amp; Payment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Reporting &amp;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Technology Stack: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Backend: Java, .NET, or Node.js</a:t>
            </a:r>
          </a:p>
          <a:p>
            <a:pPr marL="742950" lvl="1" indent="-285750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Frontend: React, Angular, or Vue.js</a:t>
            </a:r>
          </a:p>
          <a:p>
            <a:pPr marL="742950" lvl="1" indent="-285750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Database: PostgreSQL / MongoDB</a:t>
            </a:r>
          </a:p>
          <a:p>
            <a:pPr marL="742950" lvl="1" indent="-285750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Cloud Services: AWS / Azure</a:t>
            </a:r>
          </a:p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Incremental Development &amp;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Feature development is divided into multiple sprints.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Integration (CI) and Continuous Deployment (CD) pipelines ensure smooth releases.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Automated and manual testing at each sprint: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Acceptance Testing (UAT)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ED2F7-0A92-55DC-FC57-3F7A4F68B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E11A-0F97-37BF-2519-2D5E62A2E3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5. Integration with Existing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seamless integration with ERP, financial systems, and supplier databases.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RESTful APIs and middleware for interoperability.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6.Deployment &amp; Rollout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Staged Deployment: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Pilot Phase: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Initial deployment to a small group of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Full Rollout: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Gradual expansion to all departments.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User Training &amp; Change Management: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Conduct training sessions and provide user guides.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Continuous Monitoring &amp; Feedback Loop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Gather user feedback through surveys and reports.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system enhancements and create a continuous improvement backlog.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sprint retrospectives to refine processes and improve future iterations.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Agile-driven approach ensures that the Enterprise Procurement Management System is developed efficiently, with continuous improvements based on user feedback, leading to a robust, scalable, and business-aligned solution.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146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646</TotalTime>
  <Words>2281</Words>
  <Application>Microsoft Office PowerPoint</Application>
  <PresentationFormat>On-screen Show (4:3)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Gill Sans MT</vt:lpstr>
      <vt:lpstr>Gallery</vt:lpstr>
      <vt:lpstr>Organic</vt:lpstr>
      <vt:lpstr>Enterprise Procurement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Balaji PR</dc:creator>
  <cp:keywords/>
  <dc:description>generated using python-pptx</dc:description>
  <cp:lastModifiedBy>Balaji PR</cp:lastModifiedBy>
  <cp:revision>32</cp:revision>
  <dcterms:created xsi:type="dcterms:W3CDTF">2013-01-27T09:14:16Z</dcterms:created>
  <dcterms:modified xsi:type="dcterms:W3CDTF">2025-03-11T07:02:14Z</dcterms:modified>
  <cp:category/>
</cp:coreProperties>
</file>