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68" r:id="rId3"/>
    <p:sldId id="257" r:id="rId4"/>
    <p:sldId id="258" r:id="rId5"/>
    <p:sldId id="259" r:id="rId6"/>
    <p:sldId id="260" r:id="rId7"/>
    <p:sldId id="261" r:id="rId8"/>
    <p:sldId id="262" r:id="rId9"/>
    <p:sldId id="263" r:id="rId10"/>
    <p:sldId id="265" r:id="rId11"/>
    <p:sldId id="264" r:id="rId12"/>
    <p:sldId id="269" r:id="rId13"/>
    <p:sldId id="266" r:id="rId14"/>
    <p:sldId id="267"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p:scale>
          <a:sx n="71" d="100"/>
          <a:sy n="71" d="100"/>
        </p:scale>
        <p:origin x="48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6BBF5F5-4611-48B6-81CF-7CC25B6714B3}"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EEAA3E-26D8-431B-A9E9-BF82EDFC6BB8}" type="slidenum">
              <a:rPr lang="en-US" smtClean="0"/>
              <a:t>‹#›</a:t>
            </a:fld>
            <a:endParaRPr lang="en-US"/>
          </a:p>
        </p:txBody>
      </p:sp>
    </p:spTree>
    <p:extLst>
      <p:ext uri="{BB962C8B-B14F-4D97-AF65-F5344CB8AC3E}">
        <p14:creationId xmlns:p14="http://schemas.microsoft.com/office/powerpoint/2010/main" val="3905831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BBF5F5-4611-48B6-81CF-7CC25B6714B3}"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EEAA3E-26D8-431B-A9E9-BF82EDFC6BB8}" type="slidenum">
              <a:rPr lang="en-US" smtClean="0"/>
              <a:t>‹#›</a:t>
            </a:fld>
            <a:endParaRPr lang="en-US"/>
          </a:p>
        </p:txBody>
      </p:sp>
    </p:spTree>
    <p:extLst>
      <p:ext uri="{BB962C8B-B14F-4D97-AF65-F5344CB8AC3E}">
        <p14:creationId xmlns:p14="http://schemas.microsoft.com/office/powerpoint/2010/main" val="2114723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BBF5F5-4611-48B6-81CF-7CC25B6714B3}"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EEAA3E-26D8-431B-A9E9-BF82EDFC6BB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809893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BBF5F5-4611-48B6-81CF-7CC25B6714B3}"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EEAA3E-26D8-431B-A9E9-BF82EDFC6BB8}" type="slidenum">
              <a:rPr lang="en-US" smtClean="0"/>
              <a:t>‹#›</a:t>
            </a:fld>
            <a:endParaRPr lang="en-US"/>
          </a:p>
        </p:txBody>
      </p:sp>
    </p:spTree>
    <p:extLst>
      <p:ext uri="{BB962C8B-B14F-4D97-AF65-F5344CB8AC3E}">
        <p14:creationId xmlns:p14="http://schemas.microsoft.com/office/powerpoint/2010/main" val="39527256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BBF5F5-4611-48B6-81CF-7CC25B6714B3}"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EEAA3E-26D8-431B-A9E9-BF82EDFC6BB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471524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BBF5F5-4611-48B6-81CF-7CC25B6714B3}"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EEAA3E-26D8-431B-A9E9-BF82EDFC6BB8}" type="slidenum">
              <a:rPr lang="en-US" smtClean="0"/>
              <a:t>‹#›</a:t>
            </a:fld>
            <a:endParaRPr lang="en-US"/>
          </a:p>
        </p:txBody>
      </p:sp>
    </p:spTree>
    <p:extLst>
      <p:ext uri="{BB962C8B-B14F-4D97-AF65-F5344CB8AC3E}">
        <p14:creationId xmlns:p14="http://schemas.microsoft.com/office/powerpoint/2010/main" val="38957963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BBF5F5-4611-48B6-81CF-7CC25B6714B3}"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EEAA3E-26D8-431B-A9E9-BF82EDFC6BB8}" type="slidenum">
              <a:rPr lang="en-US" smtClean="0"/>
              <a:t>‹#›</a:t>
            </a:fld>
            <a:endParaRPr lang="en-US"/>
          </a:p>
        </p:txBody>
      </p:sp>
    </p:spTree>
    <p:extLst>
      <p:ext uri="{BB962C8B-B14F-4D97-AF65-F5344CB8AC3E}">
        <p14:creationId xmlns:p14="http://schemas.microsoft.com/office/powerpoint/2010/main" val="31843146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BBF5F5-4611-48B6-81CF-7CC25B6714B3}"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EEAA3E-26D8-431B-A9E9-BF82EDFC6BB8}" type="slidenum">
              <a:rPr lang="en-US" smtClean="0"/>
              <a:t>‹#›</a:t>
            </a:fld>
            <a:endParaRPr lang="en-US"/>
          </a:p>
        </p:txBody>
      </p:sp>
    </p:spTree>
    <p:extLst>
      <p:ext uri="{BB962C8B-B14F-4D97-AF65-F5344CB8AC3E}">
        <p14:creationId xmlns:p14="http://schemas.microsoft.com/office/powerpoint/2010/main" val="266800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BBF5F5-4611-48B6-81CF-7CC25B6714B3}"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EEAA3E-26D8-431B-A9E9-BF82EDFC6BB8}" type="slidenum">
              <a:rPr lang="en-US" smtClean="0"/>
              <a:t>‹#›</a:t>
            </a:fld>
            <a:endParaRPr lang="en-US"/>
          </a:p>
        </p:txBody>
      </p:sp>
    </p:spTree>
    <p:extLst>
      <p:ext uri="{BB962C8B-B14F-4D97-AF65-F5344CB8AC3E}">
        <p14:creationId xmlns:p14="http://schemas.microsoft.com/office/powerpoint/2010/main" val="2360922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BBF5F5-4611-48B6-81CF-7CC25B6714B3}"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EEAA3E-26D8-431B-A9E9-BF82EDFC6BB8}" type="slidenum">
              <a:rPr lang="en-US" smtClean="0"/>
              <a:t>‹#›</a:t>
            </a:fld>
            <a:endParaRPr lang="en-US"/>
          </a:p>
        </p:txBody>
      </p:sp>
    </p:spTree>
    <p:extLst>
      <p:ext uri="{BB962C8B-B14F-4D97-AF65-F5344CB8AC3E}">
        <p14:creationId xmlns:p14="http://schemas.microsoft.com/office/powerpoint/2010/main" val="4183033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6BBF5F5-4611-48B6-81CF-7CC25B6714B3}" type="datetimeFigureOut">
              <a:rPr lang="en-US" smtClean="0"/>
              <a:t>1/10/2025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EEAA3E-26D8-431B-A9E9-BF82EDFC6BB8}" type="slidenum">
              <a:rPr lang="en-US" smtClean="0"/>
              <a:t>‹#›</a:t>
            </a:fld>
            <a:endParaRPr lang="en-US"/>
          </a:p>
        </p:txBody>
      </p:sp>
    </p:spTree>
    <p:extLst>
      <p:ext uri="{BB962C8B-B14F-4D97-AF65-F5344CB8AC3E}">
        <p14:creationId xmlns:p14="http://schemas.microsoft.com/office/powerpoint/2010/main" val="411906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BBF5F5-4611-48B6-81CF-7CC25B6714B3}" type="datetimeFigureOut">
              <a:rPr lang="en-US" smtClean="0"/>
              <a:t>1/10/2025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EEAA3E-26D8-431B-A9E9-BF82EDFC6BB8}" type="slidenum">
              <a:rPr lang="en-US" smtClean="0"/>
              <a:t>‹#›</a:t>
            </a:fld>
            <a:endParaRPr lang="en-US"/>
          </a:p>
        </p:txBody>
      </p:sp>
    </p:spTree>
    <p:extLst>
      <p:ext uri="{BB962C8B-B14F-4D97-AF65-F5344CB8AC3E}">
        <p14:creationId xmlns:p14="http://schemas.microsoft.com/office/powerpoint/2010/main" val="1025429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6BBF5F5-4611-48B6-81CF-7CC25B6714B3}" type="datetimeFigureOut">
              <a:rPr lang="en-US" smtClean="0"/>
              <a:t>1/10/2025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EEAA3E-26D8-431B-A9E9-BF82EDFC6BB8}" type="slidenum">
              <a:rPr lang="en-US" smtClean="0"/>
              <a:t>‹#›</a:t>
            </a:fld>
            <a:endParaRPr lang="en-US"/>
          </a:p>
        </p:txBody>
      </p:sp>
    </p:spTree>
    <p:extLst>
      <p:ext uri="{BB962C8B-B14F-4D97-AF65-F5344CB8AC3E}">
        <p14:creationId xmlns:p14="http://schemas.microsoft.com/office/powerpoint/2010/main" val="515641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BBF5F5-4611-48B6-81CF-7CC25B6714B3}" type="datetimeFigureOut">
              <a:rPr lang="en-US" smtClean="0"/>
              <a:t>1/10/2025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EEAA3E-26D8-431B-A9E9-BF82EDFC6BB8}" type="slidenum">
              <a:rPr lang="en-US" smtClean="0"/>
              <a:t>‹#›</a:t>
            </a:fld>
            <a:endParaRPr lang="en-US"/>
          </a:p>
        </p:txBody>
      </p:sp>
    </p:spTree>
    <p:extLst>
      <p:ext uri="{BB962C8B-B14F-4D97-AF65-F5344CB8AC3E}">
        <p14:creationId xmlns:p14="http://schemas.microsoft.com/office/powerpoint/2010/main" val="1611861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6BBF5F5-4611-48B6-81CF-7CC25B6714B3}" type="datetimeFigureOut">
              <a:rPr lang="en-US" smtClean="0"/>
              <a:t>1/10/2025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EEAA3E-26D8-431B-A9E9-BF82EDFC6BB8}" type="slidenum">
              <a:rPr lang="en-US" smtClean="0"/>
              <a:t>‹#›</a:t>
            </a:fld>
            <a:endParaRPr lang="en-US"/>
          </a:p>
        </p:txBody>
      </p:sp>
    </p:spTree>
    <p:extLst>
      <p:ext uri="{BB962C8B-B14F-4D97-AF65-F5344CB8AC3E}">
        <p14:creationId xmlns:p14="http://schemas.microsoft.com/office/powerpoint/2010/main" val="1563357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EEAA3E-26D8-431B-A9E9-BF82EDFC6BB8}" type="slidenum">
              <a:rPr lang="en-US" smtClean="0"/>
              <a:t>‹#›</a:t>
            </a:fld>
            <a:endParaRPr lang="en-US"/>
          </a:p>
        </p:txBody>
      </p:sp>
      <p:sp>
        <p:nvSpPr>
          <p:cNvPr id="5" name="Date Placeholder 4"/>
          <p:cNvSpPr>
            <a:spLocks noGrp="1"/>
          </p:cNvSpPr>
          <p:nvPr>
            <p:ph type="dt" sz="half" idx="10"/>
          </p:nvPr>
        </p:nvSpPr>
        <p:spPr/>
        <p:txBody>
          <a:bodyPr/>
          <a:lstStyle/>
          <a:p>
            <a:fld id="{E6BBF5F5-4611-48B6-81CF-7CC25B6714B3}" type="datetimeFigureOut">
              <a:rPr lang="en-US" smtClean="0"/>
              <a:t>1/10/2025</a:t>
            </a:fld>
            <a:endParaRPr lang="en-US"/>
          </a:p>
        </p:txBody>
      </p:sp>
    </p:spTree>
    <p:extLst>
      <p:ext uri="{BB962C8B-B14F-4D97-AF65-F5344CB8AC3E}">
        <p14:creationId xmlns:p14="http://schemas.microsoft.com/office/powerpoint/2010/main" val="1372728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6BBF5F5-4611-48B6-81CF-7CC25B6714B3}" type="datetimeFigureOut">
              <a:rPr lang="en-US" smtClean="0"/>
              <a:t>1/10/2025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EEEAA3E-26D8-431B-A9E9-BF82EDFC6BB8}" type="slidenum">
              <a:rPr lang="en-US" smtClean="0"/>
              <a:t>‹#›</a:t>
            </a:fld>
            <a:endParaRPr lang="en-US"/>
          </a:p>
        </p:txBody>
      </p:sp>
    </p:spTree>
    <p:extLst>
      <p:ext uri="{BB962C8B-B14F-4D97-AF65-F5344CB8AC3E}">
        <p14:creationId xmlns:p14="http://schemas.microsoft.com/office/powerpoint/2010/main" val="1200714282"/>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9E832AD-C88D-0D97-F975-74B6A5F496B9}"/>
              </a:ext>
            </a:extLst>
          </p:cNvPr>
          <p:cNvSpPr>
            <a:spLocks noGrp="1"/>
          </p:cNvSpPr>
          <p:nvPr>
            <p:ph type="subTitle" idx="1"/>
          </p:nvPr>
        </p:nvSpPr>
        <p:spPr>
          <a:xfrm>
            <a:off x="1273802" y="2595257"/>
            <a:ext cx="6144035" cy="1096899"/>
          </a:xfrm>
        </p:spPr>
        <p:txBody>
          <a:bodyPr>
            <a:normAutofit/>
          </a:bodyPr>
          <a:lstStyle/>
          <a:p>
            <a:r>
              <a:rPr lang="en-US" sz="1200" b="1" dirty="0">
                <a:solidFill>
                  <a:schemeClr val="tx1"/>
                </a:solidFill>
                <a:latin typeface="Arial" panose="020B0604020202020204" pitchFamily="34" charset="0"/>
                <a:cs typeface="Arial" panose="020B0604020202020204" pitchFamily="34" charset="0"/>
              </a:rPr>
              <a:t>Project Title: Luxora – Online Shopping Application</a:t>
            </a:r>
            <a:br>
              <a:rPr lang="en-US" sz="1200" b="1" dirty="0">
                <a:solidFill>
                  <a:schemeClr val="tx1"/>
                </a:solidFill>
                <a:latin typeface="Arial" panose="020B0604020202020204" pitchFamily="34" charset="0"/>
                <a:cs typeface="Arial" panose="020B0604020202020204" pitchFamily="34" charset="0"/>
              </a:rPr>
            </a:br>
            <a:r>
              <a:rPr lang="en-US" sz="1200" b="1" dirty="0">
                <a:solidFill>
                  <a:schemeClr val="tx1"/>
                </a:solidFill>
                <a:latin typeface="Arial" panose="020B0604020202020204" pitchFamily="34" charset="0"/>
                <a:cs typeface="Arial" panose="020B0604020202020204" pitchFamily="34" charset="0"/>
              </a:rPr>
              <a:t>Prepared By: </a:t>
            </a:r>
            <a:r>
              <a:rPr lang="en-US" sz="1200" dirty="0">
                <a:solidFill>
                  <a:schemeClr val="tx1"/>
                </a:solidFill>
                <a:latin typeface="Arial" panose="020B0604020202020204" pitchFamily="34" charset="0"/>
                <a:cs typeface="Arial" panose="020B0604020202020204" pitchFamily="34" charset="0"/>
              </a:rPr>
              <a:t>Janhavi Karia</a:t>
            </a:r>
            <a:br>
              <a:rPr lang="en-US" sz="1200" b="1" dirty="0">
                <a:solidFill>
                  <a:schemeClr val="tx1"/>
                </a:solidFill>
                <a:latin typeface="Arial" panose="020B0604020202020204" pitchFamily="34" charset="0"/>
                <a:cs typeface="Arial" panose="020B0604020202020204" pitchFamily="34" charset="0"/>
              </a:rPr>
            </a:br>
            <a:r>
              <a:rPr lang="en-US" sz="1200" b="1" dirty="0">
                <a:solidFill>
                  <a:schemeClr val="tx1"/>
                </a:solidFill>
                <a:latin typeface="Arial" panose="020B0604020202020204" pitchFamily="34" charset="0"/>
                <a:cs typeface="Arial" panose="020B0604020202020204" pitchFamily="34" charset="0"/>
              </a:rPr>
              <a:t>Date: </a:t>
            </a:r>
            <a:r>
              <a:rPr lang="en-US" sz="1200" dirty="0">
                <a:solidFill>
                  <a:schemeClr val="tx1"/>
                </a:solidFill>
                <a:latin typeface="Arial" panose="020B0604020202020204" pitchFamily="34" charset="0"/>
                <a:cs typeface="Arial" panose="020B0604020202020204" pitchFamily="34" charset="0"/>
              </a:rPr>
              <a:t>10/1/2025</a:t>
            </a:r>
          </a:p>
        </p:txBody>
      </p:sp>
    </p:spTree>
    <p:extLst>
      <p:ext uri="{BB962C8B-B14F-4D97-AF65-F5344CB8AC3E}">
        <p14:creationId xmlns:p14="http://schemas.microsoft.com/office/powerpoint/2010/main" val="46419008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DA101-D2DB-408E-F5E7-9F41BBB629D9}"/>
              </a:ext>
            </a:extLst>
          </p:cNvPr>
          <p:cNvSpPr>
            <a:spLocks noGrp="1"/>
          </p:cNvSpPr>
          <p:nvPr>
            <p:ph type="title"/>
          </p:nvPr>
        </p:nvSpPr>
        <p:spPr>
          <a:xfrm>
            <a:off x="445229" y="639018"/>
            <a:ext cx="8596668" cy="429492"/>
          </a:xfrm>
        </p:spPr>
        <p:txBody>
          <a:bodyPr>
            <a:normAutofit/>
          </a:bodyPr>
          <a:lstStyle/>
          <a:p>
            <a:r>
              <a:rPr lang="en-US" sz="1200" b="1" dirty="0">
                <a:solidFill>
                  <a:schemeClr val="tx1"/>
                </a:solidFill>
                <a:latin typeface="Arial" panose="020B0604020202020204" pitchFamily="34" charset="0"/>
                <a:cs typeface="Arial" panose="020B0604020202020204" pitchFamily="34" charset="0"/>
              </a:rPr>
              <a:t>Methods/Approach - </a:t>
            </a:r>
          </a:p>
        </p:txBody>
      </p:sp>
      <p:sp>
        <p:nvSpPr>
          <p:cNvPr id="3" name="Rectangle 1">
            <a:extLst>
              <a:ext uri="{FF2B5EF4-FFF2-40B4-BE49-F238E27FC236}">
                <a16:creationId xmlns:a16="http://schemas.microsoft.com/office/drawing/2014/main" id="{7426959A-74B3-0B10-4A73-0591A6891B58}"/>
              </a:ext>
            </a:extLst>
          </p:cNvPr>
          <p:cNvSpPr>
            <a:spLocks noGrp="1" noChangeArrowheads="1"/>
          </p:cNvSpPr>
          <p:nvPr>
            <p:ph idx="1"/>
          </p:nvPr>
        </p:nvSpPr>
        <p:spPr bwMode="auto">
          <a:xfrm>
            <a:off x="834978" y="1068510"/>
            <a:ext cx="8687407" cy="44901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R="0" lvl="0" algn="l" defTabSz="914400" rtl="0" eaLnBrk="0" fontAlgn="base" latinLnBrk="0" hangingPunct="0">
              <a:lnSpc>
                <a:spcPct val="150000"/>
              </a:lnSpc>
              <a:spcBef>
                <a:spcPct val="0"/>
              </a:spcBef>
              <a:spcAft>
                <a:spcPct val="0"/>
              </a:spcAft>
              <a:buClrTx/>
              <a:buSzTx/>
              <a:buFont typeface="Arial" panose="020B0604020202020204" pitchFamily="34" charset="0"/>
              <a:buChar char="•"/>
              <a:tabLst/>
            </a:pPr>
            <a:r>
              <a:rPr lang="en-US" sz="1200" dirty="0">
                <a:solidFill>
                  <a:schemeClr val="tx1"/>
                </a:solidFill>
                <a:latin typeface="Arial" panose="020B0604020202020204" pitchFamily="34" charset="0"/>
                <a:cs typeface="Arial" panose="020B0604020202020204" pitchFamily="34" charset="0"/>
              </a:rPr>
              <a:t>At the beginning of each sprint, we defined clear goals based on the </a:t>
            </a:r>
            <a:r>
              <a:rPr lang="en-US" sz="1200" b="1" dirty="0">
                <a:solidFill>
                  <a:schemeClr val="tx1"/>
                </a:solidFill>
                <a:latin typeface="Arial" panose="020B0604020202020204" pitchFamily="34" charset="0"/>
                <a:cs typeface="Arial" panose="020B0604020202020204" pitchFamily="34" charset="0"/>
              </a:rPr>
              <a:t>Product Vision Document</a:t>
            </a:r>
            <a:r>
              <a:rPr lang="en-US" sz="1200" dirty="0">
                <a:solidFill>
                  <a:schemeClr val="tx1"/>
                </a:solidFill>
                <a:latin typeface="Arial" panose="020B0604020202020204" pitchFamily="34" charset="0"/>
                <a:cs typeface="Arial" panose="020B0604020202020204" pitchFamily="34" charset="0"/>
              </a:rPr>
              <a:t> and identified the highest-priority user stories (based on their BV and CP values). The development team estimated the effort for each user story using story points and committed to delivering them within the sprint.</a:t>
            </a:r>
          </a:p>
          <a:p>
            <a:pPr defTabSz="914400" eaLnBrk="0" fontAlgn="base" hangingPunct="0">
              <a:lnSpc>
                <a:spcPct val="150000"/>
              </a:lnSpc>
              <a:spcBef>
                <a:spcPct val="0"/>
              </a:spcBef>
              <a:spcAft>
                <a:spcPct val="0"/>
              </a:spcAft>
              <a:buClrTx/>
              <a:buSzTx/>
              <a:buFont typeface="Arial" panose="020B0604020202020204" pitchFamily="34" charset="0"/>
              <a:buChar char="•"/>
            </a:pPr>
            <a:r>
              <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The team maintained close collaboration throughout the sprint, with daily stand-up meetings to track progress and address blockers. </a:t>
            </a:r>
            <a:r>
              <a:rPr kumimoji="0" lang="en-US" altLang="en-US" sz="12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Sprint Reviews</a:t>
            </a:r>
            <a:r>
              <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at the end of each sprint involved demonstrating the delivered functionality to stakeholders for feedback.</a:t>
            </a:r>
          </a:p>
          <a:p>
            <a:pPr marR="0" lvl="0" algn="l" defTabSz="914400" rtl="0" eaLnBrk="0" fontAlgn="base" latinLnBrk="0" hangingPunct="0">
              <a:lnSpc>
                <a:spcPct val="150000"/>
              </a:lnSpc>
              <a:spcBef>
                <a:spcPct val="0"/>
              </a:spcBef>
              <a:spcAft>
                <a:spcPct val="0"/>
              </a:spcAft>
              <a:buClrTx/>
              <a:buSzTx/>
              <a:buFont typeface="Arial" panose="020B0604020202020204" pitchFamily="34" charset="0"/>
              <a:buChar char="•"/>
              <a:tabLst/>
            </a:pPr>
            <a:r>
              <a:rPr lang="en-US" sz="1200" dirty="0">
                <a:solidFill>
                  <a:schemeClr val="tx1"/>
                </a:solidFill>
                <a:latin typeface="Arial" panose="020B0604020202020204" pitchFamily="34" charset="0"/>
                <a:cs typeface="Arial" panose="020B0604020202020204" pitchFamily="34" charset="0"/>
              </a:rPr>
              <a:t>Throughout the sprint, </a:t>
            </a:r>
            <a:r>
              <a:rPr lang="en-US" sz="1200" b="1" dirty="0">
                <a:solidFill>
                  <a:schemeClr val="tx1"/>
                </a:solidFill>
                <a:latin typeface="Arial" panose="020B0604020202020204" pitchFamily="34" charset="0"/>
                <a:cs typeface="Arial" panose="020B0604020202020204" pitchFamily="34" charset="0"/>
              </a:rPr>
              <a:t>QA Engineers</a:t>
            </a:r>
            <a:r>
              <a:rPr lang="en-US" sz="1200" dirty="0">
                <a:solidFill>
                  <a:schemeClr val="tx1"/>
                </a:solidFill>
                <a:latin typeface="Arial" panose="020B0604020202020204" pitchFamily="34" charset="0"/>
                <a:cs typeface="Arial" panose="020B0604020202020204" pitchFamily="34" charset="0"/>
              </a:rPr>
              <a:t> performed continuous testing and integration to ensure features worked seamlessly. The </a:t>
            </a:r>
            <a:r>
              <a:rPr lang="en-US" sz="1200" b="1" dirty="0">
                <a:solidFill>
                  <a:schemeClr val="tx1"/>
                </a:solidFill>
                <a:latin typeface="Arial" panose="020B0604020202020204" pitchFamily="34" charset="0"/>
                <a:cs typeface="Arial" panose="020B0604020202020204" pitchFamily="34" charset="0"/>
              </a:rPr>
              <a:t>Product Owner</a:t>
            </a:r>
            <a:r>
              <a:rPr lang="en-US" sz="1200" dirty="0">
                <a:solidFill>
                  <a:schemeClr val="tx1"/>
                </a:solidFill>
                <a:latin typeface="Arial" panose="020B0604020202020204" pitchFamily="34" charset="0"/>
                <a:cs typeface="Arial" panose="020B0604020202020204" pitchFamily="34" charset="0"/>
              </a:rPr>
              <a:t> ensured that acceptance criteria were met for each user story</a:t>
            </a:r>
          </a:p>
          <a:p>
            <a:pPr marR="0" lvl="0" algn="l" defTabSz="914400" rtl="0" eaLnBrk="0" fontAlgn="base" latinLnBrk="0" hangingPunct="0">
              <a:lnSpc>
                <a:spcPct val="150000"/>
              </a:lnSpc>
              <a:spcBef>
                <a:spcPct val="0"/>
              </a:spcBef>
              <a:spcAft>
                <a:spcPct val="0"/>
              </a:spcAft>
              <a:buClrTx/>
              <a:buSzTx/>
              <a:buFont typeface="Arial" panose="020B0604020202020204" pitchFamily="34" charset="0"/>
              <a:buChar char="•"/>
              <a:tabLst/>
            </a:pPr>
            <a:r>
              <a:rPr lang="en-US" sz="1200" dirty="0">
                <a:solidFill>
                  <a:schemeClr val="tx1"/>
                </a:solidFill>
                <a:latin typeface="Arial" panose="020B0604020202020204" pitchFamily="34" charset="0"/>
                <a:cs typeface="Arial" panose="020B0604020202020204" pitchFamily="34" charset="0"/>
              </a:rPr>
              <a:t>Following each sprint, the team conducted a </a:t>
            </a:r>
            <a:r>
              <a:rPr lang="en-US" sz="1200" b="1" dirty="0">
                <a:solidFill>
                  <a:schemeClr val="tx1"/>
                </a:solidFill>
                <a:latin typeface="Arial" panose="020B0604020202020204" pitchFamily="34" charset="0"/>
                <a:cs typeface="Arial" panose="020B0604020202020204" pitchFamily="34" charset="0"/>
              </a:rPr>
              <a:t>Sprint Retrospective</a:t>
            </a:r>
            <a:r>
              <a:rPr lang="en-US" sz="1200" dirty="0">
                <a:solidFill>
                  <a:schemeClr val="tx1"/>
                </a:solidFill>
                <a:latin typeface="Arial" panose="020B0604020202020204" pitchFamily="34" charset="0"/>
                <a:cs typeface="Arial" panose="020B0604020202020204" pitchFamily="34" charset="0"/>
              </a:rPr>
              <a:t> to reflect on the sprint’s performance, identify challenges, and implement process improvements in subsequent sprints.</a:t>
            </a:r>
          </a:p>
          <a:p>
            <a:pPr marR="0" lvl="0" algn="l" defTabSz="914400" rtl="0" eaLnBrk="0" fontAlgn="base" latinLnBrk="0" hangingPunct="0">
              <a:lnSpc>
                <a:spcPct val="150000"/>
              </a:lnSpc>
              <a:spcBef>
                <a:spcPct val="0"/>
              </a:spcBef>
              <a:spcAft>
                <a:spcPct val="0"/>
              </a:spcAft>
              <a:buClrTx/>
              <a:buSzTx/>
              <a:buFont typeface="Arial" panose="020B0604020202020204" pitchFamily="34" charset="0"/>
              <a:buChar char="•"/>
              <a:tabLst/>
            </a:pPr>
            <a:r>
              <a:rPr lang="en-US" sz="1200" dirty="0">
                <a:solidFill>
                  <a:schemeClr val="tx1"/>
                </a:solidFill>
                <a:latin typeface="Arial" panose="020B0604020202020204" pitchFamily="34" charset="0"/>
                <a:cs typeface="Arial" panose="020B0604020202020204" pitchFamily="34" charset="0"/>
              </a:rPr>
              <a:t>After key features were completed, the team conducted </a:t>
            </a:r>
            <a:r>
              <a:rPr lang="en-US" sz="1200" b="1" dirty="0">
                <a:solidFill>
                  <a:schemeClr val="tx1"/>
                </a:solidFill>
                <a:latin typeface="Arial" panose="020B0604020202020204" pitchFamily="34" charset="0"/>
                <a:cs typeface="Arial" panose="020B0604020202020204" pitchFamily="34" charset="0"/>
              </a:rPr>
              <a:t>User Acceptance Testing</a:t>
            </a:r>
            <a:r>
              <a:rPr lang="en-US" sz="1200" dirty="0">
                <a:solidFill>
                  <a:schemeClr val="tx1"/>
                </a:solidFill>
                <a:latin typeface="Arial" panose="020B0604020202020204" pitchFamily="34" charset="0"/>
                <a:cs typeface="Arial" panose="020B0604020202020204" pitchFamily="34" charset="0"/>
              </a:rPr>
              <a:t> with stakeholders to ensure that the platform met business goals and user expectations.</a:t>
            </a:r>
          </a:p>
          <a:p>
            <a:pPr marR="0" lvl="0" algn="l" defTabSz="914400" rtl="0" eaLnBrk="0" fontAlgn="base" latinLnBrk="0" hangingPunct="0">
              <a:lnSpc>
                <a:spcPct val="150000"/>
              </a:lnSpc>
              <a:spcBef>
                <a:spcPct val="0"/>
              </a:spcBef>
              <a:spcAft>
                <a:spcPct val="0"/>
              </a:spcAft>
              <a:buClrTx/>
              <a:buSzTx/>
              <a:buFont typeface="Arial" panose="020B0604020202020204" pitchFamily="34" charset="0"/>
              <a:buChar char="•"/>
              <a:tabLst/>
            </a:pPr>
            <a:r>
              <a:rPr lang="en-US" sz="1200" dirty="0">
                <a:solidFill>
                  <a:schemeClr val="tx1"/>
                </a:solidFill>
                <a:latin typeface="Arial" panose="020B0604020202020204" pitchFamily="34" charset="0"/>
                <a:cs typeface="Arial" panose="020B0604020202020204" pitchFamily="34" charset="0"/>
              </a:rPr>
              <a:t>Once the Minimum Viable Product (MVP) was developed and tested, the </a:t>
            </a:r>
            <a:r>
              <a:rPr lang="en-US" sz="1200" b="1" dirty="0">
                <a:solidFill>
                  <a:schemeClr val="tx1"/>
                </a:solidFill>
                <a:latin typeface="Arial" panose="020B0604020202020204" pitchFamily="34" charset="0"/>
                <a:cs typeface="Arial" panose="020B0604020202020204" pitchFamily="34" charset="0"/>
              </a:rPr>
              <a:t>Product Owner</a:t>
            </a:r>
            <a:r>
              <a:rPr lang="en-US" sz="1200" dirty="0">
                <a:solidFill>
                  <a:schemeClr val="tx1"/>
                </a:solidFill>
                <a:latin typeface="Arial" panose="020B0604020202020204" pitchFamily="34" charset="0"/>
                <a:cs typeface="Arial" panose="020B0604020202020204" pitchFamily="34" charset="0"/>
              </a:rPr>
              <a:t> worked with the team to prepare for deployment. The </a:t>
            </a:r>
            <a:r>
              <a:rPr lang="en-US" sz="1200" b="1" dirty="0">
                <a:solidFill>
                  <a:schemeClr val="tx1"/>
                </a:solidFill>
                <a:latin typeface="Arial" panose="020B0604020202020204" pitchFamily="34" charset="0"/>
                <a:cs typeface="Arial" panose="020B0604020202020204" pitchFamily="34" charset="0"/>
              </a:rPr>
              <a:t>Scrum Master</a:t>
            </a:r>
            <a:r>
              <a:rPr lang="en-US" sz="1200" dirty="0">
                <a:solidFill>
                  <a:schemeClr val="tx1"/>
                </a:solidFill>
                <a:latin typeface="Arial" panose="020B0604020202020204" pitchFamily="34" charset="0"/>
                <a:cs typeface="Arial" panose="020B0604020202020204" pitchFamily="34" charset="0"/>
              </a:rPr>
              <a:t> facilitated deployment readiness, and the development team ensured that the platform was fully operational.</a:t>
            </a:r>
          </a:p>
          <a:p>
            <a:pPr marR="0" lvl="0" algn="l" defTabSz="914400" rtl="0" eaLnBrk="0" fontAlgn="base" latinLnBrk="0" hangingPunct="0">
              <a:lnSpc>
                <a:spcPct val="150000"/>
              </a:lnSpc>
              <a:spcBef>
                <a:spcPct val="0"/>
              </a:spcBef>
              <a:spcAft>
                <a:spcPct val="0"/>
              </a:spcAft>
              <a:buClrTx/>
              <a:buSzTx/>
              <a:buFont typeface="Arial" panose="020B0604020202020204" pitchFamily="34" charset="0"/>
              <a:buChar char="•"/>
              <a:tabLst/>
            </a:pPr>
            <a:endParaRPr kumimoji="0" lang="en-US" altLang="en-US" sz="1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659404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4FADA-B5EC-0F1A-82DD-BD8F7725FD28}"/>
              </a:ext>
            </a:extLst>
          </p:cNvPr>
          <p:cNvSpPr>
            <a:spLocks noGrp="1"/>
          </p:cNvSpPr>
          <p:nvPr>
            <p:ph type="title"/>
          </p:nvPr>
        </p:nvSpPr>
        <p:spPr>
          <a:xfrm>
            <a:off x="494453" y="1115120"/>
            <a:ext cx="8596668" cy="329738"/>
          </a:xfrm>
        </p:spPr>
        <p:txBody>
          <a:bodyPr>
            <a:normAutofit/>
          </a:bodyPr>
          <a:lstStyle/>
          <a:p>
            <a:r>
              <a:rPr lang="en-US" sz="1200" b="1" dirty="0">
                <a:solidFill>
                  <a:schemeClr val="tx1"/>
                </a:solidFill>
                <a:latin typeface="Arial" panose="020B0604020202020204" pitchFamily="34" charset="0"/>
                <a:cs typeface="Arial" panose="020B0604020202020204" pitchFamily="34" charset="0"/>
              </a:rPr>
              <a:t>Resources- </a:t>
            </a:r>
          </a:p>
        </p:txBody>
      </p:sp>
      <p:sp>
        <p:nvSpPr>
          <p:cNvPr id="4" name="Rectangle 1">
            <a:extLst>
              <a:ext uri="{FF2B5EF4-FFF2-40B4-BE49-F238E27FC236}">
                <a16:creationId xmlns:a16="http://schemas.microsoft.com/office/drawing/2014/main" id="{AE784250-6A3A-BDFF-9DC3-785C248546CE}"/>
              </a:ext>
            </a:extLst>
          </p:cNvPr>
          <p:cNvSpPr>
            <a:spLocks noGrp="1" noChangeArrowheads="1"/>
          </p:cNvSpPr>
          <p:nvPr>
            <p:ph idx="1"/>
          </p:nvPr>
        </p:nvSpPr>
        <p:spPr bwMode="auto">
          <a:xfrm>
            <a:off x="699759" y="1429919"/>
            <a:ext cx="8186057" cy="5027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indent="0">
              <a:buNone/>
            </a:pPr>
            <a:r>
              <a:rPr lang="en-US" sz="1200" b="1" dirty="0">
                <a:latin typeface="Arial" panose="020B0604020202020204" pitchFamily="34" charset="0"/>
                <a:cs typeface="Arial" panose="020B0604020202020204" pitchFamily="34" charset="0"/>
              </a:rPr>
              <a:t>Time:</a:t>
            </a:r>
            <a:endParaRPr lang="en-US" sz="1200" dirty="0">
              <a:latin typeface="Arial" panose="020B0604020202020204" pitchFamily="34" charset="0"/>
              <a:cs typeface="Arial" panose="020B0604020202020204" pitchFamily="34" charset="0"/>
            </a:endParaRPr>
          </a:p>
          <a:p>
            <a:pPr marL="0" indent="0">
              <a:buNone/>
            </a:pPr>
            <a:r>
              <a:rPr lang="en-US" sz="1200" b="1" dirty="0">
                <a:solidFill>
                  <a:schemeClr val="tx1"/>
                </a:solidFill>
                <a:latin typeface="Arial" panose="020B0604020202020204" pitchFamily="34" charset="0"/>
                <a:cs typeface="Arial" panose="020B0604020202020204" pitchFamily="34" charset="0"/>
              </a:rPr>
              <a:t>        Project Duration:</a:t>
            </a:r>
            <a:r>
              <a:rPr lang="en-US" sz="1200" dirty="0">
                <a:solidFill>
                  <a:schemeClr val="tx1"/>
                </a:solidFill>
                <a:latin typeface="Arial" panose="020B0604020202020204" pitchFamily="34" charset="0"/>
                <a:cs typeface="Arial" panose="020B0604020202020204" pitchFamily="34" charset="0"/>
              </a:rPr>
              <a:t> 12 months</a:t>
            </a:r>
          </a:p>
          <a:p>
            <a:pPr marL="0" indent="0">
              <a:buNone/>
            </a:pPr>
            <a:r>
              <a:rPr lang="en-US" sz="1200" b="1" dirty="0">
                <a:solidFill>
                  <a:schemeClr val="tx1"/>
                </a:solidFill>
                <a:latin typeface="Arial" panose="020B0604020202020204" pitchFamily="34" charset="0"/>
                <a:cs typeface="Arial" panose="020B0604020202020204" pitchFamily="34" charset="0"/>
              </a:rPr>
              <a:t>        Sprint Length:</a:t>
            </a:r>
            <a:r>
              <a:rPr lang="en-US" sz="1200" dirty="0">
                <a:solidFill>
                  <a:schemeClr val="tx1"/>
                </a:solidFill>
                <a:latin typeface="Arial" panose="020B0604020202020204" pitchFamily="34" charset="0"/>
                <a:cs typeface="Arial" panose="020B0604020202020204" pitchFamily="34" charset="0"/>
              </a:rPr>
              <a:t> 3 weeks per sprint</a:t>
            </a:r>
          </a:p>
          <a:p>
            <a:pPr marL="0" indent="0">
              <a:buNone/>
            </a:pPr>
            <a:r>
              <a:rPr lang="en-US" sz="1200" b="1" dirty="0">
                <a:solidFill>
                  <a:schemeClr val="tx1"/>
                </a:solidFill>
                <a:latin typeface="Arial" panose="020B0604020202020204" pitchFamily="34" charset="0"/>
                <a:cs typeface="Arial" panose="020B0604020202020204" pitchFamily="34" charset="0"/>
              </a:rPr>
              <a:t>         Buffer Time:</a:t>
            </a:r>
            <a:r>
              <a:rPr lang="en-US" sz="1200" dirty="0">
                <a:solidFill>
                  <a:schemeClr val="tx1"/>
                </a:solidFill>
                <a:latin typeface="Arial" panose="020B0604020202020204" pitchFamily="34" charset="0"/>
                <a:cs typeface="Arial" panose="020B0604020202020204" pitchFamily="34" charset="0"/>
              </a:rPr>
              <a:t> 2 weeks for testing, reviews, and feedback integration</a:t>
            </a:r>
          </a:p>
          <a:p>
            <a:pPr marL="0" indent="0">
              <a:buNone/>
            </a:pPr>
            <a:r>
              <a:rPr lang="en-US" sz="1200" b="1" dirty="0">
                <a:solidFill>
                  <a:schemeClr val="tx1"/>
                </a:solidFill>
                <a:latin typeface="Arial" panose="020B0604020202020204" pitchFamily="34" charset="0"/>
                <a:cs typeface="Arial" panose="020B0604020202020204" pitchFamily="34" charset="0"/>
              </a:rPr>
              <a:t>Budget:</a:t>
            </a:r>
            <a:r>
              <a:rPr lang="en-US" sz="1200" dirty="0">
                <a:solidFill>
                  <a:schemeClr val="tx1"/>
                </a:solidFill>
                <a:latin typeface="Arial" panose="020B0604020202020204" pitchFamily="34" charset="0"/>
                <a:cs typeface="Arial" panose="020B0604020202020204" pitchFamily="34" charset="0"/>
              </a:rPr>
              <a:t>  1.5 Crores INR</a:t>
            </a:r>
          </a:p>
          <a:p>
            <a:pPr marL="457200" lvl="1" indent="0">
              <a:buNone/>
            </a:pPr>
            <a:r>
              <a:rPr lang="en-US" sz="1200" b="1" dirty="0">
                <a:solidFill>
                  <a:schemeClr val="tx1"/>
                </a:solidFill>
                <a:latin typeface="Arial" panose="020B0604020202020204" pitchFamily="34" charset="0"/>
                <a:cs typeface="Arial" panose="020B0604020202020204" pitchFamily="34" charset="0"/>
              </a:rPr>
              <a:t>Hardware:</a:t>
            </a:r>
            <a:r>
              <a:rPr lang="en-US" sz="1200" dirty="0">
                <a:solidFill>
                  <a:schemeClr val="tx1"/>
                </a:solidFill>
                <a:latin typeface="Arial" panose="020B0604020202020204" pitchFamily="34" charset="0"/>
                <a:cs typeface="Arial" panose="020B0604020202020204" pitchFamily="34" charset="0"/>
              </a:rPr>
              <a:t> Approx. ₹30 Lakhs (servers, cloud storage, etc.)</a:t>
            </a:r>
          </a:p>
          <a:p>
            <a:pPr marL="457200" lvl="1" indent="0">
              <a:buNone/>
            </a:pPr>
            <a:r>
              <a:rPr lang="en-US" sz="1200" b="1" dirty="0">
                <a:solidFill>
                  <a:schemeClr val="tx1"/>
                </a:solidFill>
                <a:latin typeface="Arial" panose="020B0604020202020204" pitchFamily="34" charset="0"/>
                <a:cs typeface="Arial" panose="020B0604020202020204" pitchFamily="34" charset="0"/>
              </a:rPr>
              <a:t>Software:</a:t>
            </a:r>
            <a:r>
              <a:rPr lang="en-US" sz="1200" dirty="0">
                <a:solidFill>
                  <a:schemeClr val="tx1"/>
                </a:solidFill>
                <a:latin typeface="Arial" panose="020B0604020202020204" pitchFamily="34" charset="0"/>
                <a:cs typeface="Arial" panose="020B0604020202020204" pitchFamily="34" charset="0"/>
              </a:rPr>
              <a:t> Approx. ₹20 Lakhs (software licenses, AI tools, payment gateway integration)</a:t>
            </a:r>
          </a:p>
          <a:p>
            <a:pPr marL="457200" lvl="1" indent="0">
              <a:buNone/>
            </a:pPr>
            <a:r>
              <a:rPr lang="en-US" sz="1200" b="1" dirty="0">
                <a:solidFill>
                  <a:schemeClr val="tx1"/>
                </a:solidFill>
                <a:latin typeface="Arial" panose="020B0604020202020204" pitchFamily="34" charset="0"/>
                <a:cs typeface="Arial" panose="020B0604020202020204" pitchFamily="34" charset="0"/>
              </a:rPr>
              <a:t>Other:</a:t>
            </a:r>
            <a:r>
              <a:rPr lang="en-US" sz="1200" dirty="0">
                <a:solidFill>
                  <a:schemeClr val="tx1"/>
                </a:solidFill>
                <a:latin typeface="Arial" panose="020B0604020202020204" pitchFamily="34" charset="0"/>
                <a:cs typeface="Arial" panose="020B0604020202020204" pitchFamily="34" charset="0"/>
              </a:rPr>
              <a:t> Approx. ₹15 Lakhs (marketing, maintenance, etc.)</a:t>
            </a:r>
          </a:p>
          <a:p>
            <a:pPr marL="457200" lvl="1" indent="0">
              <a:buNone/>
            </a:pPr>
            <a:r>
              <a:rPr lang="en-US" sz="1200" b="1" dirty="0">
                <a:solidFill>
                  <a:schemeClr val="tx1"/>
                </a:solidFill>
                <a:latin typeface="Arial" panose="020B0604020202020204" pitchFamily="34" charset="0"/>
                <a:cs typeface="Arial" panose="020B0604020202020204" pitchFamily="34" charset="0"/>
              </a:rPr>
              <a:t>training Services:</a:t>
            </a:r>
            <a:r>
              <a:rPr lang="en-US" sz="1200" dirty="0">
                <a:solidFill>
                  <a:schemeClr val="tx1"/>
                </a:solidFill>
                <a:latin typeface="Arial" panose="020B0604020202020204" pitchFamily="34" charset="0"/>
                <a:cs typeface="Arial" panose="020B0604020202020204" pitchFamily="34" charset="0"/>
              </a:rPr>
              <a:t> Approx. ₹10 Lakhs (training for staff, user manuals, etc.)</a:t>
            </a:r>
          </a:p>
          <a:p>
            <a:pPr marL="0" indent="0">
              <a:buNone/>
            </a:pPr>
            <a:r>
              <a:rPr lang="en-US" sz="1200" b="1" dirty="0">
                <a:solidFill>
                  <a:schemeClr val="tx1"/>
                </a:solidFill>
                <a:latin typeface="Arial" panose="020B0604020202020204" pitchFamily="34" charset="0"/>
                <a:cs typeface="Arial" panose="020B0604020202020204" pitchFamily="34" charset="0"/>
              </a:rPr>
              <a:t>Human Resources:</a:t>
            </a:r>
            <a:endParaRPr lang="en-US" sz="1200" dirty="0">
              <a:solidFill>
                <a:schemeClr val="tx1"/>
              </a:solidFill>
              <a:latin typeface="Arial" panose="020B0604020202020204" pitchFamily="34" charset="0"/>
              <a:cs typeface="Arial" panose="020B0604020202020204" pitchFamily="34" charset="0"/>
            </a:endParaRPr>
          </a:p>
          <a:p>
            <a:pPr marL="0" indent="0">
              <a:buNone/>
            </a:pPr>
            <a:r>
              <a:rPr lang="en-US" sz="1200" b="1" dirty="0">
                <a:solidFill>
                  <a:schemeClr val="tx1"/>
                </a:solidFill>
                <a:latin typeface="Arial" panose="020B0604020202020204" pitchFamily="34" charset="0"/>
                <a:cs typeface="Arial" panose="020B0604020202020204" pitchFamily="34" charset="0"/>
              </a:rPr>
              <a:t>Scrum Team:</a:t>
            </a:r>
            <a:endParaRPr lang="en-US" sz="1200" dirty="0">
              <a:solidFill>
                <a:schemeClr val="tx1"/>
              </a:solidFill>
              <a:latin typeface="Arial" panose="020B0604020202020204" pitchFamily="34" charset="0"/>
              <a:cs typeface="Arial" panose="020B0604020202020204" pitchFamily="34" charset="0"/>
            </a:endParaRPr>
          </a:p>
          <a:p>
            <a:pPr marL="742950" lvl="1" indent="-285750">
              <a:buClr>
                <a:schemeClr val="tx1">
                  <a:lumMod val="95000"/>
                  <a:lumOff val="5000"/>
                </a:schemeClr>
              </a:buClr>
              <a:buFont typeface="+mj-lt"/>
              <a:buAutoNum type="arabicPeriod"/>
            </a:pPr>
            <a:r>
              <a:rPr lang="en-US" sz="1200" dirty="0">
                <a:solidFill>
                  <a:schemeClr val="tx1"/>
                </a:solidFill>
                <a:latin typeface="Arial" panose="020B0604020202020204" pitchFamily="34" charset="0"/>
                <a:cs typeface="Arial" panose="020B0604020202020204" pitchFamily="34" charset="0"/>
              </a:rPr>
              <a:t>Scrum Master </a:t>
            </a:r>
          </a:p>
          <a:p>
            <a:pPr marL="742950" lvl="1" indent="-285750">
              <a:buClr>
                <a:schemeClr val="tx1">
                  <a:lumMod val="95000"/>
                  <a:lumOff val="5000"/>
                </a:schemeClr>
              </a:buClr>
              <a:buFont typeface="+mj-lt"/>
              <a:buAutoNum type="arabicPeriod"/>
            </a:pPr>
            <a:r>
              <a:rPr lang="en-US" sz="1200" dirty="0">
                <a:solidFill>
                  <a:schemeClr val="tx1"/>
                </a:solidFill>
                <a:latin typeface="Arial" panose="020B0604020202020204" pitchFamily="34" charset="0"/>
                <a:cs typeface="Arial" panose="020B0604020202020204" pitchFamily="34" charset="0"/>
              </a:rPr>
              <a:t>Product Owner </a:t>
            </a:r>
          </a:p>
          <a:p>
            <a:pPr marL="742950" lvl="1" indent="-285750">
              <a:buClr>
                <a:schemeClr val="tx1">
                  <a:lumMod val="95000"/>
                  <a:lumOff val="5000"/>
                </a:schemeClr>
              </a:buClr>
              <a:buFont typeface="+mj-lt"/>
              <a:buAutoNum type="arabicPeriod"/>
            </a:pPr>
            <a:r>
              <a:rPr lang="en-US" sz="1200" dirty="0">
                <a:solidFill>
                  <a:schemeClr val="tx1"/>
                </a:solidFill>
                <a:latin typeface="Arial" panose="020B0604020202020204" pitchFamily="34" charset="0"/>
                <a:cs typeface="Arial" panose="020B0604020202020204" pitchFamily="34" charset="0"/>
              </a:rPr>
              <a:t>Developers</a:t>
            </a:r>
          </a:p>
          <a:p>
            <a:pPr marL="742950" lvl="1" indent="-285750">
              <a:buClr>
                <a:schemeClr val="tx1">
                  <a:lumMod val="95000"/>
                  <a:lumOff val="5000"/>
                </a:schemeClr>
              </a:buClr>
              <a:buFont typeface="+mj-lt"/>
              <a:buAutoNum type="arabicPeriod"/>
            </a:pPr>
            <a:r>
              <a:rPr lang="en-US" sz="1200" dirty="0">
                <a:solidFill>
                  <a:schemeClr val="tx1"/>
                </a:solidFill>
                <a:latin typeface="Arial" panose="020B0604020202020204" pitchFamily="34" charset="0"/>
                <a:cs typeface="Arial" panose="020B0604020202020204" pitchFamily="34" charset="0"/>
              </a:rPr>
              <a:t>Testers</a:t>
            </a:r>
          </a:p>
          <a:p>
            <a:pPr marL="571500" lvl="1" indent="-171450" defTabSz="914400" eaLnBrk="0" fontAlgn="base" hangingPunct="0">
              <a:spcBef>
                <a:spcPct val="0"/>
              </a:spcBef>
              <a:spcAft>
                <a:spcPct val="0"/>
              </a:spcAft>
              <a:buClrTx/>
              <a:buSzTx/>
              <a:buFont typeface="Arial" panose="020B0604020202020204" pitchFamily="34" charset="0"/>
              <a:buChar char="•"/>
            </a:pPr>
            <a:endParaRPr lang="en-US" altLang="en-US" sz="1200" dirty="0">
              <a:solidFill>
                <a:schemeClr val="tx1"/>
              </a:solidFill>
              <a:latin typeface="Arial" panose="020B0604020202020204" pitchFamily="34" charset="0"/>
            </a:endParaRPr>
          </a:p>
          <a:p>
            <a:pPr marL="400050" lvl="1" indent="0" defTabSz="914400" eaLnBrk="0" fontAlgn="base" hangingPunct="0">
              <a:spcBef>
                <a:spcPct val="0"/>
              </a:spcBef>
              <a:spcAft>
                <a:spcPct val="0"/>
              </a:spcAft>
              <a:buClrTx/>
              <a:buSzTx/>
              <a:buNone/>
            </a:pPr>
            <a:endParaRPr lang="en-US" altLang="en-US" sz="1200" dirty="0">
              <a:solidFill>
                <a:schemeClr val="tx1"/>
              </a:solidFill>
              <a:latin typeface="Arial" panose="020B0604020202020204" pitchFamily="34" charset="0"/>
            </a:endParaRPr>
          </a:p>
        </p:txBody>
      </p:sp>
      <p:sp>
        <p:nvSpPr>
          <p:cNvPr id="3" name="Rectangle 1">
            <a:extLst>
              <a:ext uri="{FF2B5EF4-FFF2-40B4-BE49-F238E27FC236}">
                <a16:creationId xmlns:a16="http://schemas.microsoft.com/office/drawing/2014/main" id="{3893ADB9-8E86-FAAE-BC04-BCD15E47CEA5}"/>
              </a:ext>
            </a:extLst>
          </p:cNvPr>
          <p:cNvSpPr>
            <a:spLocks noChangeArrowheads="1"/>
          </p:cNvSpPr>
          <p:nvPr/>
        </p:nvSpPr>
        <p:spPr bwMode="auto">
          <a:xfrm>
            <a:off x="0" y="-184666"/>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
        <p:nvSpPr>
          <p:cNvPr id="5" name="Rectangle 1">
            <a:extLst>
              <a:ext uri="{FF2B5EF4-FFF2-40B4-BE49-F238E27FC236}">
                <a16:creationId xmlns:a16="http://schemas.microsoft.com/office/drawing/2014/main" id="{B5B60C22-68BF-6259-96C8-A724D07959EE}"/>
              </a:ext>
            </a:extLst>
          </p:cNvPr>
          <p:cNvSpPr>
            <a:spLocks noChangeArrowheads="1"/>
          </p:cNvSpPr>
          <p:nvPr/>
        </p:nvSpPr>
        <p:spPr bwMode="auto">
          <a:xfrm>
            <a:off x="0" y="-323165"/>
            <a:ext cx="24878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56843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4FADA-B5EC-0F1A-82DD-BD8F7725FD28}"/>
              </a:ext>
            </a:extLst>
          </p:cNvPr>
          <p:cNvSpPr>
            <a:spLocks noGrp="1"/>
          </p:cNvSpPr>
          <p:nvPr>
            <p:ph type="title"/>
          </p:nvPr>
        </p:nvSpPr>
        <p:spPr>
          <a:xfrm>
            <a:off x="494454" y="1256634"/>
            <a:ext cx="8596668" cy="329738"/>
          </a:xfrm>
        </p:spPr>
        <p:txBody>
          <a:bodyPr>
            <a:normAutofit/>
          </a:bodyPr>
          <a:lstStyle/>
          <a:p>
            <a:r>
              <a:rPr lang="en-US" sz="1200" b="1" dirty="0">
                <a:solidFill>
                  <a:schemeClr val="tx1"/>
                </a:solidFill>
                <a:latin typeface="Arial" panose="020B0604020202020204" pitchFamily="34" charset="0"/>
                <a:cs typeface="Arial" panose="020B0604020202020204" pitchFamily="34" charset="0"/>
              </a:rPr>
              <a:t>Resources- </a:t>
            </a:r>
          </a:p>
        </p:txBody>
      </p:sp>
      <p:sp>
        <p:nvSpPr>
          <p:cNvPr id="4" name="Rectangle 1">
            <a:extLst>
              <a:ext uri="{FF2B5EF4-FFF2-40B4-BE49-F238E27FC236}">
                <a16:creationId xmlns:a16="http://schemas.microsoft.com/office/drawing/2014/main" id="{AE784250-6A3A-BDFF-9DC3-785C248546CE}"/>
              </a:ext>
            </a:extLst>
          </p:cNvPr>
          <p:cNvSpPr>
            <a:spLocks noGrp="1" noChangeArrowheads="1"/>
          </p:cNvSpPr>
          <p:nvPr>
            <p:ph idx="1"/>
          </p:nvPr>
        </p:nvSpPr>
        <p:spPr bwMode="auto">
          <a:xfrm>
            <a:off x="856274" y="1718693"/>
            <a:ext cx="8313506"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1" i="0" u="none" strike="noStrike" cap="none" normalizeH="0" baseline="0" dirty="0">
                <a:ln>
                  <a:noFill/>
                </a:ln>
                <a:solidFill>
                  <a:schemeClr val="tx1"/>
                </a:solidFill>
                <a:effectLst/>
                <a:latin typeface="Arial" panose="020B0604020202020204" pitchFamily="34" charset="0"/>
              </a:rPr>
              <a:t>Technologies :</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200" b="1" i="0" u="none" strike="noStrike" cap="none" normalizeH="0" baseline="0" dirty="0">
              <a:ln>
                <a:noFill/>
              </a:ln>
              <a:solidFill>
                <a:schemeClr val="tx1"/>
              </a:solidFill>
              <a:effectLst/>
              <a:latin typeface="Arial" panose="020B0604020202020204" pitchFamily="34" charset="0"/>
            </a:endParaRPr>
          </a:p>
          <a:p>
            <a:pPr marL="228600" marR="0" lvl="0" indent="-228600" algn="l" defTabSz="914400" rtl="0" eaLnBrk="0" fontAlgn="base" latinLnBrk="0" hangingPunct="0">
              <a:lnSpc>
                <a:spcPct val="200000"/>
              </a:lnSpc>
              <a:spcBef>
                <a:spcPct val="0"/>
              </a:spcBef>
              <a:spcAft>
                <a:spcPct val="0"/>
              </a:spcAft>
              <a:buClrTx/>
              <a:buSzTx/>
              <a:buFont typeface="+mj-lt"/>
              <a:buAutoNum type="arabicPeriod"/>
              <a:tabLst/>
            </a:pPr>
            <a:r>
              <a:rPr kumimoji="0" lang="en-US" altLang="en-US" sz="1200" b="1" i="0" u="none" strike="noStrike" cap="none" normalizeH="0" baseline="0" dirty="0">
                <a:ln>
                  <a:noFill/>
                </a:ln>
                <a:solidFill>
                  <a:schemeClr val="tx1"/>
                </a:solidFill>
                <a:effectLst/>
                <a:latin typeface="Arial" panose="020B0604020202020204" pitchFamily="34" charset="0"/>
              </a:rPr>
              <a:t>Frontend:</a:t>
            </a:r>
            <a:r>
              <a:rPr kumimoji="0" lang="en-US" altLang="en-US" sz="1200" b="0" i="0" u="none" strike="noStrike" cap="none" normalizeH="0" baseline="0" dirty="0">
                <a:ln>
                  <a:noFill/>
                </a:ln>
                <a:solidFill>
                  <a:schemeClr val="tx1"/>
                </a:solidFill>
                <a:effectLst/>
                <a:latin typeface="Arial" panose="020B0604020202020204" pitchFamily="34" charset="0"/>
              </a:rPr>
              <a:t> React.js / Angular (for a responsive, dynamic UI)</a:t>
            </a:r>
          </a:p>
          <a:p>
            <a:pPr marL="228600" marR="0" lvl="0" indent="-228600" algn="l" defTabSz="914400" rtl="0" eaLnBrk="0" fontAlgn="base" latinLnBrk="0" hangingPunct="0">
              <a:lnSpc>
                <a:spcPct val="200000"/>
              </a:lnSpc>
              <a:spcBef>
                <a:spcPct val="0"/>
              </a:spcBef>
              <a:spcAft>
                <a:spcPct val="0"/>
              </a:spcAft>
              <a:buClrTx/>
              <a:buSzTx/>
              <a:buFont typeface="+mj-lt"/>
              <a:buAutoNum type="arabicPeriod"/>
              <a:tabLst/>
            </a:pPr>
            <a:r>
              <a:rPr kumimoji="0" lang="en-US" altLang="en-US" sz="1200" b="1" i="0" u="none" strike="noStrike" cap="none" normalizeH="0" baseline="0" dirty="0">
                <a:ln>
                  <a:noFill/>
                </a:ln>
                <a:solidFill>
                  <a:schemeClr val="tx1"/>
                </a:solidFill>
                <a:effectLst/>
                <a:latin typeface="Arial" panose="020B0604020202020204" pitchFamily="34" charset="0"/>
              </a:rPr>
              <a:t>Backend:</a:t>
            </a:r>
            <a:r>
              <a:rPr kumimoji="0" lang="en-US" altLang="en-US" sz="1200" b="0" i="0" u="none" strike="noStrike" cap="none" normalizeH="0" baseline="0" dirty="0">
                <a:ln>
                  <a:noFill/>
                </a:ln>
                <a:solidFill>
                  <a:schemeClr val="tx1"/>
                </a:solidFill>
                <a:effectLst/>
                <a:latin typeface="Arial" panose="020B0604020202020204" pitchFamily="34" charset="0"/>
              </a:rPr>
              <a:t> Node.js / Java (for scalable and efficient server-side architecture)</a:t>
            </a:r>
          </a:p>
          <a:p>
            <a:pPr marL="228600" marR="0" lvl="0" indent="-228600" algn="l" defTabSz="914400" rtl="0" eaLnBrk="0" fontAlgn="base" latinLnBrk="0" hangingPunct="0">
              <a:lnSpc>
                <a:spcPct val="200000"/>
              </a:lnSpc>
              <a:spcBef>
                <a:spcPct val="0"/>
              </a:spcBef>
              <a:spcAft>
                <a:spcPct val="0"/>
              </a:spcAft>
              <a:buClrTx/>
              <a:buSzTx/>
              <a:buFont typeface="+mj-lt"/>
              <a:buAutoNum type="arabicPeriod"/>
              <a:tabLst/>
            </a:pPr>
            <a:r>
              <a:rPr kumimoji="0" lang="en-US" altLang="en-US" sz="1200" b="1" i="0" u="none" strike="noStrike" cap="none" normalizeH="0" baseline="0" dirty="0">
                <a:ln>
                  <a:noFill/>
                </a:ln>
                <a:solidFill>
                  <a:schemeClr val="tx1"/>
                </a:solidFill>
                <a:effectLst/>
                <a:latin typeface="Arial" panose="020B0604020202020204" pitchFamily="34" charset="0"/>
              </a:rPr>
              <a:t>Database:</a:t>
            </a:r>
            <a:r>
              <a:rPr kumimoji="0" lang="en-US" altLang="en-US" sz="1200" b="0" i="0" u="none" strike="noStrike" cap="none" normalizeH="0" baseline="0" dirty="0">
                <a:ln>
                  <a:noFill/>
                </a:ln>
                <a:solidFill>
                  <a:schemeClr val="tx1"/>
                </a:solidFill>
                <a:effectLst/>
                <a:latin typeface="Arial" panose="020B0604020202020204" pitchFamily="34" charset="0"/>
              </a:rPr>
              <a:t> MongoDB / PostgreSQL (for handling product and user data)</a:t>
            </a:r>
          </a:p>
          <a:p>
            <a:pPr marL="228600" marR="0" lvl="0" indent="-228600" algn="l" defTabSz="914400" rtl="0" eaLnBrk="0" fontAlgn="base" latinLnBrk="0" hangingPunct="0">
              <a:lnSpc>
                <a:spcPct val="200000"/>
              </a:lnSpc>
              <a:spcBef>
                <a:spcPct val="0"/>
              </a:spcBef>
              <a:spcAft>
                <a:spcPct val="0"/>
              </a:spcAft>
              <a:buClrTx/>
              <a:buSzTx/>
              <a:buFont typeface="+mj-lt"/>
              <a:buAutoNum type="arabicPeriod"/>
              <a:tabLst/>
            </a:pPr>
            <a:r>
              <a:rPr kumimoji="0" lang="en-US" altLang="en-US" sz="1200" b="1" i="0" u="none" strike="noStrike" cap="none" normalizeH="0" baseline="0" dirty="0">
                <a:ln>
                  <a:noFill/>
                </a:ln>
                <a:solidFill>
                  <a:schemeClr val="tx1"/>
                </a:solidFill>
                <a:effectLst/>
                <a:latin typeface="Arial" panose="020B0604020202020204" pitchFamily="34" charset="0"/>
              </a:rPr>
              <a:t>AI/ML:</a:t>
            </a:r>
            <a:r>
              <a:rPr kumimoji="0" lang="en-US" altLang="en-US" sz="1200" b="0" i="0" u="none" strike="noStrike" cap="none" normalizeH="0" baseline="0" dirty="0">
                <a:ln>
                  <a:noFill/>
                </a:ln>
                <a:solidFill>
                  <a:schemeClr val="tx1"/>
                </a:solidFill>
                <a:effectLst/>
                <a:latin typeface="Arial" panose="020B0604020202020204" pitchFamily="34" charset="0"/>
              </a:rPr>
              <a:t> Python, TensorFlow (for personalized product recommendations)</a:t>
            </a:r>
          </a:p>
          <a:p>
            <a:pPr marL="228600" marR="0" lvl="0" indent="-228600" algn="l" defTabSz="914400" rtl="0" eaLnBrk="0" fontAlgn="base" latinLnBrk="0" hangingPunct="0">
              <a:lnSpc>
                <a:spcPct val="200000"/>
              </a:lnSpc>
              <a:spcBef>
                <a:spcPct val="0"/>
              </a:spcBef>
              <a:spcAft>
                <a:spcPct val="0"/>
              </a:spcAft>
              <a:buClrTx/>
              <a:buSzTx/>
              <a:buFont typeface="+mj-lt"/>
              <a:buAutoNum type="arabicPeriod"/>
              <a:tabLst/>
            </a:pPr>
            <a:r>
              <a:rPr kumimoji="0" lang="en-US" altLang="en-US" sz="1200" b="1" i="0" u="none" strike="noStrike" cap="none" normalizeH="0" baseline="0" dirty="0">
                <a:ln>
                  <a:noFill/>
                </a:ln>
                <a:solidFill>
                  <a:schemeClr val="tx1"/>
                </a:solidFill>
                <a:effectLst/>
                <a:latin typeface="Arial" panose="020B0604020202020204" pitchFamily="34" charset="0"/>
              </a:rPr>
              <a:t>Payment Gateway Integration:</a:t>
            </a:r>
            <a:r>
              <a:rPr kumimoji="0" lang="en-US" altLang="en-US" sz="1200" b="0" i="0" u="none" strike="noStrike" cap="none" normalizeH="0" baseline="0" dirty="0">
                <a:ln>
                  <a:noFill/>
                </a:ln>
                <a:solidFill>
                  <a:schemeClr val="tx1"/>
                </a:solidFill>
                <a:effectLst/>
                <a:latin typeface="Arial" panose="020B0604020202020204" pitchFamily="34" charset="0"/>
              </a:rPr>
              <a:t> </a:t>
            </a:r>
            <a:r>
              <a:rPr kumimoji="0" lang="en-US" altLang="en-US" sz="1200" b="0" i="0" u="none" strike="noStrike" cap="none" normalizeH="0" baseline="0" dirty="0" err="1">
                <a:ln>
                  <a:noFill/>
                </a:ln>
                <a:solidFill>
                  <a:schemeClr val="tx1"/>
                </a:solidFill>
                <a:effectLst/>
                <a:latin typeface="Arial" panose="020B0604020202020204" pitchFamily="34" charset="0"/>
              </a:rPr>
              <a:t>Razorpay</a:t>
            </a:r>
            <a:r>
              <a:rPr kumimoji="0" lang="en-US" altLang="en-US" sz="1200" b="0" i="0" u="none" strike="noStrike" cap="none" normalizeH="0" baseline="0" dirty="0">
                <a:ln>
                  <a:noFill/>
                </a:ln>
                <a:solidFill>
                  <a:schemeClr val="tx1"/>
                </a:solidFill>
                <a:effectLst/>
                <a:latin typeface="Arial" panose="020B0604020202020204" pitchFamily="34" charset="0"/>
              </a:rPr>
              <a:t> /  PayPal</a:t>
            </a:r>
          </a:p>
          <a:p>
            <a:pPr marL="228600" marR="0" lvl="0" indent="-228600" algn="l" defTabSz="914400" rtl="0" eaLnBrk="0" fontAlgn="base" latinLnBrk="0" hangingPunct="0">
              <a:lnSpc>
                <a:spcPct val="200000"/>
              </a:lnSpc>
              <a:spcBef>
                <a:spcPct val="0"/>
              </a:spcBef>
              <a:spcAft>
                <a:spcPct val="0"/>
              </a:spcAft>
              <a:buClrTx/>
              <a:buSzTx/>
              <a:buFont typeface="+mj-lt"/>
              <a:buAutoNum type="arabicPeriod"/>
              <a:tabLst/>
            </a:pPr>
            <a:r>
              <a:rPr kumimoji="0" lang="en-US" altLang="en-US" sz="1200" b="1" i="0" u="none" strike="noStrike" cap="none" normalizeH="0" baseline="0" dirty="0">
                <a:ln>
                  <a:noFill/>
                </a:ln>
                <a:solidFill>
                  <a:schemeClr val="tx1"/>
                </a:solidFill>
                <a:effectLst/>
                <a:latin typeface="Arial" panose="020B0604020202020204" pitchFamily="34" charset="0"/>
              </a:rPr>
              <a:t>Cloud Hosting:</a:t>
            </a:r>
            <a:r>
              <a:rPr kumimoji="0" lang="en-US" altLang="en-US" sz="1200" b="0" i="0" u="none" strike="noStrike" cap="none" normalizeH="0" baseline="0" dirty="0">
                <a:ln>
                  <a:noFill/>
                </a:ln>
                <a:solidFill>
                  <a:schemeClr val="tx1"/>
                </a:solidFill>
                <a:effectLst/>
                <a:latin typeface="Arial" panose="020B0604020202020204" pitchFamily="34" charset="0"/>
              </a:rPr>
              <a:t> AWS / Google Cloud / Azure (for hosting and scalability) </a:t>
            </a:r>
          </a:p>
          <a:p>
            <a:pPr marL="0" marR="0" lvl="0" indent="0" algn="l" defTabSz="914400" rtl="0" eaLnBrk="0" fontAlgn="base" latinLnBrk="0" hangingPunct="0">
              <a:lnSpc>
                <a:spcPct val="100000"/>
              </a:lnSpc>
              <a:spcBef>
                <a:spcPct val="0"/>
              </a:spcBef>
              <a:spcAft>
                <a:spcPct val="0"/>
              </a:spcAft>
              <a:buClrTx/>
              <a:buSzTx/>
              <a:buNone/>
              <a:tabLst/>
            </a:pPr>
            <a:endParaRPr lang="en-US" altLang="en-US" sz="1200" dirty="0">
              <a:solidFill>
                <a:schemeClr val="tx1"/>
              </a:solidFill>
              <a:latin typeface="Arial" panose="020B0604020202020204" pitchFamily="34" charset="0"/>
            </a:endParaRPr>
          </a:p>
          <a:p>
            <a:pPr marL="400050" lvl="1" indent="0" defTabSz="914400" eaLnBrk="0" fontAlgn="base" hangingPunct="0">
              <a:spcBef>
                <a:spcPct val="0"/>
              </a:spcBef>
              <a:spcAft>
                <a:spcPct val="0"/>
              </a:spcAft>
              <a:buClrTx/>
              <a:buSzTx/>
              <a:buNone/>
            </a:pPr>
            <a:endParaRPr lang="en-US" altLang="en-US" sz="1200" dirty="0">
              <a:solidFill>
                <a:schemeClr val="tx1"/>
              </a:solidFill>
              <a:latin typeface="Arial" panose="020B0604020202020204" pitchFamily="34" charset="0"/>
            </a:endParaRPr>
          </a:p>
        </p:txBody>
      </p:sp>
      <p:sp>
        <p:nvSpPr>
          <p:cNvPr id="3" name="Rectangle 1">
            <a:extLst>
              <a:ext uri="{FF2B5EF4-FFF2-40B4-BE49-F238E27FC236}">
                <a16:creationId xmlns:a16="http://schemas.microsoft.com/office/drawing/2014/main" id="{3893ADB9-8E86-FAAE-BC04-BCD15E47CEA5}"/>
              </a:ext>
            </a:extLst>
          </p:cNvPr>
          <p:cNvSpPr>
            <a:spLocks noChangeArrowheads="1"/>
          </p:cNvSpPr>
          <p:nvPr/>
        </p:nvSpPr>
        <p:spPr bwMode="auto">
          <a:xfrm>
            <a:off x="0" y="-184666"/>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
        <p:nvSpPr>
          <p:cNvPr id="5" name="Rectangle 1">
            <a:extLst>
              <a:ext uri="{FF2B5EF4-FFF2-40B4-BE49-F238E27FC236}">
                <a16:creationId xmlns:a16="http://schemas.microsoft.com/office/drawing/2014/main" id="{B5B60C22-68BF-6259-96C8-A724D07959EE}"/>
              </a:ext>
            </a:extLst>
          </p:cNvPr>
          <p:cNvSpPr>
            <a:spLocks noChangeArrowheads="1"/>
          </p:cNvSpPr>
          <p:nvPr/>
        </p:nvSpPr>
        <p:spPr bwMode="auto">
          <a:xfrm>
            <a:off x="0" y="-323165"/>
            <a:ext cx="24878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kumimoji="0" lang="en-US" altLang="en-US"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831067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FF24C-B8B6-3BE6-D6D4-3D6685B7740D}"/>
              </a:ext>
            </a:extLst>
          </p:cNvPr>
          <p:cNvSpPr>
            <a:spLocks noGrp="1"/>
          </p:cNvSpPr>
          <p:nvPr>
            <p:ph type="title"/>
          </p:nvPr>
        </p:nvSpPr>
        <p:spPr>
          <a:xfrm>
            <a:off x="565367" y="1104123"/>
            <a:ext cx="8596668" cy="332791"/>
          </a:xfrm>
        </p:spPr>
        <p:txBody>
          <a:bodyPr>
            <a:normAutofit/>
          </a:bodyPr>
          <a:lstStyle/>
          <a:p>
            <a:r>
              <a:rPr lang="en-US" sz="1200" b="1" dirty="0">
                <a:solidFill>
                  <a:schemeClr val="tx1"/>
                </a:solidFill>
                <a:latin typeface="Arial" panose="020B0604020202020204" pitchFamily="34" charset="0"/>
                <a:cs typeface="Arial" panose="020B0604020202020204" pitchFamily="34" charset="0"/>
              </a:rPr>
              <a:t>Risks and Dependencies - </a:t>
            </a:r>
          </a:p>
        </p:txBody>
      </p:sp>
      <p:sp>
        <p:nvSpPr>
          <p:cNvPr id="3" name="Content Placeholder 2">
            <a:extLst>
              <a:ext uri="{FF2B5EF4-FFF2-40B4-BE49-F238E27FC236}">
                <a16:creationId xmlns:a16="http://schemas.microsoft.com/office/drawing/2014/main" id="{C96054B0-7FCD-5F3B-1410-6A825E441DF6}"/>
              </a:ext>
            </a:extLst>
          </p:cNvPr>
          <p:cNvSpPr>
            <a:spLocks noGrp="1"/>
          </p:cNvSpPr>
          <p:nvPr>
            <p:ph idx="1"/>
          </p:nvPr>
        </p:nvSpPr>
        <p:spPr>
          <a:xfrm>
            <a:off x="565367" y="1651518"/>
            <a:ext cx="8596668" cy="3254779"/>
          </a:xfrm>
        </p:spPr>
        <p:txBody>
          <a:bodyPr>
            <a:normAutofit/>
          </a:bodyPr>
          <a:lstStyle/>
          <a:p>
            <a:pPr marL="0" indent="0">
              <a:buClr>
                <a:schemeClr val="tx1"/>
              </a:buClr>
              <a:buNone/>
            </a:pPr>
            <a:r>
              <a:rPr lang="en-US" sz="1200" b="1" dirty="0">
                <a:solidFill>
                  <a:schemeClr val="tx1"/>
                </a:solidFill>
                <a:latin typeface="Arial" panose="020B0604020202020204" pitchFamily="34" charset="0"/>
                <a:cs typeface="Arial" panose="020B0604020202020204" pitchFamily="34" charset="0"/>
              </a:rPr>
              <a:t>Risks : </a:t>
            </a:r>
          </a:p>
          <a:p>
            <a:pPr defTabSz="914400" eaLnBrk="0" fontAlgn="base" hangingPunct="0">
              <a:lnSpc>
                <a:spcPct val="200000"/>
              </a:lnSpc>
              <a:spcBef>
                <a:spcPct val="0"/>
              </a:spcBef>
              <a:spcAft>
                <a:spcPct val="0"/>
              </a:spcAft>
              <a:buClrTx/>
              <a:buSzTx/>
              <a:buFont typeface="Arial" panose="020B0604020202020204" pitchFamily="34" charset="0"/>
              <a:buChar char="•"/>
            </a:pPr>
            <a:r>
              <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As the platform handles sensitive customer data, risks may arise if there are weaknesses in the authentication mechanisms or access controls, potentially leading to data breaches.</a:t>
            </a:r>
          </a:p>
          <a:p>
            <a:pPr defTabSz="914400" eaLnBrk="0" fontAlgn="base" hangingPunct="0">
              <a:lnSpc>
                <a:spcPct val="200000"/>
              </a:lnSpc>
              <a:spcBef>
                <a:spcPct val="0"/>
              </a:spcBef>
              <a:spcAft>
                <a:spcPct val="0"/>
              </a:spcAft>
              <a:buClrTx/>
              <a:buSzTx/>
              <a:buFont typeface="Arial" panose="020B0604020202020204" pitchFamily="34" charset="0"/>
              <a:buChar char="•"/>
            </a:pPr>
            <a:r>
              <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Risks may arise if the integration of third-party services such as payment gateways, inventory management, or promotional tools faces technical issues, affecting platform functionality. </a:t>
            </a:r>
          </a:p>
          <a:p>
            <a:pPr defTabSz="914400" eaLnBrk="0" fontAlgn="base" hangingPunct="0">
              <a:lnSpc>
                <a:spcPct val="200000"/>
              </a:lnSpc>
              <a:spcBef>
                <a:spcPct val="0"/>
              </a:spcBef>
              <a:spcAft>
                <a:spcPct val="0"/>
              </a:spcAft>
              <a:buClrTx/>
              <a:buSzTx/>
              <a:buFont typeface="Arial" panose="020B0604020202020204" pitchFamily="34" charset="0"/>
              <a:buChar char="•"/>
            </a:pPr>
            <a:r>
              <a:rPr lang="en-US" sz="1200" dirty="0">
                <a:latin typeface="Arial" panose="020B0604020202020204" pitchFamily="34" charset="0"/>
                <a:cs typeface="Arial" panose="020B0604020202020204" pitchFamily="34" charset="0"/>
              </a:rPr>
              <a:t>Inadequate testing or delays in receiving feedback from stakeholders and potential customers might lead to quality issues in the platform, affecting the user experience.</a:t>
            </a:r>
          </a:p>
          <a:p>
            <a:pPr defTabSz="914400" eaLnBrk="0" fontAlgn="base" hangingPunct="0">
              <a:spcBef>
                <a:spcPct val="0"/>
              </a:spcBef>
              <a:spcAft>
                <a:spcPct val="0"/>
              </a:spcAft>
              <a:buClrTx/>
              <a:buSzTx/>
              <a:buFont typeface="Arial" panose="020B0604020202020204" pitchFamily="34" charset="0"/>
              <a:buChar char="•"/>
            </a:pPr>
            <a:endParaRPr kumimoji="0" lang="en-US" altLang="en-US" sz="1200" i="0" u="none" strike="noStrike" cap="none" normalizeH="0" baseline="0" dirty="0">
              <a:ln>
                <a:noFill/>
              </a:ln>
              <a:solidFill>
                <a:schemeClr val="tx1"/>
              </a:solidFill>
              <a:effectLst/>
              <a:latin typeface="Arial" panose="020B0604020202020204" pitchFamily="34" charset="0"/>
            </a:endParaRPr>
          </a:p>
          <a:p>
            <a:pPr marL="400050" lvl="1" indent="0" defTabSz="914400" eaLnBrk="0" fontAlgn="base" hangingPunct="0">
              <a:spcBef>
                <a:spcPct val="0"/>
              </a:spcBef>
              <a:spcAft>
                <a:spcPct val="0"/>
              </a:spcAft>
              <a:buClrTx/>
              <a:buSzTx/>
              <a:buNone/>
            </a:pPr>
            <a:endParaRPr lang="en-US" altLang="en-US" sz="1200" dirty="0">
              <a:solidFill>
                <a:schemeClr val="tx1"/>
              </a:solidFill>
              <a:latin typeface="Arial" panose="020B0604020202020204" pitchFamily="34" charset="0"/>
            </a:endParaRPr>
          </a:p>
          <a:p>
            <a:pPr marL="400050" lvl="1" indent="0" defTabSz="914400" eaLnBrk="0" fontAlgn="base" hangingPunct="0">
              <a:spcBef>
                <a:spcPct val="0"/>
              </a:spcBef>
              <a:spcAft>
                <a:spcPct val="0"/>
              </a:spcAft>
              <a:buClrTx/>
              <a:buSzTx/>
              <a:buNone/>
            </a:pPr>
            <a:endParaRPr kumimoji="0" lang="en-US" altLang="en-US" sz="1200" b="0" i="0" u="none" strike="noStrike" cap="none" normalizeH="0" baseline="0" dirty="0">
              <a:ln>
                <a:noFill/>
              </a:ln>
              <a:solidFill>
                <a:schemeClr val="tx1"/>
              </a:solidFill>
              <a:effectLst/>
              <a:latin typeface="Arial" panose="020B0604020202020204" pitchFamily="34" charset="0"/>
            </a:endParaRPr>
          </a:p>
          <a:p>
            <a:pPr marL="0" indent="0">
              <a:buNone/>
            </a:pPr>
            <a:endParaRPr lang="en-US" sz="1200" b="1"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3278112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FF24C-B8B6-3BE6-D6D4-3D6685B7740D}"/>
              </a:ext>
            </a:extLst>
          </p:cNvPr>
          <p:cNvSpPr>
            <a:spLocks noGrp="1"/>
          </p:cNvSpPr>
          <p:nvPr>
            <p:ph type="title"/>
          </p:nvPr>
        </p:nvSpPr>
        <p:spPr>
          <a:xfrm>
            <a:off x="565367" y="1104123"/>
            <a:ext cx="8596668" cy="332791"/>
          </a:xfrm>
        </p:spPr>
        <p:txBody>
          <a:bodyPr>
            <a:normAutofit/>
          </a:bodyPr>
          <a:lstStyle/>
          <a:p>
            <a:r>
              <a:rPr lang="en-US" sz="1200" b="1" dirty="0">
                <a:solidFill>
                  <a:schemeClr val="tx1"/>
                </a:solidFill>
                <a:latin typeface="Arial" panose="020B0604020202020204" pitchFamily="34" charset="0"/>
                <a:cs typeface="Arial" panose="020B0604020202020204" pitchFamily="34" charset="0"/>
              </a:rPr>
              <a:t>Risks and Dependencies - </a:t>
            </a:r>
          </a:p>
        </p:txBody>
      </p:sp>
      <p:sp>
        <p:nvSpPr>
          <p:cNvPr id="3" name="Content Placeholder 2">
            <a:extLst>
              <a:ext uri="{FF2B5EF4-FFF2-40B4-BE49-F238E27FC236}">
                <a16:creationId xmlns:a16="http://schemas.microsoft.com/office/drawing/2014/main" id="{C96054B0-7FCD-5F3B-1410-6A825E441DF6}"/>
              </a:ext>
            </a:extLst>
          </p:cNvPr>
          <p:cNvSpPr>
            <a:spLocks noGrp="1"/>
          </p:cNvSpPr>
          <p:nvPr>
            <p:ph idx="1"/>
          </p:nvPr>
        </p:nvSpPr>
        <p:spPr>
          <a:xfrm>
            <a:off x="565367" y="1647405"/>
            <a:ext cx="8596668" cy="3880773"/>
          </a:xfrm>
        </p:spPr>
        <p:txBody>
          <a:bodyPr/>
          <a:lstStyle/>
          <a:p>
            <a:pPr marL="0" indent="0">
              <a:buNone/>
            </a:pPr>
            <a:r>
              <a:rPr lang="en-US" sz="1200" b="1" dirty="0">
                <a:latin typeface="Arial" panose="020B0604020202020204" pitchFamily="34" charset="0"/>
                <a:cs typeface="Arial" panose="020B0604020202020204" pitchFamily="34" charset="0"/>
              </a:rPr>
              <a:t>Dependencies :</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200" b="0" i="0" u="none" strike="noStrike" cap="none" normalizeH="0" baseline="0" dirty="0">
              <a:ln>
                <a:noFill/>
              </a:ln>
              <a:solidFill>
                <a:schemeClr val="tx1"/>
              </a:solidFill>
              <a:effectLst/>
              <a:latin typeface="Arial" panose="020B0604020202020204" pitchFamily="34" charset="0"/>
            </a:endParaRPr>
          </a:p>
          <a:p>
            <a:pPr marR="0" lvl="0" algn="l" defTabSz="914400" rtl="0" eaLnBrk="0" fontAlgn="base" latinLnBrk="0" hangingPunct="0">
              <a:lnSpc>
                <a:spcPct val="200000"/>
              </a:lnSpc>
              <a:spcBef>
                <a:spcPct val="0"/>
              </a:spcBef>
              <a:spcAft>
                <a:spcPct val="0"/>
              </a:spcAft>
              <a:buClrTx/>
              <a:buSzTx/>
              <a:buFont typeface="Arial" panose="020B0604020202020204" pitchFamily="34" charset="0"/>
              <a:buChar char="•"/>
              <a:tabLst/>
            </a:pPr>
            <a:r>
              <a:rPr lang="en-US" sz="1200" dirty="0">
                <a:latin typeface="Arial" panose="020B0604020202020204" pitchFamily="34" charset="0"/>
                <a:cs typeface="Arial" panose="020B0604020202020204" pitchFamily="34" charset="0"/>
              </a:rPr>
              <a:t>Dependence on external services like payment gateways, inventory management, and shipping solutions could lead to delays or disruptions if these services face outages or integration issues.</a:t>
            </a:r>
            <a:r>
              <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p>
          <a:p>
            <a:pPr marR="0" lvl="0" algn="l" defTabSz="914400" rtl="0" eaLnBrk="0" fontAlgn="base" latinLnBrk="0" hangingPunct="0">
              <a:lnSpc>
                <a:spcPct val="200000"/>
              </a:lnSpc>
              <a:spcBef>
                <a:spcPct val="0"/>
              </a:spcBef>
              <a:spcAft>
                <a:spcPct val="0"/>
              </a:spcAft>
              <a:buClrTx/>
              <a:buSzTx/>
              <a:buFont typeface="Arial" panose="020B0604020202020204" pitchFamily="34" charset="0"/>
              <a:buChar char="•"/>
              <a:tabLst/>
            </a:pPr>
            <a:r>
              <a:rPr lang="en-US" sz="1200" dirty="0">
                <a:latin typeface="Arial" panose="020B0604020202020204" pitchFamily="34" charset="0"/>
                <a:cs typeface="Arial" panose="020B0604020202020204" pitchFamily="34" charset="0"/>
              </a:rPr>
              <a:t>Compliance with legal and regulatory requirements, especially in payment systems and customer data handling, may create dependencies on legal teams and require adjustments to platform features.</a:t>
            </a:r>
            <a:endPar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R="0" lvl="0" algn="l" defTabSz="914400" rtl="0" eaLnBrk="0" fontAlgn="base" latinLnBrk="0" hangingPunct="0">
              <a:lnSpc>
                <a:spcPct val="200000"/>
              </a:lnSpc>
              <a:spcBef>
                <a:spcPct val="0"/>
              </a:spcBef>
              <a:spcAft>
                <a:spcPct val="0"/>
              </a:spcAft>
              <a:buClrTx/>
              <a:buSzTx/>
              <a:buFont typeface="Arial" panose="020B0604020202020204" pitchFamily="34" charset="0"/>
              <a:buChar char="•"/>
              <a:tabLst/>
            </a:pPr>
            <a:r>
              <a:rPr lang="en-US" sz="1200" dirty="0">
                <a:latin typeface="Arial" panose="020B0604020202020204" pitchFamily="34" charset="0"/>
                <a:cs typeface="Arial" panose="020B0604020202020204" pitchFamily="34" charset="0"/>
              </a:rPr>
              <a:t>Availability of resources for staff training and support might be a dependency that impacts the final rollout and adoption of the platform.</a:t>
            </a:r>
            <a:endPar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endParaRPr lang="en-US" altLang="en-US" sz="1200" dirty="0">
              <a:solidFill>
                <a:schemeClr val="tx1"/>
              </a:solidFill>
              <a:latin typeface="Arial" panose="020B0604020202020204" pitchFamily="34" charset="0"/>
            </a:endParaRPr>
          </a:p>
          <a:p>
            <a:pPr marL="400050" lvl="1" indent="0" defTabSz="914400" eaLnBrk="0" fontAlgn="base" hangingPunct="0">
              <a:spcBef>
                <a:spcPct val="0"/>
              </a:spcBef>
              <a:spcAft>
                <a:spcPct val="0"/>
              </a:spcAft>
              <a:buClrTx/>
              <a:buSzTx/>
              <a:buNone/>
            </a:pPr>
            <a:endParaRPr kumimoji="0" lang="en-US" altLang="en-US" sz="1200" b="0" i="0" u="none" strike="noStrike" cap="none" normalizeH="0" baseline="0" dirty="0">
              <a:ln>
                <a:noFill/>
              </a:ln>
              <a:solidFill>
                <a:schemeClr val="tx1"/>
              </a:solidFill>
              <a:effectLst/>
              <a:latin typeface="Arial" panose="020B0604020202020204" pitchFamily="34" charset="0"/>
            </a:endParaRPr>
          </a:p>
          <a:p>
            <a:pPr marL="0" indent="0">
              <a:buNone/>
            </a:pPr>
            <a:endParaRPr lang="en-US" sz="1200" b="1"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9781641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9AE75-DB49-F4D6-4F4C-C7B7059B2553}"/>
              </a:ext>
            </a:extLst>
          </p:cNvPr>
          <p:cNvSpPr>
            <a:spLocks noGrp="1"/>
          </p:cNvSpPr>
          <p:nvPr>
            <p:ph type="title"/>
          </p:nvPr>
        </p:nvSpPr>
        <p:spPr>
          <a:xfrm>
            <a:off x="677334" y="1307691"/>
            <a:ext cx="8596668" cy="437227"/>
          </a:xfrm>
        </p:spPr>
        <p:txBody>
          <a:bodyPr>
            <a:normAutofit/>
          </a:bodyPr>
          <a:lstStyle/>
          <a:p>
            <a:r>
              <a:rPr lang="en-US" sz="1200" dirty="0">
                <a:solidFill>
                  <a:schemeClr val="tx1"/>
                </a:solidFill>
              </a:rPr>
              <a:t>Thank you !!!</a:t>
            </a:r>
          </a:p>
        </p:txBody>
      </p:sp>
      <p:sp>
        <p:nvSpPr>
          <p:cNvPr id="3" name="Content Placeholder 2">
            <a:extLst>
              <a:ext uri="{FF2B5EF4-FFF2-40B4-BE49-F238E27FC236}">
                <a16:creationId xmlns:a16="http://schemas.microsoft.com/office/drawing/2014/main" id="{3511649D-E3B7-AA94-F2D9-E4A194604F67}"/>
              </a:ext>
            </a:extLst>
          </p:cNvPr>
          <p:cNvSpPr>
            <a:spLocks noGrp="1"/>
          </p:cNvSpPr>
          <p:nvPr>
            <p:ph idx="1"/>
          </p:nvPr>
        </p:nvSpPr>
        <p:spPr>
          <a:xfrm>
            <a:off x="677334" y="1930400"/>
            <a:ext cx="8596668" cy="3880773"/>
          </a:xfrm>
        </p:spPr>
        <p:txBody>
          <a:bodyPr>
            <a:normAutofit/>
          </a:bodyPr>
          <a:lstStyle/>
          <a:p>
            <a:pPr marL="0" indent="0">
              <a:buClr>
                <a:schemeClr val="tx1"/>
              </a:buClr>
              <a:buNone/>
            </a:pPr>
            <a:endParaRPr lang="en-US"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2705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E6134-9545-155B-79F4-E51FC96BA699}"/>
              </a:ext>
            </a:extLst>
          </p:cNvPr>
          <p:cNvSpPr>
            <a:spLocks noGrp="1"/>
          </p:cNvSpPr>
          <p:nvPr>
            <p:ph type="title"/>
          </p:nvPr>
        </p:nvSpPr>
        <p:spPr>
          <a:xfrm>
            <a:off x="677334" y="1374710"/>
            <a:ext cx="8596668" cy="360784"/>
          </a:xfrm>
        </p:spPr>
        <p:txBody>
          <a:bodyPr>
            <a:normAutofit/>
          </a:bodyPr>
          <a:lstStyle/>
          <a:p>
            <a:r>
              <a:rPr lang="en-US" sz="1200" b="1" dirty="0">
                <a:solidFill>
                  <a:schemeClr val="tx1"/>
                </a:solidFill>
                <a:latin typeface="Arial" panose="020B0604020202020204" pitchFamily="34" charset="0"/>
                <a:cs typeface="Arial" panose="020B0604020202020204" pitchFamily="34" charset="0"/>
              </a:rPr>
              <a:t>Agenda:</a:t>
            </a:r>
          </a:p>
        </p:txBody>
      </p:sp>
      <p:sp>
        <p:nvSpPr>
          <p:cNvPr id="4" name="Rectangle 1">
            <a:extLst>
              <a:ext uri="{FF2B5EF4-FFF2-40B4-BE49-F238E27FC236}">
                <a16:creationId xmlns:a16="http://schemas.microsoft.com/office/drawing/2014/main" id="{1D9283EC-8D5A-0652-8D8C-04314A8718A7}"/>
              </a:ext>
            </a:extLst>
          </p:cNvPr>
          <p:cNvSpPr>
            <a:spLocks noGrp="1" noChangeArrowheads="1"/>
          </p:cNvSpPr>
          <p:nvPr>
            <p:ph idx="1"/>
          </p:nvPr>
        </p:nvSpPr>
        <p:spPr bwMode="auto">
          <a:xfrm>
            <a:off x="890132" y="1997838"/>
            <a:ext cx="2952274"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28600" marR="0" lvl="0" indent="-228600" algn="l" defTabSz="914400" rtl="0" eaLnBrk="0" fontAlgn="base" latinLnBrk="0" hangingPunct="0">
              <a:lnSpc>
                <a:spcPct val="150000"/>
              </a:lnSpc>
              <a:spcBef>
                <a:spcPct val="0"/>
              </a:spcBef>
              <a:spcAft>
                <a:spcPct val="0"/>
              </a:spcAft>
              <a:buClrTx/>
              <a:buSzTx/>
              <a:buFont typeface="+mj-lt"/>
              <a:buAutoNum type="arabicPeriod"/>
              <a:tabLst/>
            </a:pPr>
            <a:r>
              <a:rPr kumimoji="0" lang="en-US" altLang="en-US" sz="1200" b="1" i="0" u="none" strike="noStrike" cap="none" normalizeH="0" baseline="0">
                <a:ln>
                  <a:noFill/>
                </a:ln>
                <a:solidFill>
                  <a:schemeClr val="tx1"/>
                </a:solidFill>
                <a:effectLst/>
                <a:latin typeface="Arial" panose="020B0604020202020204" pitchFamily="34" charset="0"/>
              </a:rPr>
              <a:t>Situation</a:t>
            </a:r>
            <a:endParaRPr kumimoji="0" lang="en-US" altLang="en-US" sz="1200" b="0" i="0" u="none" strike="noStrike" cap="none" normalizeH="0" baseline="0" dirty="0">
              <a:ln>
                <a:noFill/>
              </a:ln>
              <a:solidFill>
                <a:schemeClr val="tx1"/>
              </a:solidFill>
              <a:effectLst/>
              <a:latin typeface="Arial" panose="020B0604020202020204" pitchFamily="34" charset="0"/>
            </a:endParaRPr>
          </a:p>
          <a:p>
            <a:pPr marL="228600" marR="0" lvl="0" indent="-228600" algn="l" defTabSz="914400" rtl="0" eaLnBrk="0" fontAlgn="base" latinLnBrk="0" hangingPunct="0">
              <a:lnSpc>
                <a:spcPct val="150000"/>
              </a:lnSpc>
              <a:spcBef>
                <a:spcPct val="0"/>
              </a:spcBef>
              <a:spcAft>
                <a:spcPct val="0"/>
              </a:spcAft>
              <a:buClrTx/>
              <a:buSzTx/>
              <a:buFont typeface="+mj-lt"/>
              <a:buAutoNum type="arabicPeriod"/>
              <a:tabLst/>
            </a:pPr>
            <a:r>
              <a:rPr kumimoji="0" lang="en-US" altLang="en-US" sz="1200" b="1" i="0" u="none" strike="noStrike" cap="none" normalizeH="0" baseline="0" dirty="0">
                <a:ln>
                  <a:noFill/>
                </a:ln>
                <a:solidFill>
                  <a:schemeClr val="tx1"/>
                </a:solidFill>
                <a:effectLst/>
                <a:latin typeface="Arial" panose="020B0604020202020204" pitchFamily="34" charset="0"/>
              </a:rPr>
              <a:t>Problem</a:t>
            </a:r>
            <a:endParaRPr kumimoji="0" lang="en-US" altLang="en-US" sz="1200" b="0" i="0" u="none" strike="noStrike" cap="none" normalizeH="0" baseline="0" dirty="0">
              <a:ln>
                <a:noFill/>
              </a:ln>
              <a:solidFill>
                <a:schemeClr val="tx1"/>
              </a:solidFill>
              <a:effectLst/>
              <a:latin typeface="Arial" panose="020B0604020202020204" pitchFamily="34" charset="0"/>
            </a:endParaRPr>
          </a:p>
          <a:p>
            <a:pPr marL="228600" marR="0" lvl="0" indent="-228600" algn="l" defTabSz="914400" rtl="0" eaLnBrk="0" fontAlgn="base" latinLnBrk="0" hangingPunct="0">
              <a:lnSpc>
                <a:spcPct val="150000"/>
              </a:lnSpc>
              <a:spcBef>
                <a:spcPct val="0"/>
              </a:spcBef>
              <a:spcAft>
                <a:spcPct val="0"/>
              </a:spcAft>
              <a:buClrTx/>
              <a:buSzTx/>
              <a:buFont typeface="+mj-lt"/>
              <a:buAutoNum type="arabicPeriod"/>
              <a:tabLst/>
            </a:pPr>
            <a:r>
              <a:rPr kumimoji="0" lang="en-US" altLang="en-US" sz="1200" b="1" i="0" u="none" strike="noStrike" cap="none" normalizeH="0" baseline="0" dirty="0">
                <a:ln>
                  <a:noFill/>
                </a:ln>
                <a:solidFill>
                  <a:schemeClr val="tx1"/>
                </a:solidFill>
                <a:effectLst/>
                <a:latin typeface="Arial" panose="020B0604020202020204" pitchFamily="34" charset="0"/>
              </a:rPr>
              <a:t>Opportunity</a:t>
            </a:r>
            <a:endParaRPr kumimoji="0" lang="en-US" altLang="en-US" sz="1200" b="0" i="0" u="none" strike="noStrike" cap="none" normalizeH="0" baseline="0" dirty="0">
              <a:ln>
                <a:noFill/>
              </a:ln>
              <a:solidFill>
                <a:schemeClr val="tx1"/>
              </a:solidFill>
              <a:effectLst/>
              <a:latin typeface="Arial" panose="020B0604020202020204" pitchFamily="34" charset="0"/>
            </a:endParaRPr>
          </a:p>
          <a:p>
            <a:pPr marL="228600" marR="0" lvl="0" indent="-228600" algn="l" defTabSz="914400" rtl="0" eaLnBrk="0" fontAlgn="base" latinLnBrk="0" hangingPunct="0">
              <a:lnSpc>
                <a:spcPct val="150000"/>
              </a:lnSpc>
              <a:spcBef>
                <a:spcPct val="0"/>
              </a:spcBef>
              <a:spcAft>
                <a:spcPct val="0"/>
              </a:spcAft>
              <a:buClrTx/>
              <a:buSzTx/>
              <a:buFont typeface="+mj-lt"/>
              <a:buAutoNum type="arabicPeriod"/>
              <a:tabLst/>
            </a:pPr>
            <a:r>
              <a:rPr kumimoji="0" lang="en-US" altLang="en-US" sz="1200" b="1" i="0" u="none" strike="noStrike" cap="none" normalizeH="0" baseline="0" dirty="0">
                <a:ln>
                  <a:noFill/>
                </a:ln>
                <a:solidFill>
                  <a:schemeClr val="tx1"/>
                </a:solidFill>
                <a:effectLst/>
                <a:latin typeface="Arial" panose="020B0604020202020204" pitchFamily="34" charset="0"/>
              </a:rPr>
              <a:t>Purpose Statement</a:t>
            </a:r>
            <a:endParaRPr kumimoji="0" lang="en-US" altLang="en-US" sz="1200" b="0" i="0" u="none" strike="noStrike" cap="none" normalizeH="0" baseline="0" dirty="0">
              <a:ln>
                <a:noFill/>
              </a:ln>
              <a:solidFill>
                <a:schemeClr val="tx1"/>
              </a:solidFill>
              <a:effectLst/>
              <a:latin typeface="Arial" panose="020B0604020202020204" pitchFamily="34" charset="0"/>
            </a:endParaRPr>
          </a:p>
          <a:p>
            <a:pPr marL="228600" marR="0" lvl="0" indent="-228600" algn="l" defTabSz="914400" rtl="0" eaLnBrk="0" fontAlgn="base" latinLnBrk="0" hangingPunct="0">
              <a:lnSpc>
                <a:spcPct val="150000"/>
              </a:lnSpc>
              <a:spcBef>
                <a:spcPct val="0"/>
              </a:spcBef>
              <a:spcAft>
                <a:spcPct val="0"/>
              </a:spcAft>
              <a:buClrTx/>
              <a:buSzTx/>
              <a:buFont typeface="+mj-lt"/>
              <a:buAutoNum type="arabicPeriod"/>
              <a:tabLst/>
            </a:pPr>
            <a:r>
              <a:rPr kumimoji="0" lang="en-US" altLang="en-US" sz="1200" b="1" i="0" u="none" strike="noStrike" cap="none" normalizeH="0" baseline="0" dirty="0">
                <a:ln>
                  <a:noFill/>
                </a:ln>
                <a:solidFill>
                  <a:schemeClr val="tx1"/>
                </a:solidFill>
                <a:effectLst/>
                <a:latin typeface="Arial" panose="020B0604020202020204" pitchFamily="34" charset="0"/>
              </a:rPr>
              <a:t>Project Objectives</a:t>
            </a:r>
            <a:endParaRPr kumimoji="0" lang="en-US" altLang="en-US" sz="1200" b="0" i="0" u="none" strike="noStrike" cap="none" normalizeH="0" baseline="0" dirty="0">
              <a:ln>
                <a:noFill/>
              </a:ln>
              <a:solidFill>
                <a:schemeClr val="tx1"/>
              </a:solidFill>
              <a:effectLst/>
              <a:latin typeface="Arial" panose="020B0604020202020204" pitchFamily="34" charset="0"/>
            </a:endParaRPr>
          </a:p>
          <a:p>
            <a:pPr marL="228600" marR="0" lvl="0" indent="-228600" algn="l" defTabSz="914400" rtl="0" eaLnBrk="0" fontAlgn="base" latinLnBrk="0" hangingPunct="0">
              <a:lnSpc>
                <a:spcPct val="150000"/>
              </a:lnSpc>
              <a:spcBef>
                <a:spcPct val="0"/>
              </a:spcBef>
              <a:spcAft>
                <a:spcPct val="0"/>
              </a:spcAft>
              <a:buClrTx/>
              <a:buSzTx/>
              <a:buFont typeface="+mj-lt"/>
              <a:buAutoNum type="arabicPeriod"/>
              <a:tabLst/>
            </a:pPr>
            <a:r>
              <a:rPr kumimoji="0" lang="en-US" altLang="en-US" sz="1200" b="1" i="0" u="none" strike="noStrike" cap="none" normalizeH="0" baseline="0" dirty="0">
                <a:ln>
                  <a:noFill/>
                </a:ln>
                <a:solidFill>
                  <a:schemeClr val="tx1"/>
                </a:solidFill>
                <a:effectLst/>
                <a:latin typeface="Arial" panose="020B0604020202020204" pitchFamily="34" charset="0"/>
              </a:rPr>
              <a:t>Success Criteria</a:t>
            </a:r>
            <a:endParaRPr kumimoji="0" lang="en-US" altLang="en-US" sz="1200" b="0" i="0" u="none" strike="noStrike" cap="none" normalizeH="0" baseline="0" dirty="0">
              <a:ln>
                <a:noFill/>
              </a:ln>
              <a:solidFill>
                <a:schemeClr val="tx1"/>
              </a:solidFill>
              <a:effectLst/>
              <a:latin typeface="Arial" panose="020B0604020202020204" pitchFamily="34" charset="0"/>
            </a:endParaRPr>
          </a:p>
          <a:p>
            <a:pPr marL="228600" marR="0" lvl="0" indent="-228600" algn="l" defTabSz="914400" rtl="0" eaLnBrk="0" fontAlgn="base" latinLnBrk="0" hangingPunct="0">
              <a:lnSpc>
                <a:spcPct val="150000"/>
              </a:lnSpc>
              <a:spcBef>
                <a:spcPct val="0"/>
              </a:spcBef>
              <a:spcAft>
                <a:spcPct val="0"/>
              </a:spcAft>
              <a:buClrTx/>
              <a:buSzTx/>
              <a:buFont typeface="+mj-lt"/>
              <a:buAutoNum type="arabicPeriod"/>
              <a:tabLst/>
            </a:pPr>
            <a:r>
              <a:rPr kumimoji="0" lang="en-US" altLang="en-US" sz="1200" b="1" i="0" u="none" strike="noStrike" cap="none" normalizeH="0" baseline="0" dirty="0">
                <a:ln>
                  <a:noFill/>
                </a:ln>
                <a:solidFill>
                  <a:schemeClr val="tx1"/>
                </a:solidFill>
                <a:effectLst/>
                <a:latin typeface="Arial" panose="020B0604020202020204" pitchFamily="34" charset="0"/>
              </a:rPr>
              <a:t>Methods/Approach</a:t>
            </a:r>
            <a:endParaRPr kumimoji="0" lang="en-US" altLang="en-US" sz="1200" b="0" i="0" u="none" strike="noStrike" cap="none" normalizeH="0" baseline="0" dirty="0">
              <a:ln>
                <a:noFill/>
              </a:ln>
              <a:solidFill>
                <a:schemeClr val="tx1"/>
              </a:solidFill>
              <a:effectLst/>
              <a:latin typeface="Arial" panose="020B0604020202020204" pitchFamily="34" charset="0"/>
            </a:endParaRPr>
          </a:p>
          <a:p>
            <a:pPr marL="228600" marR="0" lvl="0" indent="-228600" algn="l" defTabSz="914400" rtl="0" eaLnBrk="0" fontAlgn="base" latinLnBrk="0" hangingPunct="0">
              <a:lnSpc>
                <a:spcPct val="150000"/>
              </a:lnSpc>
              <a:spcBef>
                <a:spcPct val="0"/>
              </a:spcBef>
              <a:spcAft>
                <a:spcPct val="0"/>
              </a:spcAft>
              <a:buClrTx/>
              <a:buSzTx/>
              <a:buFont typeface="+mj-lt"/>
              <a:buAutoNum type="arabicPeriod"/>
              <a:tabLst/>
            </a:pPr>
            <a:r>
              <a:rPr kumimoji="0" lang="en-US" altLang="en-US" sz="1200" b="1" i="0" u="none" strike="noStrike" cap="none" normalizeH="0" baseline="0" dirty="0">
                <a:ln>
                  <a:noFill/>
                </a:ln>
                <a:solidFill>
                  <a:schemeClr val="tx1"/>
                </a:solidFill>
                <a:effectLst/>
                <a:latin typeface="Arial" panose="020B0604020202020204" pitchFamily="34" charset="0"/>
              </a:rPr>
              <a:t>Resources</a:t>
            </a:r>
            <a:endParaRPr kumimoji="0" lang="en-US" altLang="en-US" sz="1200" b="0" i="0" u="none" strike="noStrike" cap="none" normalizeH="0" baseline="0" dirty="0">
              <a:ln>
                <a:noFill/>
              </a:ln>
              <a:solidFill>
                <a:schemeClr val="tx1"/>
              </a:solidFill>
              <a:effectLst/>
              <a:latin typeface="Arial" panose="020B0604020202020204" pitchFamily="34" charset="0"/>
            </a:endParaRPr>
          </a:p>
          <a:p>
            <a:pPr marL="228600" marR="0" lvl="0" indent="-228600" algn="l" defTabSz="914400" rtl="0" eaLnBrk="0" fontAlgn="base" latinLnBrk="0" hangingPunct="0">
              <a:lnSpc>
                <a:spcPct val="150000"/>
              </a:lnSpc>
              <a:spcBef>
                <a:spcPct val="0"/>
              </a:spcBef>
              <a:spcAft>
                <a:spcPct val="0"/>
              </a:spcAft>
              <a:buClrTx/>
              <a:buSzTx/>
              <a:buFont typeface="+mj-lt"/>
              <a:buAutoNum type="arabicPeriod"/>
              <a:tabLst/>
            </a:pPr>
            <a:r>
              <a:rPr kumimoji="0" lang="en-US" altLang="en-US" sz="1200" b="1" i="0" u="none" strike="noStrike" cap="none" normalizeH="0" baseline="0" dirty="0">
                <a:ln>
                  <a:noFill/>
                </a:ln>
                <a:solidFill>
                  <a:schemeClr val="tx1"/>
                </a:solidFill>
                <a:effectLst/>
                <a:latin typeface="Arial" panose="020B0604020202020204" pitchFamily="34" charset="0"/>
              </a:rPr>
              <a:t>Risks and Dependencies</a:t>
            </a:r>
            <a:endParaRPr kumimoji="0" lang="en-US" altLang="en-US" sz="12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55565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8B774-2C8C-E84B-8B0A-344FFEC9C324}"/>
              </a:ext>
            </a:extLst>
          </p:cNvPr>
          <p:cNvSpPr>
            <a:spLocks noGrp="1"/>
          </p:cNvSpPr>
          <p:nvPr>
            <p:ph type="title"/>
          </p:nvPr>
        </p:nvSpPr>
        <p:spPr>
          <a:xfrm>
            <a:off x="494675" y="1048067"/>
            <a:ext cx="8779327" cy="357266"/>
          </a:xfrm>
        </p:spPr>
        <p:txBody>
          <a:bodyPr>
            <a:normAutofit/>
          </a:bodyPr>
          <a:lstStyle/>
          <a:p>
            <a:r>
              <a:rPr lang="en-US" sz="1200" b="1" dirty="0">
                <a:solidFill>
                  <a:schemeClr val="tx1"/>
                </a:solidFill>
                <a:latin typeface="Arial" panose="020B0604020202020204" pitchFamily="34" charset="0"/>
                <a:cs typeface="Arial" panose="020B0604020202020204" pitchFamily="34" charset="0"/>
              </a:rPr>
              <a:t>Situation -</a:t>
            </a:r>
            <a:r>
              <a:rPr lang="en-US" sz="1200" dirty="0">
                <a:solidFill>
                  <a:schemeClr val="tx1"/>
                </a:solidFill>
                <a:latin typeface="Arial" panose="020B0604020202020204" pitchFamily="34" charset="0"/>
                <a:cs typeface="Arial" panose="020B0604020202020204" pitchFamily="34" charset="0"/>
              </a:rPr>
              <a:t> </a:t>
            </a:r>
          </a:p>
        </p:txBody>
      </p:sp>
      <p:sp>
        <p:nvSpPr>
          <p:cNvPr id="3" name="Content Placeholder 2">
            <a:extLst>
              <a:ext uri="{FF2B5EF4-FFF2-40B4-BE49-F238E27FC236}">
                <a16:creationId xmlns:a16="http://schemas.microsoft.com/office/drawing/2014/main" id="{FAACE928-8714-D1D7-95E9-1FA75AD1C590}"/>
              </a:ext>
            </a:extLst>
          </p:cNvPr>
          <p:cNvSpPr>
            <a:spLocks noGrp="1"/>
          </p:cNvSpPr>
          <p:nvPr>
            <p:ph idx="1"/>
          </p:nvPr>
        </p:nvSpPr>
        <p:spPr>
          <a:xfrm>
            <a:off x="642444" y="1606600"/>
            <a:ext cx="9122042" cy="4750657"/>
          </a:xfrm>
        </p:spPr>
        <p:txBody>
          <a:bodyPr/>
          <a:lstStyle/>
          <a:p>
            <a:pPr marR="0" lvl="0" algn="l" defTabSz="914400" rtl="0" eaLnBrk="0" fontAlgn="base" latinLnBrk="0" hangingPunct="0">
              <a:lnSpc>
                <a:spcPct val="200000"/>
              </a:lnSpc>
              <a:spcBef>
                <a:spcPct val="0"/>
              </a:spcBef>
              <a:spcAft>
                <a:spcPct val="0"/>
              </a:spcAft>
              <a:buClrTx/>
              <a:buSzTx/>
              <a:buFont typeface="Arial" panose="020B0604020202020204" pitchFamily="34" charset="0"/>
              <a:buChar char="•"/>
              <a:tabLst/>
            </a:pPr>
            <a:r>
              <a:rPr lang="en-US" sz="1200" dirty="0">
                <a:solidFill>
                  <a:schemeClr val="tx1"/>
                </a:solidFill>
                <a:latin typeface="Arial" panose="020B0604020202020204" pitchFamily="34" charset="0"/>
                <a:cs typeface="Arial" panose="020B0604020202020204" pitchFamily="34" charset="0"/>
              </a:rPr>
              <a:t>Mr. Alan, an experienced entrepreneur in the retail sector, owns a chain of boutique stores offering premium lifestyle products, including clothing, home decor, and skincare. </a:t>
            </a:r>
          </a:p>
          <a:p>
            <a:pPr marR="0" lvl="0" algn="l" defTabSz="914400" rtl="0" eaLnBrk="0" fontAlgn="base" latinLnBrk="0" hangingPunct="0">
              <a:lnSpc>
                <a:spcPct val="200000"/>
              </a:lnSpc>
              <a:spcBef>
                <a:spcPct val="0"/>
              </a:spcBef>
              <a:spcAft>
                <a:spcPct val="0"/>
              </a:spcAft>
              <a:buClrTx/>
              <a:buSzTx/>
              <a:buFont typeface="Arial" panose="020B0604020202020204" pitchFamily="34" charset="0"/>
              <a:buChar char="•"/>
              <a:tabLst/>
            </a:pPr>
            <a:r>
              <a:rPr lang="en-US" sz="1200" dirty="0">
                <a:solidFill>
                  <a:schemeClr val="tx1"/>
                </a:solidFill>
                <a:latin typeface="Arial" panose="020B0604020202020204" pitchFamily="34" charset="0"/>
                <a:cs typeface="Arial" panose="020B0604020202020204" pitchFamily="34" charset="0"/>
              </a:rPr>
              <a:t>While his stores have received positive customer feedback, he recognizes the growing demand for an online shopping experience, especially among millennials and tech-savvy customers who prefer the convenience of digital platforms.</a:t>
            </a:r>
          </a:p>
          <a:p>
            <a:pPr marR="0" lvl="0" algn="l" defTabSz="914400" rtl="0" eaLnBrk="0" fontAlgn="base" latinLnBrk="0" hangingPunct="0">
              <a:lnSpc>
                <a:spcPct val="200000"/>
              </a:lnSpc>
              <a:spcBef>
                <a:spcPct val="0"/>
              </a:spcBef>
              <a:spcAft>
                <a:spcPct val="0"/>
              </a:spcAft>
              <a:buClrTx/>
              <a:buSzTx/>
              <a:buFont typeface="Arial" panose="020B0604020202020204" pitchFamily="34" charset="0"/>
              <a:buChar char="•"/>
              <a:tabLst/>
            </a:pPr>
            <a:r>
              <a:rPr lang="en-US" sz="1200" dirty="0">
                <a:solidFill>
                  <a:schemeClr val="tx1"/>
                </a:solidFill>
                <a:latin typeface="Arial" panose="020B0604020202020204" pitchFamily="34" charset="0"/>
                <a:cs typeface="Arial" panose="020B0604020202020204" pitchFamily="34" charset="0"/>
              </a:rPr>
              <a:t>However, Mr. Alan’s business faces significant challenges: the absence of an online presence, a lack of product customization, limited payment options, inefficient order tracking, and the inability to offer real-time promotions. </a:t>
            </a:r>
          </a:p>
          <a:p>
            <a:pPr marR="0" lvl="0" algn="l" defTabSz="914400" rtl="0" eaLnBrk="0" fontAlgn="base" latinLnBrk="0" hangingPunct="0">
              <a:lnSpc>
                <a:spcPct val="200000"/>
              </a:lnSpc>
              <a:spcBef>
                <a:spcPct val="0"/>
              </a:spcBef>
              <a:spcAft>
                <a:spcPct val="0"/>
              </a:spcAft>
              <a:buClrTx/>
              <a:buSzTx/>
              <a:buFont typeface="Arial" panose="020B0604020202020204" pitchFamily="34" charset="0"/>
              <a:buChar char="•"/>
              <a:tabLst/>
            </a:pPr>
            <a:r>
              <a:rPr lang="en-US" sz="1200" dirty="0">
                <a:solidFill>
                  <a:schemeClr val="tx1"/>
                </a:solidFill>
                <a:latin typeface="Arial" panose="020B0604020202020204" pitchFamily="34" charset="0"/>
                <a:cs typeface="Arial" panose="020B0604020202020204" pitchFamily="34" charset="0"/>
              </a:rPr>
              <a:t>To address these gaps, Mr. Alan partnered with COEPD IT Solutions to develop an e-commerce platform that provides a seamless shopping experience and expands his reach to a larger customer base.</a:t>
            </a:r>
          </a:p>
          <a:p>
            <a:pPr marL="0" indent="0">
              <a:buNone/>
            </a:pPr>
            <a:endParaRPr lang="en-US" sz="1200" dirty="0">
              <a:latin typeface="Arial" panose="020B0604020202020204" pitchFamily="34" charset="0"/>
              <a:cs typeface="Arial" panose="020B0604020202020204" pitchFamily="34" charset="0"/>
            </a:endParaRPr>
          </a:p>
        </p:txBody>
      </p:sp>
      <p:sp>
        <p:nvSpPr>
          <p:cNvPr id="4" name="Rectangle 1">
            <a:extLst>
              <a:ext uri="{FF2B5EF4-FFF2-40B4-BE49-F238E27FC236}">
                <a16:creationId xmlns:a16="http://schemas.microsoft.com/office/drawing/2014/main" id="{8ED31DD5-543E-BDC8-865D-3529741D32CF}"/>
              </a:ext>
            </a:extLst>
          </p:cNvPr>
          <p:cNvSpPr>
            <a:spLocks noChangeArrowheads="1"/>
          </p:cNvSpPr>
          <p:nvPr/>
        </p:nvSpPr>
        <p:spPr bwMode="auto">
          <a:xfrm>
            <a:off x="0" y="-323165"/>
            <a:ext cx="32893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316931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E6836-F55B-D566-5539-3A550DB15493}"/>
              </a:ext>
            </a:extLst>
          </p:cNvPr>
          <p:cNvSpPr>
            <a:spLocks noGrp="1"/>
          </p:cNvSpPr>
          <p:nvPr>
            <p:ph type="title"/>
          </p:nvPr>
        </p:nvSpPr>
        <p:spPr>
          <a:xfrm>
            <a:off x="677334" y="1274618"/>
            <a:ext cx="8596668" cy="321425"/>
          </a:xfrm>
        </p:spPr>
        <p:txBody>
          <a:bodyPr>
            <a:normAutofit/>
          </a:bodyPr>
          <a:lstStyle/>
          <a:p>
            <a:r>
              <a:rPr lang="en-US" sz="1200" b="1" dirty="0">
                <a:solidFill>
                  <a:schemeClr val="tx1"/>
                </a:solidFill>
                <a:latin typeface="Arial" panose="020B0604020202020204" pitchFamily="34" charset="0"/>
                <a:cs typeface="Arial" panose="020B0604020202020204" pitchFamily="34" charset="0"/>
              </a:rPr>
              <a:t>Problem -</a:t>
            </a:r>
          </a:p>
        </p:txBody>
      </p:sp>
      <p:sp>
        <p:nvSpPr>
          <p:cNvPr id="4" name="Rectangle 1">
            <a:extLst>
              <a:ext uri="{FF2B5EF4-FFF2-40B4-BE49-F238E27FC236}">
                <a16:creationId xmlns:a16="http://schemas.microsoft.com/office/drawing/2014/main" id="{2E34D0BE-6996-840D-6848-C8BDB5032419}"/>
              </a:ext>
            </a:extLst>
          </p:cNvPr>
          <p:cNvSpPr>
            <a:spLocks noGrp="1" noChangeArrowheads="1"/>
          </p:cNvSpPr>
          <p:nvPr>
            <p:ph idx="1"/>
          </p:nvPr>
        </p:nvSpPr>
        <p:spPr bwMode="auto">
          <a:xfrm>
            <a:off x="844374" y="1775694"/>
            <a:ext cx="7940398" cy="2989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defTabSz="914400" eaLnBrk="0" fontAlgn="base" hangingPunct="0">
              <a:lnSpc>
                <a:spcPct val="200000"/>
              </a:lnSpc>
              <a:spcBef>
                <a:spcPct val="0"/>
              </a:spcBef>
              <a:spcAft>
                <a:spcPct val="0"/>
              </a:spcAft>
              <a:buClrTx/>
              <a:buSzTx/>
              <a:buFont typeface="Arial" panose="020B0604020202020204" pitchFamily="34" charset="0"/>
              <a:buChar char="•"/>
            </a:pPr>
            <a:r>
              <a:rPr kumimoji="0" lang="en-US" altLang="en-US" sz="12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No Online Presence:</a:t>
            </a:r>
            <a:r>
              <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The boutique stores have not expanded to an online platform, limiting reach to only in-store customers.</a:t>
            </a:r>
          </a:p>
          <a:p>
            <a:pPr defTabSz="914400" eaLnBrk="0" fontAlgn="base" hangingPunct="0">
              <a:lnSpc>
                <a:spcPct val="200000"/>
              </a:lnSpc>
              <a:spcBef>
                <a:spcPct val="0"/>
              </a:spcBef>
              <a:spcAft>
                <a:spcPct val="0"/>
              </a:spcAft>
              <a:buClrTx/>
              <a:buSzTx/>
              <a:buFont typeface="Arial" panose="020B0604020202020204" pitchFamily="34" charset="0"/>
              <a:buChar char="•"/>
            </a:pPr>
            <a:r>
              <a:rPr kumimoji="0" lang="en-US" altLang="en-US" sz="12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Lack of Real-Time Inventory Updates:</a:t>
            </a:r>
            <a:r>
              <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Customers often face disappointment due to stock unavailability as inventory isn’t updated in real-time.</a:t>
            </a:r>
          </a:p>
          <a:p>
            <a:pPr defTabSz="914400" eaLnBrk="0" fontAlgn="base" hangingPunct="0">
              <a:lnSpc>
                <a:spcPct val="200000"/>
              </a:lnSpc>
              <a:spcBef>
                <a:spcPct val="0"/>
              </a:spcBef>
              <a:spcAft>
                <a:spcPct val="0"/>
              </a:spcAft>
              <a:buClrTx/>
              <a:buSzTx/>
              <a:buFont typeface="Arial" panose="020B0604020202020204" pitchFamily="34" charset="0"/>
              <a:buChar char="•"/>
            </a:pPr>
            <a:r>
              <a:rPr kumimoji="0" lang="en-US" altLang="en-US" sz="12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Complicated Returns Process:</a:t>
            </a:r>
            <a:r>
              <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 The current returns system is manual, resulting in delays and poor customer experience.</a:t>
            </a:r>
          </a:p>
          <a:p>
            <a:pPr defTabSz="914400" eaLnBrk="0" fontAlgn="base" hangingPunct="0">
              <a:lnSpc>
                <a:spcPct val="200000"/>
              </a:lnSpc>
              <a:spcBef>
                <a:spcPct val="0"/>
              </a:spcBef>
              <a:spcAft>
                <a:spcPct val="0"/>
              </a:spcAft>
              <a:buClrTx/>
              <a:buSzTx/>
              <a:buFont typeface="Arial" panose="020B0604020202020204" pitchFamily="34" charset="0"/>
              <a:buChar char="•"/>
            </a:pPr>
            <a:r>
              <a:rPr lang="en-US" sz="1200" b="1" dirty="0">
                <a:solidFill>
                  <a:schemeClr val="tx1"/>
                </a:solidFill>
                <a:latin typeface="Arial" panose="020B0604020202020204" pitchFamily="34" charset="0"/>
                <a:cs typeface="Arial" panose="020B0604020202020204" pitchFamily="34" charset="0"/>
              </a:rPr>
              <a:t>Poor Product Discovery:</a:t>
            </a:r>
            <a:r>
              <a:rPr lang="en-US" sz="1200" dirty="0">
                <a:solidFill>
                  <a:schemeClr val="tx1"/>
                </a:solidFill>
                <a:latin typeface="Arial" panose="020B0604020202020204" pitchFamily="34" charset="0"/>
                <a:cs typeface="Arial" panose="020B0604020202020204" pitchFamily="34" charset="0"/>
              </a:rPr>
              <a:t> Customers struggle to find relevant products due to the absence of personalized recommendations and effective search filters.</a:t>
            </a:r>
            <a:endPar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86779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F1F97-3415-9F2A-AE58-CF9BC340BE25}"/>
              </a:ext>
            </a:extLst>
          </p:cNvPr>
          <p:cNvSpPr>
            <a:spLocks noGrp="1"/>
          </p:cNvSpPr>
          <p:nvPr>
            <p:ph type="title"/>
          </p:nvPr>
        </p:nvSpPr>
        <p:spPr>
          <a:xfrm>
            <a:off x="569269" y="1390995"/>
            <a:ext cx="8596668" cy="362990"/>
          </a:xfrm>
        </p:spPr>
        <p:txBody>
          <a:bodyPr>
            <a:normAutofit/>
          </a:bodyPr>
          <a:lstStyle/>
          <a:p>
            <a:r>
              <a:rPr lang="en-US" sz="1200" b="1" dirty="0">
                <a:solidFill>
                  <a:schemeClr val="tx2"/>
                </a:solidFill>
                <a:latin typeface="Arial" panose="020B0604020202020204" pitchFamily="34" charset="0"/>
                <a:cs typeface="Arial" panose="020B0604020202020204" pitchFamily="34" charset="0"/>
              </a:rPr>
              <a:t>Opportunity - </a:t>
            </a:r>
          </a:p>
        </p:txBody>
      </p:sp>
      <p:sp>
        <p:nvSpPr>
          <p:cNvPr id="4" name="Rectangle 1">
            <a:extLst>
              <a:ext uri="{FF2B5EF4-FFF2-40B4-BE49-F238E27FC236}">
                <a16:creationId xmlns:a16="http://schemas.microsoft.com/office/drawing/2014/main" id="{EA749A7C-614E-AE53-5C44-DB4AAB348C0F}"/>
              </a:ext>
            </a:extLst>
          </p:cNvPr>
          <p:cNvSpPr>
            <a:spLocks noGrp="1" noChangeArrowheads="1"/>
          </p:cNvSpPr>
          <p:nvPr>
            <p:ph idx="1"/>
          </p:nvPr>
        </p:nvSpPr>
        <p:spPr bwMode="auto">
          <a:xfrm>
            <a:off x="891964" y="1906120"/>
            <a:ext cx="7951277" cy="37283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R="0" lvl="0" algn="l" defTabSz="914400" rtl="0" eaLnBrk="0" fontAlgn="base" latinLnBrk="0" hangingPunct="0">
              <a:lnSpc>
                <a:spcPct val="200000"/>
              </a:lnSpc>
              <a:spcBef>
                <a:spcPct val="0"/>
              </a:spcBef>
              <a:spcAft>
                <a:spcPct val="0"/>
              </a:spcAft>
              <a:buClrTx/>
              <a:buSzTx/>
              <a:buFont typeface="Arial" panose="020B0604020202020204" pitchFamily="34" charset="0"/>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Creating an online platform will enable Mr. Alan to reach a broader audience, particularly millennials who prefer online shopping.</a:t>
            </a:r>
          </a:p>
          <a:p>
            <a:pPr marR="0" lvl="0" algn="l" defTabSz="914400" rtl="0" eaLnBrk="0" fontAlgn="base" latinLnBrk="0" hangingPunct="0">
              <a:lnSpc>
                <a:spcPct val="200000"/>
              </a:lnSpc>
              <a:spcBef>
                <a:spcPct val="0"/>
              </a:spcBef>
              <a:spcAft>
                <a:spcPct val="0"/>
              </a:spcAft>
              <a:buClrTx/>
              <a:buSzTx/>
              <a:buFont typeface="Arial" panose="020B0604020202020204" pitchFamily="34" charset="0"/>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By integrating personalized product recommendations, real-time inventory updates, and flexible payment options, the business can provide a seamless shopping experience.</a:t>
            </a:r>
          </a:p>
          <a:p>
            <a:pPr marR="0" lvl="0" algn="l" defTabSz="914400" rtl="0" eaLnBrk="0" fontAlgn="base" latinLnBrk="0" hangingPunct="0">
              <a:lnSpc>
                <a:spcPct val="200000"/>
              </a:lnSpc>
              <a:spcBef>
                <a:spcPct val="0"/>
              </a:spcBef>
              <a:spcAft>
                <a:spcPct val="0"/>
              </a:spcAft>
              <a:buClrTx/>
              <a:buSzTx/>
              <a:buFont typeface="Arial" panose="020B0604020202020204" pitchFamily="34" charset="0"/>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The introduction of real-time promotions, flash sales, and loyalty rewards can drive increased sales and customer engagement.</a:t>
            </a:r>
          </a:p>
          <a:p>
            <a:pPr marR="0" lvl="0" algn="l" defTabSz="914400" rtl="0" eaLnBrk="0" fontAlgn="base" latinLnBrk="0" hangingPunct="0">
              <a:lnSpc>
                <a:spcPct val="200000"/>
              </a:lnSpc>
              <a:spcBef>
                <a:spcPct val="0"/>
              </a:spcBef>
              <a:spcAft>
                <a:spcPct val="0"/>
              </a:spcAft>
              <a:buClrTx/>
              <a:buSzTx/>
              <a:buFont typeface="Arial" panose="020B0604020202020204" pitchFamily="34" charset="0"/>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A user-friendly return and refund system along with order tracking will improve overall customer satisfaction and loyalty.</a:t>
            </a:r>
          </a:p>
          <a:p>
            <a:pPr marR="0" lvl="0" algn="l" defTabSz="914400" rtl="0" eaLnBrk="0" fontAlgn="base" latinLnBrk="0" hangingPunct="0">
              <a:lnSpc>
                <a:spcPct val="200000"/>
              </a:lnSpc>
              <a:spcBef>
                <a:spcPct val="0"/>
              </a:spcBef>
              <a:spcAft>
                <a:spcPct val="0"/>
              </a:spcAft>
              <a:buClrTx/>
              <a:buSzTx/>
              <a:buFont typeface="Arial" panose="020B0604020202020204" pitchFamily="34" charset="0"/>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The platform can be expanded with new product categories and advanced features in the future, increasing business growth potential</a:t>
            </a:r>
            <a:endPar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5" name="Rectangle 2">
            <a:extLst>
              <a:ext uri="{FF2B5EF4-FFF2-40B4-BE49-F238E27FC236}">
                <a16:creationId xmlns:a16="http://schemas.microsoft.com/office/drawing/2014/main" id="{D4781C8A-69CB-B919-7326-924D93C02BAC}"/>
              </a:ext>
            </a:extLst>
          </p:cNvPr>
          <p:cNvSpPr>
            <a:spLocks noChangeArrowheads="1"/>
          </p:cNvSpPr>
          <p:nvPr/>
        </p:nvSpPr>
        <p:spPr bwMode="auto">
          <a:xfrm>
            <a:off x="0" y="-184666"/>
            <a:ext cx="39305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28508844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AA012-C893-0C2E-3619-BA837A85A361}"/>
              </a:ext>
            </a:extLst>
          </p:cNvPr>
          <p:cNvSpPr>
            <a:spLocks noGrp="1"/>
          </p:cNvSpPr>
          <p:nvPr>
            <p:ph type="title"/>
          </p:nvPr>
        </p:nvSpPr>
        <p:spPr>
          <a:xfrm>
            <a:off x="461203" y="1440873"/>
            <a:ext cx="8596668" cy="396240"/>
          </a:xfrm>
        </p:spPr>
        <p:txBody>
          <a:bodyPr>
            <a:normAutofit/>
          </a:bodyPr>
          <a:lstStyle/>
          <a:p>
            <a:r>
              <a:rPr lang="en-US" sz="1200" b="1" dirty="0">
                <a:solidFill>
                  <a:schemeClr val="tx1"/>
                </a:solidFill>
                <a:latin typeface="Arial" panose="020B0604020202020204" pitchFamily="34" charset="0"/>
                <a:cs typeface="Arial" panose="020B0604020202020204" pitchFamily="34" charset="0"/>
              </a:rPr>
              <a:t>Purpose Statement - </a:t>
            </a:r>
          </a:p>
        </p:txBody>
      </p:sp>
      <p:sp>
        <p:nvSpPr>
          <p:cNvPr id="8" name="Content Placeholder 2">
            <a:extLst>
              <a:ext uri="{FF2B5EF4-FFF2-40B4-BE49-F238E27FC236}">
                <a16:creationId xmlns:a16="http://schemas.microsoft.com/office/drawing/2014/main" id="{6896C796-E0B5-8C21-13E8-067B5B7C4B70}"/>
              </a:ext>
            </a:extLst>
          </p:cNvPr>
          <p:cNvSpPr txBox="1">
            <a:spLocks/>
          </p:cNvSpPr>
          <p:nvPr/>
        </p:nvSpPr>
        <p:spPr>
          <a:xfrm>
            <a:off x="598714" y="1994428"/>
            <a:ext cx="8262257" cy="1075343"/>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nSpc>
                <a:spcPct val="150000"/>
              </a:lnSpc>
              <a:buFont typeface="Wingdings 3" charset="2"/>
              <a:buNone/>
            </a:pPr>
            <a:r>
              <a:rPr kumimoji="0" lang="en-US" altLang="en-US" sz="1200" b="0" i="0" u="none" strike="noStrike" cap="none" normalizeH="0" baseline="0" dirty="0">
                <a:ln>
                  <a:noFill/>
                </a:ln>
                <a:solidFill>
                  <a:schemeClr val="tx1"/>
                </a:solidFill>
                <a:effectLst/>
                <a:latin typeface="Arial" panose="020B0604020202020204" pitchFamily="34" charset="0"/>
              </a:rPr>
              <a:t>The purpose of this project is to develop an agile e-commerce platform that enhances the online shopping experience by addressing key challenges, improving customer satisfaction, and driving business growth through seamless product discovery, personalized recommendations, and flexible payment options</a:t>
            </a:r>
            <a:r>
              <a:rPr lang="en-US" sz="1200" dirty="0">
                <a:solidFill>
                  <a:schemeClr val="tx1"/>
                </a:solidFill>
                <a:latin typeface="Arial" panose="020B0604020202020204" pitchFamily="34" charset="0"/>
                <a:cs typeface="Arial" panose="020B0604020202020204" pitchFamily="34" charset="0"/>
              </a:rPr>
              <a:t>.</a:t>
            </a:r>
          </a:p>
        </p:txBody>
      </p:sp>
      <p:sp>
        <p:nvSpPr>
          <p:cNvPr id="9" name="Rectangle 1">
            <a:extLst>
              <a:ext uri="{FF2B5EF4-FFF2-40B4-BE49-F238E27FC236}">
                <a16:creationId xmlns:a16="http://schemas.microsoft.com/office/drawing/2014/main" id="{A5D2AAF8-8B33-CE2E-9CEB-DF75C1EB6D30}"/>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a:t>
            </a:r>
          </a:p>
        </p:txBody>
      </p:sp>
    </p:spTree>
    <p:extLst>
      <p:ext uri="{BB962C8B-B14F-4D97-AF65-F5344CB8AC3E}">
        <p14:creationId xmlns:p14="http://schemas.microsoft.com/office/powerpoint/2010/main" val="1413399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D00BF-841A-F899-F056-A18513C3FC39}"/>
              </a:ext>
            </a:extLst>
          </p:cNvPr>
          <p:cNvSpPr>
            <a:spLocks noGrp="1"/>
          </p:cNvSpPr>
          <p:nvPr>
            <p:ph type="title"/>
          </p:nvPr>
        </p:nvSpPr>
        <p:spPr>
          <a:xfrm>
            <a:off x="502766" y="1166553"/>
            <a:ext cx="8596668" cy="362989"/>
          </a:xfrm>
        </p:spPr>
        <p:txBody>
          <a:bodyPr>
            <a:normAutofit/>
          </a:bodyPr>
          <a:lstStyle/>
          <a:p>
            <a:r>
              <a:rPr lang="en-US" sz="1200" b="1" dirty="0">
                <a:solidFill>
                  <a:schemeClr val="tx1"/>
                </a:solidFill>
                <a:latin typeface="Arial" panose="020B0604020202020204" pitchFamily="34" charset="0"/>
                <a:cs typeface="Arial" panose="020B0604020202020204" pitchFamily="34" charset="0"/>
              </a:rPr>
              <a:t>Project Objectives - </a:t>
            </a:r>
          </a:p>
        </p:txBody>
      </p:sp>
      <p:sp>
        <p:nvSpPr>
          <p:cNvPr id="4" name="Rectangle 1">
            <a:extLst>
              <a:ext uri="{FF2B5EF4-FFF2-40B4-BE49-F238E27FC236}">
                <a16:creationId xmlns:a16="http://schemas.microsoft.com/office/drawing/2014/main" id="{519463DA-B309-CEEA-48EE-0EF63BB439D2}"/>
              </a:ext>
            </a:extLst>
          </p:cNvPr>
          <p:cNvSpPr>
            <a:spLocks noGrp="1" noChangeArrowheads="1"/>
          </p:cNvSpPr>
          <p:nvPr>
            <p:ph idx="1"/>
          </p:nvPr>
        </p:nvSpPr>
        <p:spPr bwMode="auto">
          <a:xfrm>
            <a:off x="871202" y="1643385"/>
            <a:ext cx="7403346" cy="26203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defTabSz="914400" eaLnBrk="0" fontAlgn="base" hangingPunct="0">
              <a:lnSpc>
                <a:spcPct val="200000"/>
              </a:lnSpc>
              <a:spcBef>
                <a:spcPct val="0"/>
              </a:spcBef>
              <a:spcAft>
                <a:spcPct val="0"/>
              </a:spcAft>
              <a:buClrTx/>
              <a:buSzTx/>
              <a:buFont typeface="Arial" panose="020B0604020202020204" pitchFamily="34" charset="0"/>
              <a:buChar char="•"/>
            </a:pPr>
            <a:r>
              <a:rPr kumimoji="0" lang="en-US" altLang="en-US" sz="1200" b="0" i="0" u="none" strike="noStrike" cap="none" normalizeH="0" baseline="0" dirty="0">
                <a:ln>
                  <a:noFill/>
                </a:ln>
                <a:solidFill>
                  <a:schemeClr val="tx1"/>
                </a:solidFill>
                <a:effectLst/>
                <a:latin typeface="Arial" panose="020B0604020202020204" pitchFamily="34" charset="0"/>
              </a:rPr>
              <a:t>To design and implement a fully functional online platform with integrated product catalog, flexible payment options, real-time inventory updates, and order tracking.</a:t>
            </a:r>
          </a:p>
          <a:p>
            <a:pPr defTabSz="914400" eaLnBrk="0" fontAlgn="base" hangingPunct="0">
              <a:lnSpc>
                <a:spcPct val="200000"/>
              </a:lnSpc>
              <a:spcBef>
                <a:spcPct val="0"/>
              </a:spcBef>
              <a:spcAft>
                <a:spcPct val="0"/>
              </a:spcAft>
              <a:buClrTx/>
              <a:buSzTx/>
              <a:buFont typeface="Arial" panose="020B0604020202020204" pitchFamily="34" charset="0"/>
              <a:buChar char="•"/>
            </a:pPr>
            <a:r>
              <a:rPr kumimoji="0" lang="en-US" altLang="en-US" sz="1200" b="0" i="0" u="none" strike="noStrike" cap="none" normalizeH="0" baseline="0" dirty="0">
                <a:ln>
                  <a:noFill/>
                </a:ln>
                <a:solidFill>
                  <a:schemeClr val="tx1"/>
                </a:solidFill>
                <a:effectLst/>
                <a:latin typeface="Arial" panose="020B0604020202020204" pitchFamily="34" charset="0"/>
              </a:rPr>
              <a:t>To provide AI-based personalized recommendations and targeted promotional offers to enhance the shopping experience.</a:t>
            </a:r>
          </a:p>
          <a:p>
            <a:pPr defTabSz="914400" eaLnBrk="0" fontAlgn="base" hangingPunct="0">
              <a:lnSpc>
                <a:spcPct val="200000"/>
              </a:lnSpc>
              <a:spcBef>
                <a:spcPct val="0"/>
              </a:spcBef>
              <a:spcAft>
                <a:spcPct val="0"/>
              </a:spcAft>
              <a:buClrTx/>
              <a:buSzTx/>
              <a:buFont typeface="Arial" panose="020B0604020202020204" pitchFamily="34" charset="0"/>
              <a:buChar char="•"/>
            </a:pPr>
            <a:r>
              <a:rPr kumimoji="0" lang="en-US" altLang="en-US" sz="1200" b="0" i="0" u="none" strike="noStrike" cap="none" normalizeH="0" baseline="0" dirty="0">
                <a:ln>
                  <a:noFill/>
                </a:ln>
                <a:solidFill>
                  <a:schemeClr val="tx1"/>
                </a:solidFill>
                <a:effectLst/>
                <a:latin typeface="Arial" panose="020B0604020202020204" pitchFamily="34" charset="0"/>
              </a:rPr>
              <a:t>To develop an easy-to-use return and refund system that enhances customer satisfaction.</a:t>
            </a:r>
          </a:p>
          <a:p>
            <a:pPr defTabSz="914400" eaLnBrk="0" fontAlgn="base" hangingPunct="0">
              <a:lnSpc>
                <a:spcPct val="200000"/>
              </a:lnSpc>
              <a:spcBef>
                <a:spcPct val="0"/>
              </a:spcBef>
              <a:spcAft>
                <a:spcPct val="0"/>
              </a:spcAft>
              <a:buClrTx/>
              <a:buSzTx/>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To ensure the platform is intuitive, mobile-responsive, and provides a seamless shopping experience for all users.</a:t>
            </a:r>
            <a:endParaRPr kumimoji="0" lang="en-US" altLang="en-US" sz="120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3" name="Rectangle 1">
            <a:extLst>
              <a:ext uri="{FF2B5EF4-FFF2-40B4-BE49-F238E27FC236}">
                <a16:creationId xmlns:a16="http://schemas.microsoft.com/office/drawing/2014/main" id="{43472E77-B1A5-F65F-309C-0AF418C2C22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56348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849FA-68CD-6E7D-2BD3-CA23374B9138}"/>
              </a:ext>
            </a:extLst>
          </p:cNvPr>
          <p:cNvSpPr>
            <a:spLocks noGrp="1"/>
          </p:cNvSpPr>
          <p:nvPr>
            <p:ph type="title"/>
          </p:nvPr>
        </p:nvSpPr>
        <p:spPr>
          <a:xfrm>
            <a:off x="494455" y="1208116"/>
            <a:ext cx="8596668" cy="371302"/>
          </a:xfrm>
        </p:spPr>
        <p:txBody>
          <a:bodyPr>
            <a:normAutofit/>
          </a:bodyPr>
          <a:lstStyle/>
          <a:p>
            <a:r>
              <a:rPr lang="en-US" sz="1200" b="1" dirty="0">
                <a:solidFill>
                  <a:schemeClr val="tx1"/>
                </a:solidFill>
                <a:latin typeface="Arial" panose="020B0604020202020204" pitchFamily="34" charset="0"/>
                <a:cs typeface="Arial" panose="020B0604020202020204" pitchFamily="34" charset="0"/>
              </a:rPr>
              <a:t>Success Criteria - </a:t>
            </a:r>
          </a:p>
        </p:txBody>
      </p:sp>
      <p:sp>
        <p:nvSpPr>
          <p:cNvPr id="6" name="TextBox 5">
            <a:extLst>
              <a:ext uri="{FF2B5EF4-FFF2-40B4-BE49-F238E27FC236}">
                <a16:creationId xmlns:a16="http://schemas.microsoft.com/office/drawing/2014/main" id="{B81E36A0-6373-91EC-1720-1DA9CE6E8288}"/>
              </a:ext>
            </a:extLst>
          </p:cNvPr>
          <p:cNvSpPr txBox="1"/>
          <p:nvPr/>
        </p:nvSpPr>
        <p:spPr>
          <a:xfrm>
            <a:off x="864245" y="1916406"/>
            <a:ext cx="8150678" cy="1512594"/>
          </a:xfrm>
          <a:prstGeom prst="rect">
            <a:avLst/>
          </a:prstGeom>
          <a:noFill/>
        </p:spPr>
        <p:txBody>
          <a:bodyPr wrap="square">
            <a:spAutoFit/>
          </a:bodyPr>
          <a:lstStyle/>
          <a:p>
            <a:pPr marL="171450" marR="0" lvl="0" indent="-171450" algn="l" defTabSz="914400" rtl="0" eaLnBrk="0" fontAlgn="base" latinLnBrk="0" hangingPunct="0">
              <a:lnSpc>
                <a:spcPct val="200000"/>
              </a:lnSpc>
              <a:spcBef>
                <a:spcPct val="0"/>
              </a:spcBef>
              <a:spcAft>
                <a:spcPct val="0"/>
              </a:spcAft>
              <a:buClrTx/>
              <a:buSzTx/>
              <a:buFont typeface="Arial" panose="020B0604020202020204" pitchFamily="34" charset="0"/>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Achieving a significant increase in online traffic and sales due to the platform’s launch.</a:t>
            </a:r>
          </a:p>
          <a:p>
            <a:pPr marL="171450" marR="0" lvl="0" indent="-171450" algn="l" defTabSz="914400" rtl="0" eaLnBrk="0" fontAlgn="base" latinLnBrk="0" hangingPunct="0">
              <a:lnSpc>
                <a:spcPct val="200000"/>
              </a:lnSpc>
              <a:spcBef>
                <a:spcPct val="0"/>
              </a:spcBef>
              <a:spcAft>
                <a:spcPct val="0"/>
              </a:spcAft>
              <a:buClrTx/>
              <a:buSzTx/>
              <a:buFont typeface="Arial" panose="020B0604020202020204" pitchFamily="34" charset="0"/>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Receiving positive feedback on the ease of use, efficient payment options, and smooth returns process.</a:t>
            </a:r>
          </a:p>
          <a:p>
            <a:pPr marL="171450" marR="0" lvl="0" indent="-171450" algn="l" defTabSz="914400" rtl="0" eaLnBrk="0" fontAlgn="base" latinLnBrk="0" hangingPunct="0">
              <a:lnSpc>
                <a:spcPct val="200000"/>
              </a:lnSpc>
              <a:spcBef>
                <a:spcPct val="0"/>
              </a:spcBef>
              <a:spcAft>
                <a:spcPct val="0"/>
              </a:spcAft>
              <a:buClrTx/>
              <a:buSzTx/>
              <a:buFont typeface="Arial" panose="020B0604020202020204" pitchFamily="34" charset="0"/>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Successfully implementing the core features while allowing for future product and feature expansions.</a:t>
            </a:r>
          </a:p>
          <a:p>
            <a:pPr marL="171450" marR="0" lvl="0" indent="-171450" algn="l" defTabSz="914400" rtl="0" eaLnBrk="0" fontAlgn="base" latinLnBrk="0" hangingPunct="0">
              <a:lnSpc>
                <a:spcPct val="200000"/>
              </a:lnSpc>
              <a:spcBef>
                <a:spcPct val="0"/>
              </a:spcBef>
              <a:spcAft>
                <a:spcPct val="0"/>
              </a:spcAft>
              <a:buClrTx/>
              <a:buSzTx/>
              <a:buFont typeface="Arial" panose="020B0604020202020204" pitchFamily="34" charset="0"/>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Achieving a measurable increase in revenue and customer retention through the new online platform. </a:t>
            </a:r>
            <a:endParaRPr lang="en-US" sz="1200" dirty="0"/>
          </a:p>
        </p:txBody>
      </p:sp>
    </p:spTree>
    <p:extLst>
      <p:ext uri="{BB962C8B-B14F-4D97-AF65-F5344CB8AC3E}">
        <p14:creationId xmlns:p14="http://schemas.microsoft.com/office/powerpoint/2010/main" val="2353319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DA101-D2DB-408E-F5E7-9F41BBB629D9}"/>
              </a:ext>
            </a:extLst>
          </p:cNvPr>
          <p:cNvSpPr>
            <a:spLocks noGrp="1"/>
          </p:cNvSpPr>
          <p:nvPr>
            <p:ph type="title"/>
          </p:nvPr>
        </p:nvSpPr>
        <p:spPr>
          <a:xfrm>
            <a:off x="322997" y="716456"/>
            <a:ext cx="8596668" cy="429492"/>
          </a:xfrm>
        </p:spPr>
        <p:txBody>
          <a:bodyPr>
            <a:normAutofit/>
          </a:bodyPr>
          <a:lstStyle/>
          <a:p>
            <a:r>
              <a:rPr lang="en-US" sz="1200" b="1" dirty="0">
                <a:solidFill>
                  <a:schemeClr val="tx1"/>
                </a:solidFill>
                <a:latin typeface="Arial" panose="020B0604020202020204" pitchFamily="34" charset="0"/>
                <a:cs typeface="Arial" panose="020B0604020202020204" pitchFamily="34" charset="0"/>
              </a:rPr>
              <a:t>Methods/Approach - </a:t>
            </a:r>
          </a:p>
        </p:txBody>
      </p:sp>
      <p:sp>
        <p:nvSpPr>
          <p:cNvPr id="4" name="Rectangle 1">
            <a:extLst>
              <a:ext uri="{FF2B5EF4-FFF2-40B4-BE49-F238E27FC236}">
                <a16:creationId xmlns:a16="http://schemas.microsoft.com/office/drawing/2014/main" id="{B11C15C0-7FB8-C162-D683-C488B4632747}"/>
              </a:ext>
            </a:extLst>
          </p:cNvPr>
          <p:cNvSpPr>
            <a:spLocks noGrp="1" noChangeArrowheads="1"/>
          </p:cNvSpPr>
          <p:nvPr>
            <p:ph idx="1"/>
          </p:nvPr>
        </p:nvSpPr>
        <p:spPr bwMode="auto">
          <a:xfrm>
            <a:off x="655550" y="1145948"/>
            <a:ext cx="9062192" cy="5539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R="0" lvl="0" algn="l" defTabSz="914400" rtl="0" eaLnBrk="0" fontAlgn="base" latinLnBrk="0" hangingPunct="0">
              <a:lnSpc>
                <a:spcPct val="150000"/>
              </a:lnSpc>
              <a:spcBef>
                <a:spcPct val="0"/>
              </a:spcBef>
              <a:spcAft>
                <a:spcPct val="0"/>
              </a:spcAft>
              <a:buClrTx/>
              <a:buSzTx/>
              <a:buFont typeface="Arial" panose="020B0604020202020204" pitchFamily="34" charset="0"/>
              <a:buChar char="•"/>
              <a:tabLst/>
            </a:pPr>
            <a:r>
              <a:rPr lang="en-US" sz="1200" dirty="0">
                <a:solidFill>
                  <a:schemeClr val="tx1"/>
                </a:solidFill>
                <a:latin typeface="Arial" panose="020B0604020202020204" pitchFamily="34" charset="0"/>
                <a:cs typeface="Arial" panose="020B0604020202020204" pitchFamily="34" charset="0"/>
              </a:rPr>
              <a:t>For this project, we selected the </a:t>
            </a:r>
            <a:r>
              <a:rPr lang="en-US" sz="1200" b="1" dirty="0">
                <a:solidFill>
                  <a:schemeClr val="tx1"/>
                </a:solidFill>
                <a:latin typeface="Arial" panose="020B0604020202020204" pitchFamily="34" charset="0"/>
                <a:cs typeface="Arial" panose="020B0604020202020204" pitchFamily="34" charset="0"/>
              </a:rPr>
              <a:t>Agile methodology</a:t>
            </a:r>
            <a:r>
              <a:rPr lang="en-US" sz="1200" dirty="0">
                <a:solidFill>
                  <a:schemeClr val="tx1"/>
                </a:solidFill>
                <a:latin typeface="Arial" panose="020B0604020202020204" pitchFamily="34" charset="0"/>
                <a:cs typeface="Arial" panose="020B0604020202020204" pitchFamily="34" charset="0"/>
              </a:rPr>
              <a:t> due to its iterative approach, flexibility in accommodating changing requirements, and focus on delivering incremental value to stakeholders</a:t>
            </a:r>
          </a:p>
          <a:p>
            <a:pPr marR="0" lvl="0" algn="l" defTabSz="914400" rtl="0" eaLnBrk="0" fontAlgn="base" latinLnBrk="0" hangingPunct="0">
              <a:lnSpc>
                <a:spcPct val="150000"/>
              </a:lnSpc>
              <a:spcBef>
                <a:spcPct val="0"/>
              </a:spcBef>
              <a:spcAft>
                <a:spcPct val="0"/>
              </a:spcAft>
              <a:buClrTx/>
              <a:buSzTx/>
              <a:buFont typeface="Arial" panose="020B0604020202020204" pitchFamily="34" charset="0"/>
              <a:buChar char="•"/>
              <a:tabLst/>
            </a:pPr>
            <a:r>
              <a:rPr lang="en-US" sz="1200" dirty="0">
                <a:solidFill>
                  <a:schemeClr val="tx1"/>
                </a:solidFill>
                <a:latin typeface="Arial" panose="020B0604020202020204" pitchFamily="34" charset="0"/>
                <a:cs typeface="Arial" panose="020B0604020202020204" pitchFamily="34" charset="0"/>
              </a:rPr>
              <a:t>At the outset, we created the </a:t>
            </a:r>
            <a:r>
              <a:rPr lang="en-US" sz="1200" b="1" dirty="0">
                <a:solidFill>
                  <a:schemeClr val="tx1"/>
                </a:solidFill>
                <a:latin typeface="Arial" panose="020B0604020202020204" pitchFamily="34" charset="0"/>
                <a:cs typeface="Arial" panose="020B0604020202020204" pitchFamily="34" charset="0"/>
              </a:rPr>
              <a:t>Product Vision Document</a:t>
            </a:r>
            <a:r>
              <a:rPr lang="en-US" sz="1200" dirty="0">
                <a:solidFill>
                  <a:schemeClr val="tx1"/>
                </a:solidFill>
                <a:latin typeface="Arial" panose="020B0604020202020204" pitchFamily="34" charset="0"/>
                <a:cs typeface="Arial" panose="020B0604020202020204" pitchFamily="34" charset="0"/>
              </a:rPr>
              <a:t> to align the project’s goals, objectives, and expected outcomes with the business strategy. The document outlined the key value proposition of the e-commerce platform, the target audience and core features. It served as a guiding reference throughout the project to ensure the team remained aligned with the overall product direction and objectives.</a:t>
            </a:r>
          </a:p>
          <a:p>
            <a:pPr marR="0" lvl="0" algn="l" defTabSz="914400" rtl="0" eaLnBrk="0" fontAlgn="base" latinLnBrk="0" hangingPunct="0">
              <a:lnSpc>
                <a:spcPct val="150000"/>
              </a:lnSpc>
              <a:spcBef>
                <a:spcPct val="0"/>
              </a:spcBef>
              <a:spcAft>
                <a:spcPct val="0"/>
              </a:spcAft>
              <a:buClrTx/>
              <a:buSzTx/>
              <a:buFont typeface="Arial" panose="020B0604020202020204" pitchFamily="34" charset="0"/>
              <a:buChar char="•"/>
              <a:tabLst/>
            </a:pPr>
            <a:r>
              <a:rPr lang="en-US" sz="1200" dirty="0">
                <a:solidFill>
                  <a:schemeClr val="tx1"/>
                </a:solidFill>
                <a:latin typeface="Arial" panose="020B0604020202020204" pitchFamily="34" charset="0"/>
                <a:cs typeface="Arial" panose="020B0604020202020204" pitchFamily="34" charset="0"/>
              </a:rPr>
              <a:t>Conducted workshops, interviews, and surveys with Mr. Alan, retail managers, and potential customers to gather both functional and non-functional requirements. Regular feedback loops were established to ensure alignment with business goals.</a:t>
            </a:r>
          </a:p>
          <a:p>
            <a:pPr marR="0" lvl="0" algn="l" defTabSz="914400" rtl="0" eaLnBrk="0" fontAlgn="base" latinLnBrk="0" hangingPunct="0">
              <a:lnSpc>
                <a:spcPct val="150000"/>
              </a:lnSpc>
              <a:spcBef>
                <a:spcPct val="0"/>
              </a:spcBef>
              <a:spcAft>
                <a:spcPct val="0"/>
              </a:spcAft>
              <a:buClrTx/>
              <a:buSzTx/>
              <a:buFont typeface="Arial" panose="020B0604020202020204" pitchFamily="34" charset="0"/>
              <a:buChar char="•"/>
              <a:tabLst/>
            </a:pPr>
            <a:r>
              <a:rPr lang="en-US" sz="1200" dirty="0">
                <a:solidFill>
                  <a:schemeClr val="tx1"/>
                </a:solidFill>
                <a:latin typeface="Arial" panose="020B0604020202020204" pitchFamily="34" charset="0"/>
                <a:cs typeface="Arial" panose="020B0604020202020204" pitchFamily="34" charset="0"/>
              </a:rPr>
              <a:t>Based on the </a:t>
            </a:r>
            <a:r>
              <a:rPr lang="en-US" sz="1200" b="1" dirty="0">
                <a:solidFill>
                  <a:schemeClr val="tx1"/>
                </a:solidFill>
                <a:latin typeface="Arial" panose="020B0604020202020204" pitchFamily="34" charset="0"/>
                <a:cs typeface="Arial" panose="020B0604020202020204" pitchFamily="34" charset="0"/>
              </a:rPr>
              <a:t>Product Vision Document</a:t>
            </a:r>
            <a:r>
              <a:rPr lang="en-US" sz="1200" dirty="0">
                <a:solidFill>
                  <a:schemeClr val="tx1"/>
                </a:solidFill>
                <a:latin typeface="Arial" panose="020B0604020202020204" pitchFamily="34" charset="0"/>
                <a:cs typeface="Arial" panose="020B0604020202020204" pitchFamily="34" charset="0"/>
              </a:rPr>
              <a:t>, we broke down high-level requirements into detailed </a:t>
            </a:r>
            <a:r>
              <a:rPr lang="en-US" sz="1200" b="1" dirty="0">
                <a:solidFill>
                  <a:schemeClr val="tx1"/>
                </a:solidFill>
                <a:latin typeface="Arial" panose="020B0604020202020204" pitchFamily="34" charset="0"/>
                <a:cs typeface="Arial" panose="020B0604020202020204" pitchFamily="34" charset="0"/>
              </a:rPr>
              <a:t>User Stories</a:t>
            </a:r>
            <a:r>
              <a:rPr lang="en-US" sz="1200" dirty="0">
                <a:solidFill>
                  <a:schemeClr val="tx1"/>
                </a:solidFill>
                <a:latin typeface="Arial" panose="020B0604020202020204" pitchFamily="34" charset="0"/>
                <a:cs typeface="Arial" panose="020B0604020202020204" pitchFamily="34" charset="0"/>
              </a:rPr>
              <a:t>. The stories captured functional. </a:t>
            </a:r>
            <a:r>
              <a:rPr lang="en-US" sz="1200" b="1" dirty="0">
                <a:solidFill>
                  <a:schemeClr val="tx1"/>
                </a:solidFill>
                <a:latin typeface="Arial" panose="020B0604020202020204" pitchFamily="34" charset="0"/>
                <a:cs typeface="Arial" panose="020B0604020202020204" pitchFamily="34" charset="0"/>
              </a:rPr>
              <a:t>Business Value (BV)</a:t>
            </a:r>
            <a:r>
              <a:rPr lang="en-US" sz="1200" dirty="0">
                <a:solidFill>
                  <a:schemeClr val="tx1"/>
                </a:solidFill>
                <a:latin typeface="Arial" panose="020B0604020202020204" pitchFamily="34" charset="0"/>
                <a:cs typeface="Arial" panose="020B0604020202020204" pitchFamily="34" charset="0"/>
              </a:rPr>
              <a:t> and </a:t>
            </a:r>
            <a:r>
              <a:rPr lang="en-US" sz="1200" b="1" dirty="0">
                <a:solidFill>
                  <a:schemeClr val="tx1"/>
                </a:solidFill>
                <a:latin typeface="Arial" panose="020B0604020202020204" pitchFamily="34" charset="0"/>
                <a:cs typeface="Arial" panose="020B0604020202020204" pitchFamily="34" charset="0"/>
              </a:rPr>
              <a:t>Customer Priority (CP)</a:t>
            </a:r>
            <a:r>
              <a:rPr lang="en-US" sz="1200" dirty="0">
                <a:solidFill>
                  <a:schemeClr val="tx1"/>
                </a:solidFill>
                <a:latin typeface="Arial" panose="020B0604020202020204" pitchFamily="34" charset="0"/>
                <a:cs typeface="Arial" panose="020B0604020202020204" pitchFamily="34" charset="0"/>
              </a:rPr>
              <a:t> values were assigned to each user story to ensure the most valuable features were prioritized in the backlog. The BV indicated the business impact, while the CP reflected how crucial the feature was for the end user. Then collaborated with the team to validate the design based on business needs and technical feasibility.</a:t>
            </a:r>
          </a:p>
          <a:p>
            <a:pPr defTabSz="914400" eaLnBrk="0" fontAlgn="base" hangingPunct="0">
              <a:lnSpc>
                <a:spcPct val="150000"/>
              </a:lnSpc>
              <a:spcBef>
                <a:spcPct val="0"/>
              </a:spcBef>
              <a:spcAft>
                <a:spcPct val="0"/>
              </a:spcAft>
              <a:buClrTx/>
              <a:buSzTx/>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The </a:t>
            </a:r>
            <a:r>
              <a:rPr lang="en-US" sz="1200" b="1" dirty="0">
                <a:solidFill>
                  <a:schemeClr val="tx1"/>
                </a:solidFill>
                <a:latin typeface="Arial" panose="020B0604020202020204" pitchFamily="34" charset="0"/>
                <a:cs typeface="Arial" panose="020B0604020202020204" pitchFamily="34" charset="0"/>
              </a:rPr>
              <a:t>Product Backlog</a:t>
            </a:r>
            <a:r>
              <a:rPr lang="en-US" sz="1200" dirty="0">
                <a:solidFill>
                  <a:schemeClr val="tx1"/>
                </a:solidFill>
                <a:latin typeface="Arial" panose="020B0604020202020204" pitchFamily="34" charset="0"/>
                <a:cs typeface="Arial" panose="020B0604020202020204" pitchFamily="34" charset="0"/>
              </a:rPr>
              <a:t> was built from these user stories, which were prioritized according to their </a:t>
            </a:r>
            <a:r>
              <a:rPr lang="en-US" sz="1200" b="1" dirty="0">
                <a:solidFill>
                  <a:schemeClr val="tx1"/>
                </a:solidFill>
                <a:latin typeface="Arial" panose="020B0604020202020204" pitchFamily="34" charset="0"/>
                <a:cs typeface="Arial" panose="020B0604020202020204" pitchFamily="34" charset="0"/>
              </a:rPr>
              <a:t>Business Value (BV)</a:t>
            </a:r>
            <a:r>
              <a:rPr lang="en-US" sz="1200" dirty="0">
                <a:solidFill>
                  <a:schemeClr val="tx1"/>
                </a:solidFill>
                <a:latin typeface="Arial" panose="020B0604020202020204" pitchFamily="34" charset="0"/>
                <a:cs typeface="Arial" panose="020B0604020202020204" pitchFamily="34" charset="0"/>
              </a:rPr>
              <a:t> and </a:t>
            </a:r>
            <a:r>
              <a:rPr lang="en-US" sz="1200" b="1" dirty="0">
                <a:solidFill>
                  <a:schemeClr val="tx1"/>
                </a:solidFill>
                <a:latin typeface="Arial" panose="020B0604020202020204" pitchFamily="34" charset="0"/>
                <a:cs typeface="Arial" panose="020B0604020202020204" pitchFamily="34" charset="0"/>
              </a:rPr>
              <a:t>Customer Priority (CP)</a:t>
            </a:r>
            <a:r>
              <a:rPr lang="en-US" sz="1200" dirty="0">
                <a:solidFill>
                  <a:schemeClr val="tx1"/>
                </a:solidFill>
                <a:latin typeface="Arial" panose="020B0604020202020204" pitchFamily="34" charset="0"/>
                <a:cs typeface="Arial" panose="020B0604020202020204" pitchFamily="34" charset="0"/>
              </a:rPr>
              <a:t>. The backlog was continuously updated, with new user stories added after each stakeholder feedback session and each sprint</a:t>
            </a:r>
            <a:r>
              <a:rPr kumimoji="0" lang="en-US" alt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p>
          <a:p>
            <a:pPr defTabSz="914400" eaLnBrk="0" fontAlgn="base" hangingPunct="0">
              <a:lnSpc>
                <a:spcPct val="150000"/>
              </a:lnSpc>
              <a:spcBef>
                <a:spcPct val="0"/>
              </a:spcBef>
              <a:spcAft>
                <a:spcPct val="0"/>
              </a:spcAft>
              <a:buClrTx/>
              <a:buSzTx/>
              <a:buFont typeface="Arial" panose="020B0604020202020204" pitchFamily="34" charset="0"/>
              <a:buChar char="•"/>
            </a:pPr>
            <a:endParaRPr kumimoji="0" lang="en-US" altLang="en-US" sz="1200" b="0" i="0" u="none" strike="noStrike" cap="none" normalizeH="0" baseline="0" dirty="0">
              <a:ln>
                <a:noFill/>
              </a:ln>
              <a:solidFill>
                <a:schemeClr val="tx1"/>
              </a:solidFill>
              <a:effectLst/>
              <a:latin typeface="Arial" panose="020B0604020202020204" pitchFamily="34" charset="0"/>
            </a:endParaRPr>
          </a:p>
          <a:p>
            <a:pPr defTabSz="914400" eaLnBrk="0" fontAlgn="base" hangingPunct="0">
              <a:lnSpc>
                <a:spcPct val="150000"/>
              </a:lnSpc>
              <a:spcBef>
                <a:spcPct val="0"/>
              </a:spcBef>
              <a:spcAft>
                <a:spcPct val="0"/>
              </a:spcAft>
              <a:buClrTx/>
              <a:buSzTx/>
              <a:buFont typeface="Arial" panose="020B0604020202020204" pitchFamily="34" charset="0"/>
              <a:buChar char="•"/>
            </a:pPr>
            <a:endParaRPr lang="en-US" sz="1200" dirty="0">
              <a:solidFill>
                <a:schemeClr val="tx1"/>
              </a:solidFill>
              <a:latin typeface="Arial" panose="020B0604020202020204" pitchFamily="34" charset="0"/>
            </a:endParaRPr>
          </a:p>
          <a:p>
            <a:pPr defTabSz="914400" eaLnBrk="0" fontAlgn="base" hangingPunct="0">
              <a:lnSpc>
                <a:spcPct val="150000"/>
              </a:lnSpc>
              <a:spcBef>
                <a:spcPct val="0"/>
              </a:spcBef>
              <a:spcAft>
                <a:spcPct val="0"/>
              </a:spcAft>
              <a:buClrTx/>
              <a:buSzTx/>
              <a:buFont typeface="Arial" panose="020B0604020202020204" pitchFamily="34" charset="0"/>
              <a:buChar char="•"/>
            </a:pPr>
            <a:endParaRPr lang="en-US" sz="1200" dirty="0">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latin typeface="Arial" panose="020B0604020202020204" pitchFamily="34" charset="0"/>
            </a:endParaRPr>
          </a:p>
        </p:txBody>
      </p:sp>
      <p:sp>
        <p:nvSpPr>
          <p:cNvPr id="5" name="Rectangle 2">
            <a:extLst>
              <a:ext uri="{FF2B5EF4-FFF2-40B4-BE49-F238E27FC236}">
                <a16:creationId xmlns:a16="http://schemas.microsoft.com/office/drawing/2014/main" id="{70626938-2EDE-59B1-2F20-DAB7C127D1D6}"/>
              </a:ext>
            </a:extLst>
          </p:cNvPr>
          <p:cNvSpPr>
            <a:spLocks noChangeArrowheads="1"/>
          </p:cNvSpPr>
          <p:nvPr/>
        </p:nvSpPr>
        <p:spPr bwMode="auto">
          <a:xfrm>
            <a:off x="0" y="-184666"/>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
        <p:nvSpPr>
          <p:cNvPr id="6" name="Rectangle 3">
            <a:extLst>
              <a:ext uri="{FF2B5EF4-FFF2-40B4-BE49-F238E27FC236}">
                <a16:creationId xmlns:a16="http://schemas.microsoft.com/office/drawing/2014/main" id="{C8E6EC27-BC43-F2BE-2907-3F27D621420A}"/>
              </a:ext>
            </a:extLst>
          </p:cNvPr>
          <p:cNvSpPr>
            <a:spLocks noChangeArrowheads="1"/>
          </p:cNvSpPr>
          <p:nvPr/>
        </p:nvSpPr>
        <p:spPr bwMode="auto">
          <a:xfrm>
            <a:off x="0" y="7012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1659683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438</TotalTime>
  <Words>1438</Words>
  <Application>Microsoft Office PowerPoint</Application>
  <PresentationFormat>Widescreen</PresentationFormat>
  <Paragraphs>105</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Trebuchet MS</vt:lpstr>
      <vt:lpstr>Wingdings 3</vt:lpstr>
      <vt:lpstr>Facet</vt:lpstr>
      <vt:lpstr>PowerPoint Presentation</vt:lpstr>
      <vt:lpstr>Agenda:</vt:lpstr>
      <vt:lpstr>Situation - </vt:lpstr>
      <vt:lpstr>Problem -</vt:lpstr>
      <vt:lpstr>Opportunity - </vt:lpstr>
      <vt:lpstr>Purpose Statement - </vt:lpstr>
      <vt:lpstr>Project Objectives - </vt:lpstr>
      <vt:lpstr>Success Criteria - </vt:lpstr>
      <vt:lpstr>Methods/Approach - </vt:lpstr>
      <vt:lpstr>Methods/Approach - </vt:lpstr>
      <vt:lpstr>Resources- </vt:lpstr>
      <vt:lpstr>Resources- </vt:lpstr>
      <vt:lpstr>Risks and Dependencies - </vt:lpstr>
      <vt:lpstr>Risks and Dependencies - </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JAY KARIYA</cp:lastModifiedBy>
  <cp:revision>13</cp:revision>
  <dcterms:created xsi:type="dcterms:W3CDTF">2024-12-31T05:57:20Z</dcterms:created>
  <dcterms:modified xsi:type="dcterms:W3CDTF">2025-01-10T08:02:47Z</dcterms:modified>
</cp:coreProperties>
</file>