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8"/>
  </p:notesMasterIdLst>
  <p:handoutMasterIdLst>
    <p:handoutMasterId r:id="rId19"/>
  </p:handoutMasterIdLst>
  <p:sldIdLst>
    <p:sldId id="350" r:id="rId5"/>
    <p:sldId id="361" r:id="rId6"/>
    <p:sldId id="364" r:id="rId7"/>
    <p:sldId id="365" r:id="rId8"/>
    <p:sldId id="366" r:id="rId9"/>
    <p:sldId id="367" r:id="rId10"/>
    <p:sldId id="369" r:id="rId11"/>
    <p:sldId id="368" r:id="rId12"/>
    <p:sldId id="370" r:id="rId13"/>
    <p:sldId id="371" r:id="rId14"/>
    <p:sldId id="372" r:id="rId15"/>
    <p:sldId id="373" r:id="rId16"/>
    <p:sldId id="374" r:id="rId17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C0531-693D-4A71-ABBD-3ED0C618C3A5}" v="13" dt="2025-03-23T16:44:43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6" autoAdjust="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A15AE-E040-4F31-96C6-FD066D034FFB}" type="datetime1">
              <a:rPr lang="en-GB" smtClean="0"/>
              <a:pPr/>
              <a:t>17/04/2025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8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250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01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980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5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86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664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55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36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32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13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F88F5F63-8808-4375-85CE-D0FAFA3BBE65}" type="datetime3">
              <a:rPr lang="en-GB" noProof="0" smtClean="0">
                <a:latin typeface="+mn-lt"/>
              </a:rPr>
              <a:t>17 April, 2025</a:t>
            </a:fld>
            <a:endParaRPr lang="en-GB" noProof="0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en-GB" noProof="0" dirty="0"/>
              <a:t>Annual Review</a:t>
            </a:r>
            <a:endParaRPr lang="en-GB" b="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6D17C7AE-DC41-4D6E-8CE7-A0296D62536F}" type="datetime3">
              <a:rPr lang="en-GB" noProof="0" smtClean="0">
                <a:latin typeface="+mn-lt"/>
              </a:rPr>
              <a:t>17 April, 2025</a:t>
            </a:fld>
            <a:endParaRPr lang="en-GB" noProof="0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en-GB" noProof="0" dirty="0"/>
              <a:t>Annual Review</a:t>
            </a:r>
            <a:endParaRPr lang="en-GB" b="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0971D3F5-C297-4F98-9679-48877DEF0EC7}" type="datetime3">
              <a:rPr lang="en-GB" noProof="0" smtClean="0">
                <a:latin typeface="+mn-lt"/>
              </a:rPr>
              <a:t>17 April, 2025</a:t>
            </a:fld>
            <a:endParaRPr lang="en-GB" noProof="0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en-GB" noProof="0" dirty="0"/>
              <a:t>Annual Review</a:t>
            </a:r>
            <a:endParaRPr lang="en-GB" b="0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C02CDA83-4160-4EEB-AD7D-1C57C21837F3}" type="datetime3">
              <a:rPr lang="en-GB" noProof="0" smtClean="0">
                <a:latin typeface="+mn-lt"/>
              </a:rPr>
              <a:t>17 April, 2025</a:t>
            </a:fld>
            <a:endParaRPr lang="en-GB" noProof="0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en-GB" noProof="0" dirty="0"/>
              <a:t>Annual Review</a:t>
            </a:r>
            <a:endParaRPr lang="en-GB" b="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94200668-9301-4F8B-89F3-A4E2AEA80049}" type="datetime3">
              <a:rPr lang="en-GB" noProof="0" smtClean="0">
                <a:latin typeface="+mn-lt"/>
              </a:rPr>
              <a:t>17 April, 2025</a:t>
            </a:fld>
            <a:endParaRPr lang="en-GB" noProof="0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en-GB" noProof="0" dirty="0"/>
              <a:t>Annual Review</a:t>
            </a:r>
            <a:endParaRPr lang="en-GB" b="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icon to add chart</a:t>
            </a:r>
            <a:endParaRPr lang="en-GB" noProof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029ECAD1-3047-43DC-81B7-231597E81F19}" type="datetime3">
              <a:rPr lang="en-GB" noProof="0" smtClean="0">
                <a:latin typeface="+mn-lt"/>
              </a:rPr>
              <a:t>17 April, 2025</a:t>
            </a:fld>
            <a:endParaRPr lang="en-GB" noProof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en-US" noProof="0"/>
              <a:t>Click icon to add table</a:t>
            </a:r>
            <a:endParaRPr lang="en-GB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1E6A16EE-7FBD-4E62-A186-69A1E1C8758D}" type="datetime3">
              <a:rPr lang="en-GB" noProof="0" smtClean="0">
                <a:latin typeface="+mn-lt"/>
              </a:rPr>
              <a:t>17 April, 2025</a:t>
            </a:fld>
            <a:endParaRPr lang="en-GB" noProof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GB" sz="20000" b="1" noProof="0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D21FA074-9295-430E-9633-F682F8C96958}" type="datetime3">
              <a:rPr lang="en-GB" noProof="0" smtClean="0">
                <a:latin typeface="+mn-lt"/>
              </a:rPr>
              <a:t>17 April, 2025</a:t>
            </a:fld>
            <a:endParaRPr lang="en-GB" noProof="0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en-GB" noProof="0" dirty="0"/>
              <a:t>Annual Review</a:t>
            </a:r>
            <a:endParaRPr lang="en-GB" b="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D33AD83D-9671-4762-AF03-9C719A9CD695}" type="datetime3">
              <a:rPr lang="en-GB" noProof="0" smtClean="0">
                <a:latin typeface="+mn-lt"/>
              </a:rPr>
              <a:t>17 April, 2025</a:t>
            </a:fld>
            <a:endParaRPr lang="en-GB" noProof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8AC5E797-DDC7-4716-ABC9-2C172A510C23}" type="datetime3">
              <a:rPr lang="en-GB" noProof="0" smtClean="0">
                <a:latin typeface="+mn-lt"/>
              </a:rPr>
              <a:t>17 April, 2025</a:t>
            </a:fld>
            <a:endParaRPr lang="en-GB" noProof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7694" y="2308447"/>
            <a:ext cx="6184306" cy="1321754"/>
          </a:xfrm>
        </p:spPr>
        <p:txBody>
          <a:bodyPr rtlCol="0"/>
          <a:lstStyle/>
          <a:p>
            <a:pPr rtl="0"/>
            <a:r>
              <a:rPr lang="en-GB" sz="3200"/>
              <a:t>Centrical – Reporting Tool</a:t>
            </a:r>
            <a:br>
              <a:rPr lang="en-GB" sz="3200"/>
            </a:br>
            <a:r>
              <a:rPr lang="en-GB" sz="2800"/>
              <a:t>Project Proposal</a:t>
            </a:r>
            <a:endParaRPr lang="en-GB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rtlCol="0"/>
          <a:lstStyle/>
          <a:p>
            <a:pPr rtl="0"/>
            <a:r>
              <a:rPr lang="en-GB" dirty="0">
                <a:latin typeface="+mj-lt"/>
              </a:rPr>
              <a:t>Prepared by :- Rushabh Thakkar</a:t>
            </a:r>
            <a:endParaRPr lang="en-GB" dirty="0"/>
          </a:p>
          <a:p>
            <a:pPr rtl="0"/>
            <a:r>
              <a:rPr lang="en-GB" dirty="0"/>
              <a:t>Date :- 17/04/2025</a:t>
            </a:r>
          </a:p>
          <a:p>
            <a:pPr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GB" dirty="0"/>
              <a:t>Methods/Approach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4A487FCB-438B-156E-68C9-9B9D23F4A3AC}"/>
              </a:ext>
            </a:extLst>
          </p:cNvPr>
          <p:cNvSpPr txBox="1">
            <a:spLocks/>
          </p:cNvSpPr>
          <p:nvPr/>
        </p:nvSpPr>
        <p:spPr>
          <a:xfrm>
            <a:off x="912747" y="3535037"/>
            <a:ext cx="9806655" cy="315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6) Test &amp; Deploy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40C05E-BE17-BF35-E71A-4CC83884BB4B}"/>
              </a:ext>
            </a:extLst>
          </p:cNvPr>
          <p:cNvSpPr txBox="1"/>
          <p:nvPr/>
        </p:nvSpPr>
        <p:spPr>
          <a:xfrm>
            <a:off x="964023" y="3996702"/>
            <a:ext cx="980665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Prepare test cases and run the test cases.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Upon completion of the test cases perform high level testing.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Conduct UAT.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Update end user manuals for user training.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Update RTM.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Send the project closure document to the client post sign off on all the relevant documents.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2BB577-AFE1-951C-2E60-6F4084EC6F97}"/>
              </a:ext>
            </a:extLst>
          </p:cNvPr>
          <p:cNvSpPr txBox="1"/>
          <p:nvPr/>
        </p:nvSpPr>
        <p:spPr>
          <a:xfrm>
            <a:off x="912747" y="2573978"/>
            <a:ext cx="94490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Conduct JAD sessions.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Complete the coding for the application before proceeding to the final stage of testing.</a:t>
            </a:r>
          </a:p>
          <a:p>
            <a:pPr rtl="0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4A487FCB-438B-156E-68C9-9B9D23F4A3AC}"/>
              </a:ext>
            </a:extLst>
          </p:cNvPr>
          <p:cNvSpPr txBox="1">
            <a:spLocks/>
          </p:cNvSpPr>
          <p:nvPr/>
        </p:nvSpPr>
        <p:spPr>
          <a:xfrm>
            <a:off x="912747" y="2258063"/>
            <a:ext cx="9806655" cy="315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5) Coding</a:t>
            </a:r>
          </a:p>
        </p:txBody>
      </p:sp>
    </p:spTree>
    <p:extLst>
      <p:ext uri="{BB962C8B-B14F-4D97-AF65-F5344CB8AC3E}">
        <p14:creationId xmlns:p14="http://schemas.microsoft.com/office/powerpoint/2010/main" val="3585101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dirty="0"/>
              <a:t>Resources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11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40C05E-BE17-BF35-E71A-4CC83884BB4B}"/>
              </a:ext>
            </a:extLst>
          </p:cNvPr>
          <p:cNvSpPr txBox="1"/>
          <p:nvPr/>
        </p:nvSpPr>
        <p:spPr>
          <a:xfrm>
            <a:off x="964023" y="2156747"/>
            <a:ext cx="980665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Development team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Business Analyst,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Project Manager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Developers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Testers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DB architect,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NW architect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Solution architect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GUI designer</a:t>
            </a:r>
          </a:p>
          <a:p>
            <a:pPr marL="400050" indent="-400050" rtl="0"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COTS supplier</a:t>
            </a:r>
          </a:p>
          <a:p>
            <a:pPr marL="400050" indent="-4000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Computers and laptops,</a:t>
            </a:r>
          </a:p>
          <a:p>
            <a:pPr marL="400050" indent="-4000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Microsoft office tools,</a:t>
            </a:r>
          </a:p>
          <a:p>
            <a:pPr marL="400050" indent="-4000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API applications &amp;</a:t>
            </a:r>
          </a:p>
          <a:p>
            <a:pPr marL="400050" indent="-4000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Money for investment</a:t>
            </a:r>
          </a:p>
          <a:p>
            <a:pPr marL="400050" indent="-400050" rtl="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823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6846833" cy="610863"/>
          </a:xfrm>
        </p:spPr>
        <p:txBody>
          <a:bodyPr rtlCol="0">
            <a:normAutofit/>
          </a:bodyPr>
          <a:lstStyle/>
          <a:p>
            <a:pPr rtl="0"/>
            <a:r>
              <a:rPr lang="en-GB" dirty="0"/>
              <a:t>Risks and dependencies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12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40C05E-BE17-BF35-E71A-4CC83884BB4B}"/>
              </a:ext>
            </a:extLst>
          </p:cNvPr>
          <p:cNvSpPr txBox="1"/>
          <p:nvPr/>
        </p:nvSpPr>
        <p:spPr>
          <a:xfrm>
            <a:off x="964023" y="2156747"/>
            <a:ext cx="980665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Inefficient processes: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Poorly designed or outdated workflows can lead to delays, rework, and resource waste.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Lack of clarity: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Ambiguous project documentation or unclear roles and responsibilities can result in misinterpretations and deviations from the plan.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Communication breakdowns: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Poor communication between team members, stakeholders, or departments can lead to misunderstandings and critical information being missed.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Change management issues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Improper handling of project changes can create disruption and impact the overall process.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Technical limitations: Reliance on outdated technology or inadequate tools can hinder project progress.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Quality control gaps: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Insufficient quality checks during the project execution can lead to defects and rework later on.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Inefficiencies with the features for proposed project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Unfriendly/complicated application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Budget issues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Timeline issues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Resources leaving the job midway.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Logistics: Online platform will require a delivery channel to deliver products to remote locations.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Involvement of a delivery partner to deliver at remote locations.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Training the users who are used to the old ways of call backs.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Training the managers and conducting regular sessions for doubt clarifications.</a:t>
            </a:r>
          </a:p>
          <a:p>
            <a:pPr marL="400050" indent="-400050" rtl="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190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07D85DA-D524-E979-AFB5-32880570778D}"/>
              </a:ext>
            </a:extLst>
          </p:cNvPr>
          <p:cNvSpPr/>
          <p:nvPr/>
        </p:nvSpPr>
        <p:spPr>
          <a:xfrm>
            <a:off x="4115563" y="3061339"/>
            <a:ext cx="35677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22030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8385076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en-GB" sz="4400"/>
              <a:t>Situation/Problem/Opportunity:-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10464682" cy="2795232"/>
          </a:xfrm>
        </p:spPr>
        <p:txBody>
          <a:bodyPr rtlCol="0"/>
          <a:lstStyle/>
          <a:p>
            <a:pPr rtl="0"/>
            <a:r>
              <a:rPr lang="en-GB" sz="1800" dirty="0"/>
              <a:t> </a:t>
            </a:r>
            <a:r>
              <a:rPr lang="en-GB" sz="1800" b="1" dirty="0"/>
              <a:t>Currently we don't have a real time matrix checker which makes it difficult :-</a:t>
            </a:r>
          </a:p>
          <a:p>
            <a:pPr marL="342900" indent="-342900" rtl="0">
              <a:buAutoNum type="alphaLcParenR"/>
            </a:pPr>
            <a:r>
              <a:rPr lang="en-GB" dirty="0"/>
              <a:t>To keep a real-time update of the KRA scores.</a:t>
            </a:r>
          </a:p>
          <a:p>
            <a:pPr marL="342900" indent="-342900" rtl="0">
              <a:buAutoNum type="alphaLcParenR"/>
            </a:pPr>
            <a:r>
              <a:rPr lang="en-GB" dirty="0"/>
              <a:t>Makes it difficult to get a team view,</a:t>
            </a:r>
          </a:p>
          <a:p>
            <a:pPr marL="342900" indent="-342900" rtl="0">
              <a:buAutoNum type="alphaLcParenR"/>
            </a:pPr>
            <a:r>
              <a:rPr lang="en-GB" dirty="0"/>
              <a:t>We have to manually track the advisor trends for the past weeks and months,</a:t>
            </a:r>
          </a:p>
          <a:p>
            <a:pPr marL="342900" indent="-342900" rtl="0">
              <a:buAutoNum type="alphaLcParenR"/>
            </a:pPr>
            <a:r>
              <a:rPr lang="en-GB" dirty="0"/>
              <a:t>Coaching the advisors is by using legacy outlook system,</a:t>
            </a:r>
          </a:p>
          <a:p>
            <a:pPr marL="342900" indent="-342900" rtl="0">
              <a:buAutoNum type="alphaLcParenR"/>
            </a:pPr>
            <a:r>
              <a:rPr lang="en-GB" dirty="0"/>
              <a:t>The feedbacks, scores and stats are not visually appealing.</a:t>
            </a:r>
          </a:p>
          <a:p>
            <a:pPr marL="342900" indent="-342900" rtl="0">
              <a:buAutoNum type="alphaLcParenR"/>
            </a:pPr>
            <a:r>
              <a:rPr lang="en-GB" dirty="0"/>
              <a:t>We do not have a unified platform  for sharing feedback</a:t>
            </a:r>
          </a:p>
          <a:p>
            <a:pPr marL="342900" indent="-342900" rtl="0">
              <a:buAutoNum type="alphaLcParenR"/>
            </a:pPr>
            <a:r>
              <a:rPr lang="en-GB" dirty="0"/>
              <a:t>Knowledge tests via google forms is not as visually appealing as it should be .</a:t>
            </a:r>
          </a:p>
          <a:p>
            <a:pPr marL="342900" indent="-342900" rtl="0">
              <a:buAutoNum type="alphaLcParenR"/>
            </a:pPr>
            <a:endParaRPr lang="en-GB" dirty="0"/>
          </a:p>
          <a:p>
            <a:pPr marL="342900" indent="-342900" rtl="0">
              <a:buAutoNum type="alphaLcParenR"/>
            </a:pPr>
            <a:endParaRPr lang="en-GB" dirty="0"/>
          </a:p>
          <a:p>
            <a:pPr rt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3960A-D260-8445-A153-0B674474CEB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/>
              <a:t>Project Proposal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03E71-3088-0347-9BCC-16ADB551CCC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7E95D1A8-F167-412C-8772-4FDCBEEA9C1E}" type="datetime3">
              <a:rPr lang="en-GB" smtClean="0"/>
              <a:t>17 April, 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dirty="0"/>
              <a:t>Purpose Statement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en-GB" dirty="0"/>
              <a:t>The purpose of the project is to :-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499" y="2656904"/>
            <a:ext cx="8579127" cy="2838042"/>
          </a:xfrm>
        </p:spPr>
        <p:txBody>
          <a:bodyPr rtlCol="0"/>
          <a:lstStyle/>
          <a:p>
            <a:pPr rtl="0"/>
            <a:r>
              <a:rPr lang="en-GB" dirty="0"/>
              <a:t>Have a unified software for reporting and coaching that will help  :-</a:t>
            </a:r>
          </a:p>
          <a:p>
            <a:pPr marL="342900" indent="-342900" rtl="0">
              <a:buAutoNum type="arabicParenR"/>
            </a:pPr>
            <a:r>
              <a:rPr lang="en-GB" dirty="0"/>
              <a:t>The advisors to have a real time view for their performance,</a:t>
            </a:r>
          </a:p>
          <a:p>
            <a:pPr marL="342900" indent="-342900" rtl="0">
              <a:buAutoNum type="arabicParenR"/>
            </a:pPr>
            <a:r>
              <a:rPr lang="en-GB" dirty="0"/>
              <a:t>To build a healthy competition to check the performance across the floor,</a:t>
            </a:r>
          </a:p>
          <a:p>
            <a:pPr marL="342900" indent="-342900" rtl="0">
              <a:buAutoNum type="arabicParenR"/>
            </a:pPr>
            <a:r>
              <a:rPr lang="en-GB" dirty="0"/>
              <a:t>Will help the managers to keep a real time update for their team members,</a:t>
            </a:r>
          </a:p>
          <a:p>
            <a:pPr marL="342900" indent="-342900" rtl="0">
              <a:buAutoNum type="arabicParenR"/>
            </a:pPr>
            <a:r>
              <a:rPr lang="en-GB" dirty="0"/>
              <a:t>Will help the team managers to send coaching and feedback to the advisors via the same platform,</a:t>
            </a:r>
          </a:p>
          <a:p>
            <a:pPr marL="342900" indent="-342900" rtl="0">
              <a:buAutoNum type="arabicParenR"/>
            </a:pPr>
            <a:r>
              <a:rPr lang="en-GB" dirty="0"/>
              <a:t>We can roll out knowledge tests in a gamification method that makes learning fun,</a:t>
            </a:r>
          </a:p>
          <a:p>
            <a:pPr marL="342900" indent="-342900" rtl="0">
              <a:buAutoNum type="arabicParenR"/>
            </a:pPr>
            <a:endParaRPr lang="en-GB" dirty="0"/>
          </a:p>
          <a:p>
            <a:pPr marL="342900" indent="-342900" rtl="0">
              <a:buAutoNum type="alphaLcParenR"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dirty="0"/>
              <a:t>Project objectives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en-GB" dirty="0"/>
              <a:t>The objective of the project is to:-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499" y="2656904"/>
            <a:ext cx="7798393" cy="2838042"/>
          </a:xfrm>
        </p:spPr>
        <p:txBody>
          <a:bodyPr rtlCol="0"/>
          <a:lstStyle/>
          <a:p>
            <a:pPr marL="285750" indent="-285750" rtl="0">
              <a:buFont typeface="Wingdings" panose="05000000000000000000" pitchFamily="2" charset="2"/>
              <a:buChar char="§"/>
            </a:pPr>
            <a:r>
              <a:rPr lang="en-GB" dirty="0"/>
              <a:t>Have a unified software for reporting and coaching that will help the employees to track their performance real time and also give the manager a view of their team as to what the team is doing and coach the team accordingly depending on their trends across performance.</a:t>
            </a:r>
          </a:p>
          <a:p>
            <a:pPr marL="285750" indent="-285750" rtl="0">
              <a:buFont typeface="Wingdings" panose="05000000000000000000" pitchFamily="2" charset="2"/>
              <a:buChar char="§"/>
            </a:pPr>
            <a:r>
              <a:rPr lang="en-GB" dirty="0"/>
              <a:t>Initially gather requirements using elicitation techniques to understand the GAP and to formulate the effort estimation along with feasibility studies.</a:t>
            </a:r>
          </a:p>
          <a:p>
            <a:pPr marL="285750" indent="-285750" rtl="0">
              <a:buFont typeface="Wingdings" panose="05000000000000000000" pitchFamily="2" charset="2"/>
              <a:buChar char="§"/>
            </a:pPr>
            <a:r>
              <a:rPr lang="en-GB" dirty="0"/>
              <a:t>Prepare dashboards as per the company KPIs and design challenges that will be rolled out to the teams.</a:t>
            </a:r>
          </a:p>
          <a:p>
            <a:pPr marL="285750" indent="-285750" rtl="0">
              <a:buFont typeface="Wingdings" panose="05000000000000000000" pitchFamily="2" charset="2"/>
              <a:buChar char="§"/>
            </a:pPr>
            <a:r>
              <a:rPr lang="en-GB" dirty="0"/>
              <a:t>Conduct UAT to check if the application serves the purpose of creation.</a:t>
            </a:r>
          </a:p>
          <a:p>
            <a:pPr marL="285750" indent="-285750" rtl="0">
              <a:buFont typeface="Wingdings" panose="05000000000000000000" pitchFamily="2" charset="2"/>
              <a:buChar char="§"/>
            </a:pPr>
            <a:r>
              <a:rPr lang="en-GB" dirty="0"/>
              <a:t>Train the end users and do a bug tracking once the project goes live to make any changes when required.</a:t>
            </a:r>
          </a:p>
          <a:p>
            <a:pPr marL="285750" indent="-285750" rtl="0"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-285750" rtl="0"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-285750" rtl="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31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dirty="0"/>
              <a:t>Success Criteria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8905" y="2166730"/>
            <a:ext cx="11878846" cy="3975652"/>
          </a:xfrm>
        </p:spPr>
        <p:txBody>
          <a:bodyPr rtlCol="0"/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Franklin Gothic Book (Body)"/>
              </a:rPr>
              <a:t>The application should allow users to login using their email id &amp; password.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Franklin Gothic Book (Body)"/>
              </a:rPr>
              <a:t>The users should be able to reset their password by a forget password link on their email,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Franklin Gothic Book (Body)"/>
              </a:rPr>
              <a:t>The users should be able to view their performance along with performance for team members on the floor 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Franklin Gothic Book (Body)"/>
              </a:rPr>
              <a:t>Uses should be able to give the knowledge tests.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Franklin Gothic Book (Body)"/>
              </a:rPr>
              <a:t>Managers should get a complete view about their team’s performance and trends along with an option to send coaching actions and appreciation via Kudos to the respective advisors.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Franklin Gothic Book (Body)"/>
              </a:rPr>
              <a:t>Managers and employees to get a notification regarding the coaching's and kudos shared with them and the remedial action suggested.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Franklin Gothic Book (Body)"/>
              </a:rPr>
              <a:t>Users and managers must be able to view the live challenges and contests and also see their rankings for the contests.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GB" dirty="0">
              <a:latin typeface="Franklin Gothic Book (Body)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GB" dirty="0">
              <a:latin typeface="Franklin Gothic Book (Body)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80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GB" dirty="0"/>
              <a:t>Methods/Approach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499" y="2286000"/>
            <a:ext cx="9806655" cy="315915"/>
          </a:xfrm>
        </p:spPr>
        <p:txBody>
          <a:bodyPr rtlCol="0"/>
          <a:lstStyle/>
          <a:p>
            <a:pPr rtl="0"/>
            <a:r>
              <a:rPr lang="en-GB" dirty="0"/>
              <a:t>1) Pre Project analysis :-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D649-335B-C631-89C0-14CC70C27CC8}"/>
              </a:ext>
            </a:extLst>
          </p:cNvPr>
          <p:cNvSpPr txBox="1"/>
          <p:nvPr/>
        </p:nvSpPr>
        <p:spPr>
          <a:xfrm>
            <a:off x="1233169" y="2801080"/>
            <a:ext cx="944907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Conduct enterprise analysis:-</a:t>
            </a:r>
            <a:r>
              <a:rPr lang="en-GB" dirty="0">
                <a:solidFill>
                  <a:schemeClr val="bg1"/>
                </a:solidFill>
              </a:rPr>
              <a:t> Feasibility studies, GAP analysis, Root cause analysis, decision analysis, strategy analysis, business architecture framework, business case formulation &amp; prepare BRD.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Risk Analysis:- Conduct risk analysis ; Technical risks, operational risk,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Planning :- BA to plan BA approach strategy , documentation to be done, communication tools to be used.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Conduct stakeholder analysis :- </a:t>
            </a:r>
            <a:r>
              <a:rPr lang="en-GB" dirty="0">
                <a:solidFill>
                  <a:schemeClr val="bg1"/>
                </a:solidFill>
              </a:rPr>
              <a:t>Identify the stakeholder, stakeholder summary, stakeholder listing document &amp; RASCI matrix.</a:t>
            </a:r>
            <a:endParaRPr lang="en-GB" b="1" dirty="0">
              <a:solidFill>
                <a:schemeClr val="bg1"/>
              </a:solidFill>
            </a:endParaRPr>
          </a:p>
          <a:p>
            <a:pPr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064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GB" dirty="0"/>
              <a:t>Methods/Approach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499" y="2286000"/>
            <a:ext cx="9806655" cy="315915"/>
          </a:xfrm>
        </p:spPr>
        <p:txBody>
          <a:bodyPr rtlCol="0"/>
          <a:lstStyle/>
          <a:p>
            <a:pPr rtl="0"/>
            <a:r>
              <a:rPr lang="en-GB" dirty="0"/>
              <a:t>2) Gather Requirements :-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D649-335B-C631-89C0-14CC70C27CC8}"/>
              </a:ext>
            </a:extLst>
          </p:cNvPr>
          <p:cNvSpPr txBox="1"/>
          <p:nvPr/>
        </p:nvSpPr>
        <p:spPr>
          <a:xfrm>
            <a:off x="1233170" y="2758907"/>
            <a:ext cx="944907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n-GB" dirty="0">
                <a:solidFill>
                  <a:schemeClr val="bg1"/>
                </a:solidFill>
              </a:rPr>
              <a:t>Gather requirements using elicitation techniques to understand what needs to be built.</a:t>
            </a:r>
          </a:p>
          <a:p>
            <a:pPr rtl="0"/>
            <a:endParaRPr lang="en-GB" dirty="0">
              <a:solidFill>
                <a:schemeClr val="bg1"/>
              </a:solidFill>
            </a:endParaRPr>
          </a:p>
          <a:p>
            <a:pPr rtl="0"/>
            <a:r>
              <a:rPr lang="en-GB" b="1" dirty="0">
                <a:solidFill>
                  <a:schemeClr val="bg1"/>
                </a:solidFill>
              </a:rPr>
              <a:t>Brainstorming</a:t>
            </a:r>
            <a:r>
              <a:rPr lang="en-GB" dirty="0">
                <a:solidFill>
                  <a:schemeClr val="bg1"/>
                </a:solidFill>
              </a:rPr>
              <a:t> :- Conduct a brainstorming session to understand what are the current problems faced by the employees and to find out what solution can be implemented to make the reporting and coaching tool </a:t>
            </a:r>
            <a:r>
              <a:rPr lang="en-GB" dirty="0" err="1">
                <a:solidFill>
                  <a:schemeClr val="bg1"/>
                </a:solidFill>
              </a:rPr>
              <a:t>hasslefree</a:t>
            </a:r>
            <a:r>
              <a:rPr lang="en-GB" dirty="0">
                <a:solidFill>
                  <a:schemeClr val="bg1"/>
                </a:solidFill>
              </a:rPr>
              <a:t>.</a:t>
            </a:r>
            <a:endParaRPr lang="en-GB" dirty="0"/>
          </a:p>
          <a:p>
            <a:pPr rtl="0"/>
            <a:endParaRPr lang="en-GB" dirty="0"/>
          </a:p>
          <a:p>
            <a:pPr rtl="0"/>
            <a:r>
              <a:rPr lang="en-GB" b="1" dirty="0">
                <a:solidFill>
                  <a:schemeClr val="bg1"/>
                </a:solidFill>
              </a:rPr>
              <a:t>Observing:- </a:t>
            </a:r>
            <a:r>
              <a:rPr lang="en-GB" dirty="0">
                <a:solidFill>
                  <a:schemeClr val="bg1"/>
                </a:solidFill>
              </a:rPr>
              <a:t>Observe the user's current method of sharing feedbacks and real time statistics to identify gaps and what improvements can be done with the current process </a:t>
            </a:r>
          </a:p>
          <a:p>
            <a:pPr rtl="0"/>
            <a:endParaRPr lang="en-GB" dirty="0">
              <a:solidFill>
                <a:schemeClr val="bg1"/>
              </a:solidFill>
            </a:endParaRPr>
          </a:p>
          <a:p>
            <a:pPr rtl="0"/>
            <a:r>
              <a:rPr lang="en-GB" b="1" dirty="0">
                <a:solidFill>
                  <a:schemeClr val="bg1"/>
                </a:solidFill>
              </a:rPr>
              <a:t>Interviews :-</a:t>
            </a:r>
            <a:r>
              <a:rPr lang="en-GB" dirty="0"/>
              <a:t>f </a:t>
            </a:r>
            <a:r>
              <a:rPr lang="en-GB" dirty="0">
                <a:solidFill>
                  <a:schemeClr val="bg1"/>
                </a:solidFill>
              </a:rPr>
              <a:t>conduct interviews of employees and managers to understand what is the issue they face in regard to sending manual data for coaching and feedbacks. </a:t>
            </a:r>
            <a:r>
              <a:rPr lang="en-GB" dirty="0"/>
              <a:t>is to:-</a:t>
            </a:r>
          </a:p>
        </p:txBody>
      </p:sp>
    </p:spTree>
    <p:extLst>
      <p:ext uri="{BB962C8B-B14F-4D97-AF65-F5344CB8AC3E}">
        <p14:creationId xmlns:p14="http://schemas.microsoft.com/office/powerpoint/2010/main" val="585049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GB" dirty="0"/>
              <a:t>Methods/Approach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D649-335B-C631-89C0-14CC70C27CC8}"/>
              </a:ext>
            </a:extLst>
          </p:cNvPr>
          <p:cNvSpPr txBox="1"/>
          <p:nvPr/>
        </p:nvSpPr>
        <p:spPr>
          <a:xfrm>
            <a:off x="1180963" y="2190217"/>
            <a:ext cx="950128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n-GB" b="1" dirty="0">
                <a:solidFill>
                  <a:schemeClr val="bg1"/>
                </a:solidFill>
              </a:rPr>
              <a:t>Workshop</a:t>
            </a:r>
            <a:r>
              <a:rPr lang="en-GB" dirty="0">
                <a:solidFill>
                  <a:schemeClr val="bg1"/>
                </a:solidFill>
              </a:rPr>
              <a:t>:- Facilitate workshops to list down the requirements as a team activity.</a:t>
            </a:r>
          </a:p>
          <a:p>
            <a:pPr rtl="0"/>
            <a:endParaRPr lang="en-GB" dirty="0">
              <a:solidFill>
                <a:schemeClr val="bg1"/>
              </a:solidFill>
            </a:endParaRPr>
          </a:p>
          <a:p>
            <a:pPr rtl="0"/>
            <a:r>
              <a:rPr lang="en-GB" b="1" dirty="0">
                <a:solidFill>
                  <a:schemeClr val="bg1"/>
                </a:solidFill>
              </a:rPr>
              <a:t>Questionnaire </a:t>
            </a:r>
            <a:r>
              <a:rPr lang="en-GB" dirty="0">
                <a:solidFill>
                  <a:schemeClr val="bg1"/>
                </a:solidFill>
              </a:rPr>
              <a:t>:- Roll out a survey across the organisation to understand individual opinions on the current manual system and to take feedback for the new software to be developed.</a:t>
            </a:r>
          </a:p>
          <a:p>
            <a:pPr rtl="0"/>
            <a:endParaRPr lang="en-GB" dirty="0">
              <a:solidFill>
                <a:schemeClr val="bg1"/>
              </a:solidFill>
            </a:endParaRPr>
          </a:p>
          <a:p>
            <a:pPr rtl="0"/>
            <a:r>
              <a:rPr lang="en-GB" dirty="0">
                <a:solidFill>
                  <a:schemeClr val="bg1"/>
                </a:solidFill>
              </a:rPr>
              <a:t>Sort the requirements :- Sort the scattered requirements into Functional and non-functional requirements and remove duplicates</a:t>
            </a:r>
          </a:p>
          <a:p>
            <a:pPr rtl="0"/>
            <a:endParaRPr lang="en-GB" dirty="0">
              <a:solidFill>
                <a:schemeClr val="bg1"/>
              </a:solidFill>
            </a:endParaRPr>
          </a:p>
          <a:p>
            <a:pPr rtl="0"/>
            <a:r>
              <a:rPr lang="en-GB" dirty="0">
                <a:solidFill>
                  <a:schemeClr val="bg1"/>
                </a:solidFill>
              </a:rPr>
              <a:t>Prioritize the Requirements based on importance, cost, benefit, criticality using various prioritization techniques.</a:t>
            </a:r>
          </a:p>
          <a:p>
            <a:pPr rtl="0"/>
            <a:endParaRPr lang="en-GB" dirty="0">
              <a:solidFill>
                <a:schemeClr val="bg1"/>
              </a:solidFill>
            </a:endParaRPr>
          </a:p>
          <a:p>
            <a:pPr rtl="0"/>
            <a:r>
              <a:rPr lang="en-GB" dirty="0">
                <a:solidFill>
                  <a:schemeClr val="bg1"/>
                </a:solidFill>
              </a:rPr>
              <a:t>Validate the requirements using FURPS, CUCV, SMART and other techniques.</a:t>
            </a:r>
          </a:p>
        </p:txBody>
      </p:sp>
    </p:spTree>
    <p:extLst>
      <p:ext uri="{BB962C8B-B14F-4D97-AF65-F5344CB8AC3E}">
        <p14:creationId xmlns:p14="http://schemas.microsoft.com/office/powerpoint/2010/main" val="352636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GB" dirty="0"/>
              <a:t>Methods/Approach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 rtl="0"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1497330" cy="247651"/>
          </a:xfrm>
        </p:spPr>
        <p:txBody>
          <a:bodyPr rtlCol="0"/>
          <a:lstStyle/>
          <a:p>
            <a:pPr rtl="0"/>
            <a:r>
              <a:rPr lang="en-GB" dirty="0"/>
              <a:t>Project Proposal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2992120" y="6332220"/>
            <a:ext cx="1313180" cy="247651"/>
          </a:xfrm>
        </p:spPr>
        <p:txBody>
          <a:bodyPr rtlCol="0"/>
          <a:lstStyle/>
          <a:p>
            <a:pPr rtl="0"/>
            <a:fld id="{4E6803CC-3B4F-463D-9E70-365D2435447F}" type="datetime3">
              <a:rPr lang="en-GB" smtClean="0"/>
              <a:t>17 April, 2025</a:t>
            </a:fld>
            <a:endParaRPr lang="en-GB"/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4A487FCB-438B-156E-68C9-9B9D23F4A3AC}"/>
              </a:ext>
            </a:extLst>
          </p:cNvPr>
          <p:cNvSpPr txBox="1">
            <a:spLocks/>
          </p:cNvSpPr>
          <p:nvPr/>
        </p:nvSpPr>
        <p:spPr>
          <a:xfrm>
            <a:off x="964023" y="4164447"/>
            <a:ext cx="9806655" cy="315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4) Design :-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40C05E-BE17-BF35-E71A-4CC83884BB4B}"/>
              </a:ext>
            </a:extLst>
          </p:cNvPr>
          <p:cNvSpPr txBox="1"/>
          <p:nvPr/>
        </p:nvSpPr>
        <p:spPr>
          <a:xfrm>
            <a:off x="890555" y="4520511"/>
            <a:ext cx="98066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Solution Architect will prepare architecture of the application with the help of use case diagram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Database architect will prepare ERD and DB schema using persistent class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GUI designer will make screen, pages and validation on the pages.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2BB577-AFE1-951C-2E60-6F4084EC6F97}"/>
              </a:ext>
            </a:extLst>
          </p:cNvPr>
          <p:cNvSpPr txBox="1"/>
          <p:nvPr/>
        </p:nvSpPr>
        <p:spPr>
          <a:xfrm>
            <a:off x="912747" y="2573978"/>
            <a:ext cx="94490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Draw UML diagrams.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Prepare Functional and Non-functional requirements,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Prepare RTM ,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Prepare SRS and take sign off on SRS.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4A487FCB-438B-156E-68C9-9B9D23F4A3AC}"/>
              </a:ext>
            </a:extLst>
          </p:cNvPr>
          <p:cNvSpPr txBox="1">
            <a:spLocks/>
          </p:cNvSpPr>
          <p:nvPr/>
        </p:nvSpPr>
        <p:spPr>
          <a:xfrm>
            <a:off x="912747" y="2258063"/>
            <a:ext cx="9806655" cy="315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3) Requirements Analysis:-</a:t>
            </a:r>
          </a:p>
        </p:txBody>
      </p:sp>
    </p:spTree>
    <p:extLst>
      <p:ext uri="{BB962C8B-B14F-4D97-AF65-F5344CB8AC3E}">
        <p14:creationId xmlns:p14="http://schemas.microsoft.com/office/powerpoint/2010/main" val="8288790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9129431_TF78853419_Win32.potx" id="{4B078287-5F8B-4412-8B56-22BABE512007}" vid="{40D3F4AB-D386-4158-AD50-2BEE84BA26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0F4F8AD1D1E9459536ED347E3DB15B" ma:contentTypeVersion="14" ma:contentTypeDescription="Create a new document." ma:contentTypeScope="" ma:versionID="404b6125adb57799bfc6da12d2b23e19">
  <xsd:schema xmlns:xsd="http://www.w3.org/2001/XMLSchema" xmlns:xs="http://www.w3.org/2001/XMLSchema" xmlns:p="http://schemas.microsoft.com/office/2006/metadata/properties" xmlns:ns3="4d3253af-7125-4217-acf5-3193e3e4f2c2" xmlns:ns4="033a17a5-3595-4435-a18e-6d2824ea8744" targetNamespace="http://schemas.microsoft.com/office/2006/metadata/properties" ma:root="true" ma:fieldsID="9c6051620ceaadcfccfb66b256c8d8c2" ns3:_="" ns4:_="">
    <xsd:import namespace="4d3253af-7125-4217-acf5-3193e3e4f2c2"/>
    <xsd:import namespace="033a17a5-3595-4435-a18e-6d2824ea87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253af-7125-4217-acf5-3193e3e4f2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a17a5-3595-4435-a18e-6d2824ea87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d3253af-7125-4217-acf5-3193e3e4f2c2" xsi:nil="true"/>
  </documentManagement>
</p:properties>
</file>

<file path=customXml/itemProps1.xml><?xml version="1.0" encoding="utf-8"?>
<ds:datastoreItem xmlns:ds="http://schemas.openxmlformats.org/officeDocument/2006/customXml" ds:itemID="{000CF204-3D87-449F-BEE7-E595867D5D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3253af-7125-4217-acf5-3193e3e4f2c2"/>
    <ds:schemaRef ds:uri="033a17a5-3595-4435-a18e-6d2824ea87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C1AB0-9704-404D-B6D3-819D938AC55B}">
  <ds:schemaRefs>
    <ds:schemaRef ds:uri="http://purl.org/dc/elements/1.1/"/>
    <ds:schemaRef ds:uri="http://schemas.microsoft.com/office/2006/documentManagement/types"/>
    <ds:schemaRef ds:uri="033a17a5-3595-4435-a18e-6d2824ea8744"/>
    <ds:schemaRef ds:uri="4d3253af-7125-4217-acf5-3193e3e4f2c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{7FD71466-B1B5-4BF1-96D7-76B04E8A173B}tf78853419_win32</Template>
  <TotalTime>518</TotalTime>
  <Words>1217</Words>
  <Application>Microsoft Office PowerPoint</Application>
  <PresentationFormat>Widescreen</PresentationFormat>
  <Paragraphs>162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Courier New</vt:lpstr>
      <vt:lpstr>Franklin Gothic Book</vt:lpstr>
      <vt:lpstr>Franklin Gothic Book (Body)</vt:lpstr>
      <vt:lpstr>Franklin Gothic Demi</vt:lpstr>
      <vt:lpstr>Times New Roman</vt:lpstr>
      <vt:lpstr>Wingdings</vt:lpstr>
      <vt:lpstr>Theme1</vt:lpstr>
      <vt:lpstr>Centrical – Reporting Tool Project Proposal</vt:lpstr>
      <vt:lpstr>Situation/Problem/Opportunity:-</vt:lpstr>
      <vt:lpstr>Purpose Statement</vt:lpstr>
      <vt:lpstr>Project objectives</vt:lpstr>
      <vt:lpstr>Success Criteria</vt:lpstr>
      <vt:lpstr>Methods/Approach</vt:lpstr>
      <vt:lpstr>Methods/Approach</vt:lpstr>
      <vt:lpstr>Methods/Approach</vt:lpstr>
      <vt:lpstr>Methods/Approach</vt:lpstr>
      <vt:lpstr>Methods/Approach</vt:lpstr>
      <vt:lpstr>Resources </vt:lpstr>
      <vt:lpstr>Risks and dependencies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Thakkar, Rushabh (GDC)</dc:creator>
  <cp:lastModifiedBy>Thakkar, Rushabh (GDC)</cp:lastModifiedBy>
  <cp:revision>3</cp:revision>
  <dcterms:created xsi:type="dcterms:W3CDTF">2025-03-21T18:17:09Z</dcterms:created>
  <dcterms:modified xsi:type="dcterms:W3CDTF">2025-04-17T18:02:31Z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0x010100170F4F8AD1D1E9459536ED347E3DB15B</vt:lpwstr>
  </property>
</Properties>
</file>