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2" r:id="rId4"/>
    <p:sldId id="258" r:id="rId5"/>
    <p:sldId id="265" r:id="rId6"/>
    <p:sldId id="274" r:id="rId7"/>
    <p:sldId id="266" r:id="rId8"/>
    <p:sldId id="267" r:id="rId9"/>
    <p:sldId id="268" r:id="rId10"/>
    <p:sldId id="269" r:id="rId11"/>
    <p:sldId id="270" r:id="rId12"/>
    <p:sldId id="271" r:id="rId13"/>
    <p:sldId id="275" r:id="rId14"/>
    <p:sldId id="276" r:id="rId15"/>
    <p:sldId id="26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A74C56A-B855-4479-9F78-CAD1FEE780B7}">
          <p14:sldIdLst>
            <p14:sldId id="256"/>
            <p14:sldId id="257"/>
            <p14:sldId id="272"/>
            <p14:sldId id="258"/>
            <p14:sldId id="265"/>
            <p14:sldId id="274"/>
          </p14:sldIdLst>
        </p14:section>
        <p14:section name="Untitled Section" id="{0AD10208-C0D3-4330-A85A-26DA26E36780}">
          <p14:sldIdLst>
            <p14:sldId id="266"/>
            <p14:sldId id="267"/>
            <p14:sldId id="268"/>
            <p14:sldId id="269"/>
            <p14:sldId id="270"/>
            <p14:sldId id="271"/>
            <p14:sldId id="275"/>
            <p14:sldId id="276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B779-BA5D-4EF1-A2DA-A0F353DBDDB2}" type="datetimeFigureOut">
              <a:rPr lang="en-IN" smtClean="0"/>
              <a:t>09-01-2025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557C-F296-4536-B2B6-4F1B97E2D8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725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B779-BA5D-4EF1-A2DA-A0F353DBDDB2}" type="datetimeFigureOut">
              <a:rPr lang="en-IN" smtClean="0"/>
              <a:t>09-01-2025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557C-F296-4536-B2B6-4F1B97E2D8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48095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B779-BA5D-4EF1-A2DA-A0F353DBDDB2}" type="datetimeFigureOut">
              <a:rPr lang="en-IN" smtClean="0"/>
              <a:t>09-01-2025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557C-F296-4536-B2B6-4F1B97E2D814}" type="slidenum">
              <a:rPr lang="en-IN" smtClean="0"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616066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B779-BA5D-4EF1-A2DA-A0F353DBDDB2}" type="datetimeFigureOut">
              <a:rPr lang="en-IN" smtClean="0"/>
              <a:t>09-01-2025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557C-F296-4536-B2B6-4F1B97E2D8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91548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B779-BA5D-4EF1-A2DA-A0F353DBDDB2}" type="datetimeFigureOut">
              <a:rPr lang="en-IN" smtClean="0"/>
              <a:t>09-01-2025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557C-F296-4536-B2B6-4F1B97E2D814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07914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B779-BA5D-4EF1-A2DA-A0F353DBDDB2}" type="datetimeFigureOut">
              <a:rPr lang="en-IN" smtClean="0"/>
              <a:t>09-01-2025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557C-F296-4536-B2B6-4F1B97E2D8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22930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B779-BA5D-4EF1-A2DA-A0F353DBDDB2}" type="datetimeFigureOut">
              <a:rPr lang="en-IN" smtClean="0"/>
              <a:t>09-01-2025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557C-F296-4536-B2B6-4F1B97E2D8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51313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B779-BA5D-4EF1-A2DA-A0F353DBDDB2}" type="datetimeFigureOut">
              <a:rPr lang="en-IN" smtClean="0"/>
              <a:t>09-01-2025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557C-F296-4536-B2B6-4F1B97E2D8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103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B779-BA5D-4EF1-A2DA-A0F353DBDDB2}" type="datetimeFigureOut">
              <a:rPr lang="en-IN" smtClean="0"/>
              <a:t>09-01-2025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557C-F296-4536-B2B6-4F1B97E2D8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10887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B779-BA5D-4EF1-A2DA-A0F353DBDDB2}" type="datetimeFigureOut">
              <a:rPr lang="en-IN" smtClean="0"/>
              <a:t>09-01-2025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557C-F296-4536-B2B6-4F1B97E2D8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82952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B779-BA5D-4EF1-A2DA-A0F353DBDDB2}" type="datetimeFigureOut">
              <a:rPr lang="en-IN" smtClean="0"/>
              <a:t>09-01-2025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557C-F296-4536-B2B6-4F1B97E2D8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16894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B779-BA5D-4EF1-A2DA-A0F353DBDDB2}" type="datetimeFigureOut">
              <a:rPr lang="en-IN" smtClean="0"/>
              <a:t>09-01-2025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557C-F296-4536-B2B6-4F1B97E2D8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86914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B779-BA5D-4EF1-A2DA-A0F353DBDDB2}" type="datetimeFigureOut">
              <a:rPr lang="en-IN" smtClean="0"/>
              <a:t>09-01-2025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557C-F296-4536-B2B6-4F1B97E2D8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5416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B779-BA5D-4EF1-A2DA-A0F353DBDDB2}" type="datetimeFigureOut">
              <a:rPr lang="en-IN" smtClean="0"/>
              <a:t>09-01-2025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557C-F296-4536-B2B6-4F1B97E2D8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5831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B779-BA5D-4EF1-A2DA-A0F353DBDDB2}" type="datetimeFigureOut">
              <a:rPr lang="en-IN" smtClean="0"/>
              <a:t>09-01-2025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557C-F296-4536-B2B6-4F1B97E2D8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5891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B779-BA5D-4EF1-A2DA-A0F353DBDDB2}" type="datetimeFigureOut">
              <a:rPr lang="en-IN" smtClean="0"/>
              <a:t>09-01-2025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557C-F296-4536-B2B6-4F1B97E2D8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21267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2B779-BA5D-4EF1-A2DA-A0F353DBDDB2}" type="datetimeFigureOut">
              <a:rPr lang="en-IN" smtClean="0"/>
              <a:t>09-01-2025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21A557C-F296-4536-B2B6-4F1B97E2D8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6035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717075"/>
            <a:ext cx="8926286" cy="8712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Project Title		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8260080" cy="708705"/>
          </a:xfrm>
        </p:spPr>
        <p:txBody>
          <a:bodyPr/>
          <a:lstStyle/>
          <a:p>
            <a:r>
              <a:rPr lang="en-US" dirty="0" smtClean="0"/>
              <a:t>Saksham	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21698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388" y="632013"/>
            <a:ext cx="8991614" cy="5409350"/>
          </a:xfrm>
        </p:spPr>
        <p:txBody>
          <a:bodyPr/>
          <a:lstStyle/>
          <a:p>
            <a:r>
              <a:rPr lang="en-US" dirty="0"/>
              <a:t>Go Live with the New </a:t>
            </a:r>
            <a:r>
              <a:rPr lang="en-US" dirty="0" smtClean="0"/>
              <a:t>System</a:t>
            </a:r>
          </a:p>
          <a:p>
            <a:r>
              <a:rPr lang="en-US" b="1" dirty="0"/>
              <a:t>Final UAT and Pre-Deployment Testing</a:t>
            </a:r>
            <a:r>
              <a:rPr lang="en-US" dirty="0"/>
              <a:t>: Ensure all key stakeholders sign off on the final UAT after successful completion of all user stories</a:t>
            </a:r>
            <a:r>
              <a:rPr lang="en-US" dirty="0" smtClean="0"/>
              <a:t>.</a:t>
            </a:r>
          </a:p>
          <a:p>
            <a:r>
              <a:rPr lang="en-US" b="1" dirty="0"/>
              <a:t>Incremental Rollout</a:t>
            </a:r>
            <a:r>
              <a:rPr lang="en-US" dirty="0"/>
              <a:t>: Deploy the Saksham application incrementally, starting with a pilot launch for select users, followed by a full-scale rollout</a:t>
            </a:r>
            <a:r>
              <a:rPr lang="en-US" dirty="0" smtClean="0"/>
              <a:t>.</a:t>
            </a:r>
          </a:p>
          <a:p>
            <a:r>
              <a:rPr lang="en-US" b="1" dirty="0"/>
              <a:t>Post-Go-Live Support</a:t>
            </a:r>
            <a:r>
              <a:rPr lang="en-US" dirty="0"/>
              <a:t>: Establish a dedicated support team to monitor system performance, manage issues, and provide continuous assistance during the initial post-go-live </a:t>
            </a:r>
            <a:r>
              <a:rPr lang="en-US" dirty="0" smtClean="0"/>
              <a:t>period.</a:t>
            </a:r>
          </a:p>
          <a:p>
            <a:r>
              <a:rPr lang="en-US" b="1" dirty="0" smtClean="0"/>
              <a:t>Agile </a:t>
            </a:r>
            <a:r>
              <a:rPr lang="en-US" b="1" dirty="0"/>
              <a:t>Continuous Improvement</a:t>
            </a:r>
            <a:r>
              <a:rPr lang="en-US" dirty="0"/>
              <a:t>: Collect feedback from users post-launch and use it to enhance future releases through continuous Agile delivery cycles.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6177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248194"/>
            <a:ext cx="8804366" cy="6479177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Resources :</a:t>
            </a:r>
          </a:p>
          <a:p>
            <a:r>
              <a:rPr lang="en-US" b="1" dirty="0"/>
              <a:t>Resources for Saksham Application Agile Project</a:t>
            </a:r>
          </a:p>
          <a:p>
            <a:r>
              <a:rPr lang="en-US" b="1" dirty="0"/>
              <a:t>People</a:t>
            </a:r>
            <a:endParaRPr lang="en-US" dirty="0"/>
          </a:p>
          <a:p>
            <a:pPr lvl="1"/>
            <a:r>
              <a:rPr lang="en-US" b="1" dirty="0"/>
              <a:t>Project Team Members</a:t>
            </a:r>
            <a:r>
              <a:rPr lang="en-US" dirty="0"/>
              <a:t>:</a:t>
            </a:r>
          </a:p>
          <a:p>
            <a:pPr lvl="2"/>
            <a:r>
              <a:rPr lang="en-US" dirty="0"/>
              <a:t>From the </a:t>
            </a:r>
            <a:r>
              <a:rPr lang="en-US" b="1" dirty="0"/>
              <a:t>Client Community</a:t>
            </a:r>
            <a:r>
              <a:rPr lang="en-US" dirty="0"/>
              <a:t>:</a:t>
            </a:r>
          </a:p>
          <a:p>
            <a:pPr lvl="3"/>
            <a:r>
              <a:rPr lang="en-US" dirty="0"/>
              <a:t>Product Owners to represent business needs and manage the product backlog.</a:t>
            </a:r>
          </a:p>
          <a:p>
            <a:pPr lvl="3"/>
            <a:r>
              <a:rPr lang="en-US" dirty="0"/>
              <a:t>Key Stakeholders to provide inputs during sprint reviews and UAT.</a:t>
            </a:r>
          </a:p>
          <a:p>
            <a:r>
              <a:rPr lang="en-US" dirty="0"/>
              <a:t>From </a:t>
            </a:r>
            <a:r>
              <a:rPr lang="en-US" b="1" dirty="0"/>
              <a:t>ITS (Information Technology Services)</a:t>
            </a:r>
            <a:r>
              <a:rPr lang="en-US" dirty="0"/>
              <a:t>:</a:t>
            </a:r>
            <a:r>
              <a:rPr lang="en-US" b="1" dirty="0"/>
              <a:t>Business Analysts</a:t>
            </a:r>
            <a:r>
              <a:rPr lang="en-US" dirty="0"/>
              <a:t>: To facilitate requirement gathering and maintain the product backlog.</a:t>
            </a:r>
          </a:p>
          <a:p>
            <a:r>
              <a:rPr lang="en-US" b="1" dirty="0"/>
              <a:t>Scrum Master</a:t>
            </a:r>
            <a:r>
              <a:rPr lang="en-US" dirty="0"/>
              <a:t>: To ensure Agile processes are followed and help remove impediments.</a:t>
            </a:r>
          </a:p>
          <a:p>
            <a:r>
              <a:rPr lang="en-US" b="1" dirty="0"/>
              <a:t>Development Team</a:t>
            </a:r>
            <a:r>
              <a:rPr lang="en-US" dirty="0"/>
              <a:t>: Java developers, UI/UX designers, and testers for iterative development and continuous testing.</a:t>
            </a:r>
          </a:p>
          <a:p>
            <a:r>
              <a:rPr lang="en-US" b="1" dirty="0"/>
              <a:t>Infrastructure Team</a:t>
            </a:r>
            <a:r>
              <a:rPr lang="en-US" dirty="0"/>
              <a:t>: Network administrators and database administrators to manage deployment and maintenance.</a:t>
            </a:r>
          </a:p>
          <a:p>
            <a:r>
              <a:rPr lang="en-US" b="1" dirty="0"/>
              <a:t>Support Team</a:t>
            </a:r>
            <a:r>
              <a:rPr lang="en-US" dirty="0"/>
              <a:t>: To provide post-go-live support and helpdesk services</a:t>
            </a:r>
          </a:p>
          <a:p>
            <a:pPr lvl="1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928622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257" y="313509"/>
            <a:ext cx="9012745" cy="5727853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Time</a:t>
            </a:r>
            <a:endParaRPr lang="en-US" dirty="0"/>
          </a:p>
          <a:p>
            <a:r>
              <a:rPr lang="en-US" dirty="0"/>
              <a:t>The total implementation timeframe is </a:t>
            </a:r>
            <a:r>
              <a:rPr lang="en-US" b="1" dirty="0"/>
              <a:t>18 months</a:t>
            </a:r>
            <a:r>
              <a:rPr lang="en-US" dirty="0"/>
              <a:t>, divided as follows:</a:t>
            </a:r>
          </a:p>
          <a:p>
            <a:pPr lvl="1"/>
            <a:r>
              <a:rPr lang="en-US" b="1" dirty="0"/>
              <a:t>12 months</a:t>
            </a:r>
            <a:r>
              <a:rPr lang="en-US" dirty="0"/>
              <a:t> for iterative development, prototyping, testing, and user training.</a:t>
            </a:r>
          </a:p>
          <a:p>
            <a:pPr lvl="1"/>
            <a:r>
              <a:rPr lang="en-US" b="1" dirty="0"/>
              <a:t>3 months</a:t>
            </a:r>
            <a:r>
              <a:rPr lang="en-US" dirty="0"/>
              <a:t> for final UAT, phased deployment, and go-live.</a:t>
            </a:r>
          </a:p>
          <a:p>
            <a:pPr lvl="1"/>
            <a:r>
              <a:rPr lang="en-US" b="1" dirty="0"/>
              <a:t>3 months</a:t>
            </a:r>
            <a:r>
              <a:rPr lang="en-US" dirty="0"/>
              <a:t> for post-go-live support, monitoring, and stabilization</a:t>
            </a:r>
          </a:p>
          <a:p>
            <a:r>
              <a:rPr lang="en-US" b="1" dirty="0"/>
              <a:t>Budget</a:t>
            </a:r>
            <a:endParaRPr lang="en-US" dirty="0"/>
          </a:p>
          <a:p>
            <a:r>
              <a:rPr lang="en-US" b="1" dirty="0"/>
              <a:t>Total Project Budget</a:t>
            </a:r>
            <a:r>
              <a:rPr lang="en-US" dirty="0"/>
              <a:t>:</a:t>
            </a:r>
          </a:p>
          <a:p>
            <a:pPr lvl="1"/>
            <a:r>
              <a:rPr lang="en-US" b="1" dirty="0"/>
              <a:t>Hardware, Software, Training, and Services</a:t>
            </a:r>
            <a:r>
              <a:rPr lang="en-US" dirty="0"/>
              <a:t>: Not to exceed Rs. </a:t>
            </a:r>
            <a:r>
              <a:rPr lang="en-US" b="1" dirty="0"/>
              <a:t>50,00,000</a:t>
            </a:r>
            <a:r>
              <a:rPr lang="en-US" dirty="0"/>
              <a:t>.</a:t>
            </a:r>
          </a:p>
          <a:p>
            <a:pPr lvl="1"/>
            <a:r>
              <a:rPr lang="en-US" b="1" dirty="0"/>
              <a:t>Third-Party Software Evaluation, Site Visits, and Consultancy</a:t>
            </a:r>
            <a:r>
              <a:rPr lang="en-US" dirty="0"/>
              <a:t>: Not to exceed Rs. </a:t>
            </a:r>
            <a:r>
              <a:rPr lang="en-US" b="1" dirty="0"/>
              <a:t>30,00,000</a:t>
            </a:r>
            <a:r>
              <a:rPr lang="en-US" dirty="0"/>
              <a:t>.</a:t>
            </a:r>
          </a:p>
          <a:p>
            <a:r>
              <a:rPr lang="en-US" b="1" dirty="0"/>
              <a:t>Other Resources</a:t>
            </a:r>
            <a:endParaRPr lang="en-US" dirty="0"/>
          </a:p>
          <a:p>
            <a:pPr lvl="1"/>
            <a:r>
              <a:rPr lang="en-US" b="1" dirty="0"/>
              <a:t>Third-Party Software Evaluation</a:t>
            </a:r>
            <a:r>
              <a:rPr lang="en-US" dirty="0"/>
              <a:t>: Hire consultants to assess vendor solutions and conduct feasibility studies.</a:t>
            </a:r>
          </a:p>
          <a:p>
            <a:pPr lvl="1"/>
            <a:r>
              <a:rPr lang="en-US" b="1" dirty="0"/>
              <a:t>Site Visits</a:t>
            </a:r>
            <a:r>
              <a:rPr lang="en-US" dirty="0"/>
              <a:t>: Organize visits to similar banking institutions to understand best practices and challenges.</a:t>
            </a:r>
          </a:p>
          <a:p>
            <a:pPr lvl="1"/>
            <a:r>
              <a:rPr lang="en-US" b="1" dirty="0"/>
              <a:t>Reports and Market Research</a:t>
            </a:r>
            <a:r>
              <a:rPr lang="en-US" dirty="0"/>
              <a:t>: Utilize industry-standard reports (e.g., Dataquest reports) for informed decision-making during vendor selection and solution evaluation.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0890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7630643" cy="644434"/>
          </a:xfrm>
        </p:spPr>
        <p:txBody>
          <a:bodyPr/>
          <a:lstStyle/>
          <a:p>
            <a:r>
              <a:rPr lang="en-IN" dirty="0"/>
              <a:t>Risks and </a:t>
            </a:r>
            <a:r>
              <a:rPr lang="en-IN" dirty="0" smtClean="0"/>
              <a:t>Dependencies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541417"/>
            <a:ext cx="8596669" cy="4499945"/>
          </a:xfrm>
        </p:spPr>
        <p:txBody>
          <a:bodyPr/>
          <a:lstStyle/>
          <a:p>
            <a:r>
              <a:rPr lang="en-US" b="1" dirty="0"/>
              <a:t>Risk: Current Solution Familiarity</a:t>
            </a:r>
            <a:endParaRPr lang="en-US" dirty="0"/>
          </a:p>
          <a:p>
            <a:r>
              <a:rPr lang="en-US" dirty="0"/>
              <a:t>The existing solution has been in place for over </a:t>
            </a:r>
            <a:r>
              <a:rPr lang="en-US" b="1" dirty="0"/>
              <a:t>N</a:t>
            </a:r>
            <a:r>
              <a:rPr lang="en-US" dirty="0"/>
              <a:t> years and is highly intuitive for current users. Transitioning to the Saksham application may face resistance due to users' familiarity with the old system and reluctance to adopt new </a:t>
            </a:r>
            <a:r>
              <a:rPr lang="en-US" dirty="0" smtClean="0"/>
              <a:t>technology</a:t>
            </a:r>
          </a:p>
          <a:p>
            <a:r>
              <a:rPr lang="en-US" b="1" dirty="0"/>
              <a:t>Mitigation</a:t>
            </a:r>
            <a:r>
              <a:rPr lang="en-US" dirty="0"/>
              <a:t>: Provide comprehensive training, gradual transition plans, and user support to ensure smooth adoption and reduce resistance to change</a:t>
            </a:r>
            <a:r>
              <a:rPr lang="en-US" dirty="0" smtClean="0"/>
              <a:t>.</a:t>
            </a:r>
          </a:p>
          <a:p>
            <a:r>
              <a:rPr lang="en-US" b="1" dirty="0"/>
              <a:t>Risk: Difficulty in Quantifying Cost Justification</a:t>
            </a:r>
            <a:endParaRPr lang="en-US" dirty="0"/>
          </a:p>
          <a:p>
            <a:r>
              <a:rPr lang="en-US" dirty="0"/>
              <a:t>The cost justification for the Saksham application—considering improvements in ease of use, quality of information, speed of accessibility, and ease of support and maintenance—may be difficult to quantify in a way that management can clearly see the improvements in system utilization and ROI.</a:t>
            </a:r>
          </a:p>
          <a:p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938918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5944" y="352697"/>
            <a:ext cx="9052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Mitigation</a:t>
            </a:r>
            <a:r>
              <a:rPr lang="en-US" dirty="0"/>
              <a:t>: Define clear Key Performance Indicators (KPIs) and metrics early in the project, focusing on both qualitative and quantitative benefits such as customer satisfaction, operational efficiency, and cross-selling opportunities. Regularly track and report on these metrics to demonstrate value.</a:t>
            </a: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195945" y="1724298"/>
            <a:ext cx="89480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Dependency: Integration with Existing Systems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Saksham application’s success depends on seamless integration with the bank’s existing infrastructure and systems. Any issues with integration could delay project timelines or affect system performance.</a:t>
            </a:r>
          </a:p>
        </p:txBody>
      </p:sp>
      <p:sp>
        <p:nvSpPr>
          <p:cNvPr id="8" name="Rectangle 7"/>
          <p:cNvSpPr/>
          <p:nvPr/>
        </p:nvSpPr>
        <p:spPr>
          <a:xfrm>
            <a:off x="195944" y="3095899"/>
            <a:ext cx="89480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Mitigation</a:t>
            </a:r>
            <a:r>
              <a:rPr lang="en-US" dirty="0"/>
              <a:t>: Conduct thorough system analysis and testing during the early stages of the project to identify potential integration challenges and address them proactively</a:t>
            </a:r>
            <a:endParaRPr lang="en-IN" dirty="0"/>
          </a:p>
        </p:txBody>
      </p:sp>
      <p:sp>
        <p:nvSpPr>
          <p:cNvPr id="9" name="Rectangle 8"/>
          <p:cNvSpPr/>
          <p:nvPr/>
        </p:nvSpPr>
        <p:spPr>
          <a:xfrm>
            <a:off x="313509" y="3913502"/>
            <a:ext cx="883049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+mj-lt"/>
              <a:buAutoNum type="arabicPeriod"/>
            </a:pPr>
            <a:r>
              <a:rPr lang="en-US" b="1" dirty="0"/>
              <a:t>Dependency: Third-Party Software and Vendor Support</a:t>
            </a:r>
            <a:endParaRPr lang="en-US" dirty="0"/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Dependence on third-party software for certain functionalities or vendor support could introduce delays or challenges in meeting project timelines.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b="1" dirty="0"/>
              <a:t>Mitigation</a:t>
            </a:r>
            <a:r>
              <a:rPr lang="en-US" dirty="0"/>
              <a:t>: Vet third-party vendors thoroughly, establish clear Service Level Agreements (SLAs), and ensure contingency plans for vendor-related issues.</a:t>
            </a:r>
          </a:p>
        </p:txBody>
      </p:sp>
    </p:spTree>
    <p:extLst>
      <p:ext uri="{BB962C8B-B14F-4D97-AF65-F5344CB8AC3E}">
        <p14:creationId xmlns:p14="http://schemas.microsoft.com/office/powerpoint/2010/main" val="2661099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Completed by Appropriate </a:t>
            </a:r>
            <a:r>
              <a:rPr lang="en-US" dirty="0" smtClean="0"/>
              <a:t>Manager :  Sai Kiran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	</a:t>
            </a:r>
            <a:r>
              <a:rPr lang="en-IN" dirty="0"/>
              <a:t> Project </a:t>
            </a:r>
            <a:r>
              <a:rPr lang="en-IN" dirty="0" smtClean="0"/>
              <a:t>Sponsor  :  Arjun	</a:t>
            </a:r>
          </a:p>
          <a:p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IN" dirty="0" smtClean="0"/>
              <a:t>Project Manager :  Alok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67726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Project Title: </a:t>
            </a:r>
            <a:r>
              <a:rPr lang="en-IN" dirty="0" smtClean="0"/>
              <a:t>Saksham</a:t>
            </a:r>
            <a:r>
              <a:rPr lang="en-IN" dirty="0"/>
              <a:t/>
            </a:r>
            <a:br>
              <a:rPr lang="en-IN" dirty="0"/>
            </a:br>
            <a:r>
              <a:rPr lang="en-IN" dirty="0" smtClean="0"/>
              <a:t>Prepared by : Sai Kiran	</a:t>
            </a:r>
            <a:br>
              <a:rPr lang="en-IN" dirty="0" smtClean="0"/>
            </a:br>
            <a:r>
              <a:rPr lang="en-IN" dirty="0"/>
              <a:t/>
            </a:r>
            <a:br>
              <a:rPr lang="en-IN" dirty="0"/>
            </a:br>
            <a:r>
              <a:rPr lang="en-IN" dirty="0"/>
              <a:t/>
            </a:r>
            <a:br>
              <a:rPr lang="en-IN" dirty="0"/>
            </a:b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100906" cy="4527594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/>
              <a:t>Situation / Problem / Opportunity</a:t>
            </a:r>
          </a:p>
          <a:p>
            <a:r>
              <a:rPr lang="en-US" b="1" dirty="0" smtClean="0"/>
              <a:t>Situation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Axis Bank offers a wide range of financial products and services, including savings accounts, loans, credit cards, and investment products. Currently, customer information is scattered across multiple systems, making it difficult to gain a unified view of a customer’s entire portfolio linked to a single mobile number. This fragmented data limits the bank’s ability to provide personalized services, quick issue resolution, and effective cross-selling.</a:t>
            </a:r>
          </a:p>
          <a:p>
            <a:r>
              <a:rPr lang="en-US" b="1" dirty="0" smtClean="0"/>
              <a:t>Problem</a:t>
            </a:r>
            <a:endParaRPr lang="en-US" dirty="0"/>
          </a:p>
          <a:p>
            <a:r>
              <a:rPr lang="en-US" b="1" dirty="0"/>
              <a:t>Fragmented Customer Data</a:t>
            </a:r>
            <a:r>
              <a:rPr lang="en-US" dirty="0"/>
              <a:t>: Different banking products are managed by separate systems, leading to inefficiencies in retrieving complete customer information.</a:t>
            </a:r>
          </a:p>
          <a:p>
            <a:r>
              <a:rPr lang="en-US" b="1" dirty="0"/>
              <a:t>Delays in Customer Service</a:t>
            </a:r>
            <a:r>
              <a:rPr lang="en-US" dirty="0"/>
              <a:t>: Without a consolidated view of the customer portfolio, service teams face delays in addressing customer queries and complaints.</a:t>
            </a:r>
          </a:p>
          <a:p>
            <a:r>
              <a:rPr lang="en-US" b="1" dirty="0"/>
              <a:t>Missed Revenue Opportunities</a:t>
            </a:r>
            <a:r>
              <a:rPr lang="en-US" dirty="0"/>
              <a:t>: The inability to see the complete relationship with a customer hampers cross-selling and up-selling </a:t>
            </a:r>
            <a:r>
              <a:rPr lang="en-US" dirty="0" smtClean="0"/>
              <a:t>efforts.</a:t>
            </a:r>
          </a:p>
          <a:p>
            <a:r>
              <a:rPr lang="en-US" b="1" dirty="0" smtClean="0"/>
              <a:t>Compliance </a:t>
            </a:r>
            <a:r>
              <a:rPr lang="en-US" b="1" dirty="0"/>
              <a:t>Challenges</a:t>
            </a:r>
            <a:r>
              <a:rPr lang="en-US" dirty="0"/>
              <a:t>: Scattered data makes it difficult to comply with regulatory requirements for reporting and audit trails.</a:t>
            </a:r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4262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823" y="979715"/>
            <a:ext cx="8895179" cy="5061648"/>
          </a:xfrm>
        </p:spPr>
        <p:txBody>
          <a:bodyPr/>
          <a:lstStyle/>
          <a:p>
            <a:r>
              <a:rPr lang="en-US" b="1" dirty="0"/>
              <a:t>Opportunity</a:t>
            </a:r>
            <a:endParaRPr lang="en-US" dirty="0"/>
          </a:p>
          <a:p>
            <a:r>
              <a:rPr lang="en-US" b="1" dirty="0"/>
              <a:t>Unified Customer View</a:t>
            </a:r>
            <a:r>
              <a:rPr lang="en-US" dirty="0"/>
              <a:t>: By implementing the Saksham application, the bank can consolidate all customer information linked to a single mobile number, providing a 360-degree view of the customer.</a:t>
            </a:r>
          </a:p>
          <a:p>
            <a:r>
              <a:rPr lang="en-US" b="1" dirty="0"/>
              <a:t>Enhanced Customer Experience</a:t>
            </a:r>
            <a:r>
              <a:rPr lang="en-US" dirty="0"/>
              <a:t>: A comprehensive customer portfolio will enable faster service, personalized product offerings, and better engagement, thereby increasing customer satisfaction and loyalty.</a:t>
            </a:r>
          </a:p>
          <a:p>
            <a:r>
              <a:rPr lang="en-US" b="1" dirty="0"/>
              <a:t>Increased Revenue Generation</a:t>
            </a:r>
            <a:r>
              <a:rPr lang="en-US" dirty="0"/>
              <a:t>: With a unified view of customer data, the bank can identify cross-selling and up-selling opportunities more effectively.</a:t>
            </a:r>
          </a:p>
          <a:p>
            <a:r>
              <a:rPr lang="en-US" b="1" dirty="0"/>
              <a:t>Improved Operational Efficiency</a:t>
            </a:r>
            <a:r>
              <a:rPr lang="en-US" dirty="0"/>
              <a:t>: Centralized data access will streamline internal processes, reducing operational costs and improving productivity.</a:t>
            </a:r>
          </a:p>
          <a:p>
            <a:r>
              <a:rPr lang="en-US" b="1" dirty="0"/>
              <a:t>Regulatory Compliance</a:t>
            </a:r>
            <a:r>
              <a:rPr lang="en-US" dirty="0"/>
              <a:t>: A consolidated system will simplify reporting and help meet regulatory and audit requirements more efficiently.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74316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7343259" cy="605246"/>
          </a:xfrm>
        </p:spPr>
        <p:txBody>
          <a:bodyPr>
            <a:normAutofit fontScale="90000"/>
          </a:bodyPr>
          <a:lstStyle/>
          <a:p>
            <a:r>
              <a:rPr lang="en-IN" dirty="0"/>
              <a:t>Purpose Statement (Goals):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1436915"/>
            <a:ext cx="8636482" cy="2612571"/>
          </a:xfrm>
        </p:spPr>
        <p:txBody>
          <a:bodyPr>
            <a:normAutofit/>
          </a:bodyPr>
          <a:lstStyle/>
          <a:p>
            <a:endParaRPr lang="en-US" b="1" dirty="0"/>
          </a:p>
          <a:p>
            <a:r>
              <a:rPr lang="en-US" dirty="0"/>
              <a:t>The purpose of implementing the </a:t>
            </a:r>
            <a:r>
              <a:rPr lang="en-US" b="1" dirty="0"/>
              <a:t>Saksham application</a:t>
            </a:r>
            <a:r>
              <a:rPr lang="en-US" dirty="0"/>
              <a:t> is to enable Axis Bank to retrieve and manage the complete customer portfolio by linking all financial products and services to a unified mobile number. This centralized approach will provide a holistic view of customer relationships, streamline customer service, enhance cross-selling opportunities, and improve decision-making through comprehensive customer insights.</a:t>
            </a:r>
          </a:p>
          <a:p>
            <a:r>
              <a:rPr lang="en-US" dirty="0" smtClean="0"/>
              <a:t>	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36715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1"/>
            <a:ext cx="8479729" cy="670560"/>
          </a:xfrm>
        </p:spPr>
        <p:txBody>
          <a:bodyPr/>
          <a:lstStyle/>
          <a:p>
            <a:r>
              <a:rPr lang="en-IN" dirty="0"/>
              <a:t>Project </a:t>
            </a:r>
            <a:r>
              <a:rPr lang="en-IN" dirty="0" smtClean="0"/>
              <a:t>Objectives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Solution Selection According to Design Criteria, Specifications, and Requirements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Ensure that the proposed solution aligns with the defined business requirements and technical specifications to meet the bank’s operational goals.</a:t>
            </a:r>
          </a:p>
          <a:p>
            <a:r>
              <a:rPr lang="en-US" b="1" dirty="0"/>
              <a:t>Solution Prototyping and Testing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Develop a prototype of the Saksham application, followed by rigorous functional and non-functional testing to ensure performance, reliability, and compliance with banking regulations.</a:t>
            </a:r>
          </a:p>
          <a:p>
            <a:r>
              <a:rPr lang="en-US" b="1" dirty="0"/>
              <a:t>Process Optimization and Automation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Streamline internal banking processes by leveraging the Saksham application to reduce manual intervention, improve efficiency, and enhance user experience.</a:t>
            </a:r>
          </a:p>
          <a:p>
            <a:r>
              <a:rPr lang="en-US" b="1" dirty="0"/>
              <a:t>Enhanced Customer Experience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Provide an intuitive and user-friendly interface to improve the experience for both internal users and bank customers, leading to higher satisfaction and retention.</a:t>
            </a:r>
          </a:p>
          <a:p>
            <a:r>
              <a:rPr lang="en-US" b="1" dirty="0"/>
              <a:t>Compliance with Banking Regulations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Ensure that the application adheres to all financial industry regulations, including security, data privacy, and audit requirements, to mitigate risk and enhance trust.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16918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3868540" cy="59218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Success Criteria 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326" y="1384663"/>
            <a:ext cx="7921086" cy="5285077"/>
          </a:xfrm>
        </p:spPr>
        <p:txBody>
          <a:bodyPr/>
          <a:lstStyle/>
          <a:p>
            <a:r>
              <a:rPr lang="en-US" dirty="0"/>
              <a:t>The success of the Saksham application will be measured by the following criteria:</a:t>
            </a:r>
          </a:p>
          <a:p>
            <a:r>
              <a:rPr lang="en-US" b="1" dirty="0"/>
              <a:t>Unified Customer View</a:t>
            </a:r>
            <a:r>
              <a:rPr lang="en-US" dirty="0"/>
              <a:t>: Successful integration of all customer portfolios linked to their mobile numbers, ensuring data consolidation across systems</a:t>
            </a:r>
            <a:r>
              <a:rPr lang="en-US" dirty="0" smtClean="0"/>
              <a:t>.</a:t>
            </a:r>
          </a:p>
          <a:p>
            <a:r>
              <a:rPr lang="en-US" b="1" dirty="0"/>
              <a:t>Improved Customer Service</a:t>
            </a:r>
            <a:r>
              <a:rPr lang="en-US" dirty="0"/>
              <a:t>: Reduction in response time for customer queries and complaints, with faster issue resolution</a:t>
            </a:r>
            <a:r>
              <a:rPr lang="en-US" dirty="0" smtClean="0"/>
              <a:t>.</a:t>
            </a:r>
          </a:p>
          <a:p>
            <a:r>
              <a:rPr lang="en-US" b="1" dirty="0"/>
              <a:t>Enhanced Cross-Selling Opportunities</a:t>
            </a:r>
            <a:r>
              <a:rPr lang="en-US" dirty="0"/>
              <a:t>: Increased revenue from targeted product recommendations based on a complete customer portfolio</a:t>
            </a:r>
            <a:r>
              <a:rPr lang="en-US" dirty="0" smtClean="0"/>
              <a:t>.</a:t>
            </a:r>
          </a:p>
          <a:p>
            <a:r>
              <a:rPr lang="en-US" b="1" dirty="0"/>
              <a:t>User Adoption</a:t>
            </a:r>
            <a:r>
              <a:rPr lang="en-US" dirty="0"/>
              <a:t>: High adoption rate by employees and customers, with minimal training requirements.</a:t>
            </a:r>
          </a:p>
          <a:p>
            <a:r>
              <a:rPr lang="en-US" b="1" dirty="0"/>
              <a:t>Regulatory Compliance</a:t>
            </a:r>
            <a:r>
              <a:rPr lang="en-US" dirty="0"/>
              <a:t>: Achieving compliance with banking regulations and maintaining secure, audit-friendly data</a:t>
            </a:r>
            <a:r>
              <a:rPr lang="en-US" dirty="0" smtClean="0"/>
              <a:t>.</a:t>
            </a:r>
          </a:p>
          <a:p>
            <a:r>
              <a:rPr lang="en-US" b="1" dirty="0"/>
              <a:t>Operational Efficiency</a:t>
            </a:r>
            <a:r>
              <a:rPr lang="en-US" dirty="0"/>
              <a:t>: Streamlined processes leading to cost reduction and improved productivity</a:t>
            </a:r>
            <a:endParaRPr lang="en-US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50947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4351866" cy="56605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Methods and Approach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451" y="1280161"/>
            <a:ext cx="8765177" cy="4741816"/>
          </a:xfrm>
        </p:spPr>
        <p:txBody>
          <a:bodyPr>
            <a:normAutofit/>
          </a:bodyPr>
          <a:lstStyle/>
          <a:p>
            <a:r>
              <a:rPr lang="en-US" b="1" dirty="0"/>
              <a:t>Methods/Approach for Saksham Application in an Agile Project</a:t>
            </a:r>
          </a:p>
          <a:p>
            <a:r>
              <a:rPr lang="en-US" b="1" dirty="0"/>
              <a:t>Establish Selection Committee and Define Requirements</a:t>
            </a:r>
            <a:endParaRPr lang="en-US" dirty="0"/>
          </a:p>
          <a:p>
            <a:pPr lvl="1"/>
            <a:r>
              <a:rPr lang="en-US" b="1" dirty="0"/>
              <a:t>Form Cross-Functional Teams</a:t>
            </a:r>
            <a:r>
              <a:rPr lang="en-US" dirty="0"/>
              <a:t>: Establish a committee comprising product owners, business analysts, IT leads, and key end-users to oversee the project.</a:t>
            </a:r>
          </a:p>
          <a:p>
            <a:pPr lvl="1"/>
            <a:r>
              <a:rPr lang="en-US" b="1" dirty="0"/>
              <a:t>Agile Requirement Elicitation</a:t>
            </a:r>
            <a:r>
              <a:rPr lang="en-US" dirty="0"/>
              <a:t>: Use Agile elicitation techniques such as user story mapping, brainstorming, and interviews to gather requirements.</a:t>
            </a:r>
          </a:p>
          <a:p>
            <a:pPr lvl="1"/>
            <a:r>
              <a:rPr lang="en-US" b="1" dirty="0"/>
              <a:t>Create a Product Backlog</a:t>
            </a:r>
            <a:r>
              <a:rPr lang="en-US" dirty="0"/>
              <a:t>: Document all gathered requirements as user stories in a prioritized product backlog, ensuring clarity on the Definition of Done (DoD).</a:t>
            </a:r>
          </a:p>
          <a:p>
            <a:pPr lvl="1"/>
            <a:r>
              <a:rPr lang="en-US" b="1" dirty="0"/>
              <a:t>Define Acceptance Criteria</a:t>
            </a:r>
            <a:r>
              <a:rPr lang="en-US" dirty="0"/>
              <a:t>: Collaboratively define clear acceptance criteria for each user story to ensure consistent validation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98798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006" y="300447"/>
            <a:ext cx="9064996" cy="5740916"/>
          </a:xfrm>
        </p:spPr>
        <p:txBody>
          <a:bodyPr/>
          <a:lstStyle/>
          <a:p>
            <a:r>
              <a:rPr lang="en-US" b="1" dirty="0"/>
              <a:t>Select Vendors and Finalists through RFP, Demonstrations, and Reviews</a:t>
            </a:r>
            <a:endParaRPr lang="en-US" dirty="0"/>
          </a:p>
          <a:p>
            <a:r>
              <a:rPr lang="en-US" b="1" dirty="0"/>
              <a:t>Issue RFP</a:t>
            </a:r>
            <a:r>
              <a:rPr lang="en-US" dirty="0"/>
              <a:t>: Invite proposals from vendors capable of supporting Agile delivery.</a:t>
            </a:r>
          </a:p>
          <a:p>
            <a:r>
              <a:rPr lang="en-US" b="1" dirty="0"/>
              <a:t>Vendor Evaluation</a:t>
            </a:r>
            <a:r>
              <a:rPr lang="en-US" dirty="0"/>
              <a:t>: Assess vendors based on pre-defined Agile readiness criteria, including their ability to collaborate, deliver in iterations, and handle changing requirements.</a:t>
            </a:r>
          </a:p>
          <a:p>
            <a:r>
              <a:rPr lang="en-US" b="1" dirty="0"/>
              <a:t>Conduct PoC and Demos</a:t>
            </a:r>
            <a:r>
              <a:rPr lang="en-US" dirty="0"/>
              <a:t>: Request shortlisted vendors to present a Proof of Concept (PoC) and demonstrate their solution, focusing on adaptability to the bank’s requirements.</a:t>
            </a:r>
          </a:p>
          <a:p>
            <a:r>
              <a:rPr lang="en-US" b="1" dirty="0"/>
              <a:t>Agile Pilot Project</a:t>
            </a:r>
            <a:r>
              <a:rPr lang="en-US" dirty="0"/>
              <a:t>: Conduct a short pilot project with top vendors to evaluate their performance in an Agile environment.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28772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194" y="287383"/>
            <a:ext cx="9025808" cy="5753979"/>
          </a:xfrm>
        </p:spPr>
        <p:txBody>
          <a:bodyPr/>
          <a:lstStyle/>
          <a:p>
            <a:r>
              <a:rPr lang="en-US" b="1" dirty="0"/>
              <a:t>Select and Implement Solution in Agile Mode</a:t>
            </a:r>
            <a:endParaRPr lang="en-US" dirty="0"/>
          </a:p>
          <a:p>
            <a:r>
              <a:rPr lang="en-US" b="1" dirty="0"/>
              <a:t>Agile Team Formation</a:t>
            </a:r>
            <a:r>
              <a:rPr lang="en-US" dirty="0"/>
              <a:t>: Form dedicated Agile teams, including Scrum Masters, Product Owners, Developers, and QA Engineers.</a:t>
            </a:r>
          </a:p>
          <a:p>
            <a:r>
              <a:rPr lang="en-US" b="1" dirty="0"/>
              <a:t>Sprint Planning and Execution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Break down high-priority user stories into tasks during sprint planning.</a:t>
            </a:r>
          </a:p>
          <a:p>
            <a:pPr lvl="1"/>
            <a:r>
              <a:rPr lang="en-US" dirty="0"/>
              <a:t>Conduct sprints in 2-3 week cycles, with deliverables at the end of each sprint.</a:t>
            </a:r>
          </a:p>
          <a:p>
            <a:pPr lvl="1"/>
            <a:r>
              <a:rPr lang="en-US" dirty="0"/>
              <a:t>Hold daily stand-up meetings to track progress and remove blockers.</a:t>
            </a:r>
          </a:p>
          <a:p>
            <a:r>
              <a:rPr lang="en-US" b="1" dirty="0"/>
              <a:t>Continuous Testing and Integration</a:t>
            </a:r>
            <a:r>
              <a:rPr lang="en-US" dirty="0"/>
              <a:t>: Implement Continuous Integration (CI) and Continuous Testing (CT) processes to ensure code quality and rapid feedback.</a:t>
            </a:r>
          </a:p>
          <a:p>
            <a:r>
              <a:rPr lang="en-US" b="1" dirty="0"/>
              <a:t>Sprint Reviews and Retrospectives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Showcase completed work to stakeholders in sprint review meetings.</a:t>
            </a:r>
          </a:p>
          <a:p>
            <a:pPr lvl="1"/>
            <a:r>
              <a:rPr lang="en-US" dirty="0"/>
              <a:t>Conduct retrospectives to identify areas of improvement and enhance future sprint performance.</a:t>
            </a:r>
          </a:p>
          <a:p>
            <a:r>
              <a:rPr lang="en-US" b="1" dirty="0"/>
              <a:t>User Training and Knowledge Transfer</a:t>
            </a:r>
            <a:r>
              <a:rPr lang="en-US" dirty="0"/>
              <a:t>: Provide end-user and technical staff training iteratively during sprints to reduce the learning curve post-deployment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9038551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157</TotalTime>
  <Words>1345</Words>
  <Application>Microsoft Office PowerPoint</Application>
  <PresentationFormat>Widescreen</PresentationFormat>
  <Paragraphs>104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Trebuchet MS</vt:lpstr>
      <vt:lpstr>Wingdings 3</vt:lpstr>
      <vt:lpstr>Facet</vt:lpstr>
      <vt:lpstr>Project Title  </vt:lpstr>
      <vt:lpstr>Project Title: Saksham Prepared by : Sai Kiran     </vt:lpstr>
      <vt:lpstr>PowerPoint Presentation</vt:lpstr>
      <vt:lpstr>Purpose Statement (Goals):</vt:lpstr>
      <vt:lpstr>Project Objectives</vt:lpstr>
      <vt:lpstr>Success Criteria :</vt:lpstr>
      <vt:lpstr>Methods and Approach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Risks and Dependencies</vt:lpstr>
      <vt:lpstr>PowerPoint Presentation</vt:lpstr>
      <vt:lpstr>To Be Completed by Appropriate Manager :  Sai Kiran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Title  </dc:title>
  <dc:creator>LENOVO</dc:creator>
  <cp:lastModifiedBy>LENOVO</cp:lastModifiedBy>
  <cp:revision>35</cp:revision>
  <dcterms:created xsi:type="dcterms:W3CDTF">2025-01-06T15:59:01Z</dcterms:created>
  <dcterms:modified xsi:type="dcterms:W3CDTF">2025-01-08T18:38:56Z</dcterms:modified>
</cp:coreProperties>
</file>