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73" r:id="rId4"/>
    <p:sldId id="274" r:id="rId5"/>
    <p:sldId id="275" r:id="rId6"/>
    <p:sldId id="269" r:id="rId7"/>
    <p:sldId id="270" r:id="rId8"/>
    <p:sldId id="271" r:id="rId9"/>
    <p:sldId id="2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C8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3" d="100"/>
          <a:sy n="63" d="100"/>
        </p:scale>
        <p:origin x="80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228807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171692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987206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32481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948674-9893-4803-8C73-69020B95AEEF}"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393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948674-9893-4803-8C73-69020B95AEEF}"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38152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948674-9893-4803-8C73-69020B95AEEF}"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227211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948674-9893-4803-8C73-69020B95AEEF}"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1882124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948674-9893-4803-8C73-69020B95AEEF}"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63988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8674-9893-4803-8C73-69020B95AEEF}"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9495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948674-9893-4803-8C73-69020B95AEEF}"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47186-D166-47AC-9D4F-BEDC02FAB6E8}" type="slidenum">
              <a:rPr lang="en-US" smtClean="0"/>
              <a:t>‹#›</a:t>
            </a:fld>
            <a:endParaRPr lang="en-US"/>
          </a:p>
        </p:txBody>
      </p:sp>
    </p:spTree>
    <p:extLst>
      <p:ext uri="{BB962C8B-B14F-4D97-AF65-F5344CB8AC3E}">
        <p14:creationId xmlns:p14="http://schemas.microsoft.com/office/powerpoint/2010/main" val="3127525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48674-9893-4803-8C73-69020B95AEEF}" type="datetimeFigureOut">
              <a:rPr lang="en-US" smtClean="0"/>
              <a:t>1/20/2025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47186-D166-47AC-9D4F-BEDC02FAB6E8}" type="slidenum">
              <a:rPr lang="en-US" smtClean="0"/>
              <a:t>‹#›</a:t>
            </a:fld>
            <a:endParaRPr lang="en-US"/>
          </a:p>
        </p:txBody>
      </p:sp>
    </p:spTree>
    <p:extLst>
      <p:ext uri="{BB962C8B-B14F-4D97-AF65-F5344CB8AC3E}">
        <p14:creationId xmlns:p14="http://schemas.microsoft.com/office/powerpoint/2010/main" val="1561730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836160" y="254000"/>
            <a:ext cx="1757680" cy="400110"/>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Project Title</a:t>
            </a:r>
            <a:endParaRPr lang="en-US" sz="2000" dirty="0">
              <a:latin typeface="Arial" panose="020B0604020202020204" pitchFamily="34" charset="0"/>
              <a:cs typeface="Arial" panose="020B0604020202020204" pitchFamily="34" charset="0"/>
            </a:endParaRPr>
          </a:p>
        </p:txBody>
      </p:sp>
      <p:sp>
        <p:nvSpPr>
          <p:cNvPr id="4" name="Rectangle 3"/>
          <p:cNvSpPr/>
          <p:nvPr/>
        </p:nvSpPr>
        <p:spPr>
          <a:xfrm>
            <a:off x="360679" y="3180080"/>
            <a:ext cx="6096000" cy="400110"/>
          </a:xfrm>
          <a:prstGeom prst="rect">
            <a:avLst/>
          </a:prstGeom>
        </p:spPr>
        <p:txBody>
          <a:bodyPr>
            <a:spAutoFit/>
          </a:bodyPr>
          <a:lstStyle/>
          <a:p>
            <a:r>
              <a:rPr lang="en-GB" sz="2000" dirty="0" smtClean="0">
                <a:latin typeface="Arial" panose="020B0604020202020204" pitchFamily="34" charset="0"/>
                <a:cs typeface="Arial" panose="020B0604020202020204" pitchFamily="34" charset="0"/>
              </a:rPr>
              <a:t>Prepared by-</a:t>
            </a:r>
            <a:r>
              <a:rPr lang="en-GB" sz="2000" dirty="0" err="1" smtClean="0">
                <a:latin typeface="Arial" panose="020B0604020202020204" pitchFamily="34" charset="0"/>
                <a:cs typeface="Arial" panose="020B0604020202020204" pitchFamily="34" charset="0"/>
              </a:rPr>
              <a:t>Kalyani</a:t>
            </a:r>
            <a:endParaRPr lang="en-US" sz="2000" dirty="0">
              <a:latin typeface="Arial" panose="020B0604020202020204" pitchFamily="34" charset="0"/>
              <a:cs typeface="Arial" panose="020B0604020202020204" pitchFamily="34" charset="0"/>
            </a:endParaRPr>
          </a:p>
        </p:txBody>
      </p:sp>
      <p:sp>
        <p:nvSpPr>
          <p:cNvPr id="5" name="Rectangle 4"/>
          <p:cNvSpPr/>
          <p:nvPr/>
        </p:nvSpPr>
        <p:spPr>
          <a:xfrm>
            <a:off x="8707120" y="3180080"/>
            <a:ext cx="5862320" cy="400110"/>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Date: </a:t>
            </a:r>
            <a:r>
              <a:rPr lang="en-GB" sz="2000" dirty="0" smtClean="0">
                <a:latin typeface="Arial" panose="020B0604020202020204" pitchFamily="34" charset="0"/>
                <a:cs typeface="Arial" panose="020B0604020202020204" pitchFamily="34" charset="0"/>
              </a:rPr>
              <a:t>1-20-2025</a:t>
            </a:r>
            <a:endParaRPr lang="en-US" sz="2000" dirty="0">
              <a:latin typeface="Arial" panose="020B0604020202020204" pitchFamily="34" charset="0"/>
              <a:cs typeface="Arial" panose="020B0604020202020204" pitchFamily="34" charset="0"/>
            </a:endParaRPr>
          </a:p>
        </p:txBody>
      </p:sp>
      <p:sp>
        <p:nvSpPr>
          <p:cNvPr id="6" name="Rectangle 5"/>
          <p:cNvSpPr/>
          <p:nvPr/>
        </p:nvSpPr>
        <p:spPr>
          <a:xfrm>
            <a:off x="3667760" y="1503680"/>
            <a:ext cx="5943599" cy="468021"/>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Bob </a:t>
            </a:r>
            <a:r>
              <a:rPr lang="en-US" sz="2400" b="1" dirty="0" err="1" smtClean="0"/>
              <a:t>Kisan</a:t>
            </a:r>
            <a:r>
              <a:rPr lang="en-US" sz="2400" b="1" dirty="0" smtClean="0"/>
              <a:t> </a:t>
            </a:r>
            <a:r>
              <a:rPr lang="en-US" sz="2400" b="1" dirty="0"/>
              <a:t>Credit Card</a:t>
            </a:r>
            <a:r>
              <a:rPr lang="en-GB" sz="2400" b="1" dirty="0" smtClean="0">
                <a:latin typeface="Arial" panose="020B0604020202020204" pitchFamily="34" charset="0"/>
                <a:cs typeface="Arial" panose="020B0604020202020204" pitchFamily="34" charset="0"/>
              </a:rPr>
              <a:t> Loan </a:t>
            </a:r>
            <a:endParaRPr lang="en-US" sz="2400" b="1" dirty="0"/>
          </a:p>
        </p:txBody>
      </p:sp>
    </p:spTree>
    <p:extLst>
      <p:ext uri="{BB962C8B-B14F-4D97-AF65-F5344CB8AC3E}">
        <p14:creationId xmlns:p14="http://schemas.microsoft.com/office/powerpoint/2010/main" val="290450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956" y="49739"/>
            <a:ext cx="10734040" cy="1323439"/>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Situation</a:t>
            </a:r>
            <a:r>
              <a:rPr lang="en-US"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Deliver </a:t>
            </a:r>
            <a:r>
              <a:rPr lang="en-GB" sz="2000" dirty="0" smtClean="0">
                <a:latin typeface="Arial" panose="020B0604020202020204" pitchFamily="34" charset="0"/>
                <a:cs typeface="Arial" panose="020B0604020202020204" pitchFamily="34" charset="0"/>
              </a:rPr>
              <a:t>online </a:t>
            </a:r>
            <a:r>
              <a:rPr lang="en-GB" sz="2000" dirty="0">
                <a:latin typeface="Arial" panose="020B0604020202020204" pitchFamily="34" charset="0"/>
                <a:cs typeface="Arial" panose="020B0604020202020204" pitchFamily="34" charset="0"/>
              </a:rPr>
              <a:t>loan system </a:t>
            </a:r>
            <a:r>
              <a:rPr lang="en-GB" sz="2000" dirty="0" smtClean="0">
                <a:latin typeface="Arial" panose="020B0604020202020204" pitchFamily="34" charset="0"/>
                <a:cs typeface="Arial" panose="020B0604020202020204" pitchFamily="34" charset="0"/>
              </a:rPr>
              <a:t>which offer a loan to farmer.</a:t>
            </a:r>
            <a:endParaRPr lang="en-GB"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Stakeholder management and requirement gathering .</a:t>
            </a:r>
            <a:r>
              <a:rPr lang="en-GB" sz="2000" dirty="0" smtClean="0"/>
              <a:t> </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Frequently changes in requirement.</a:t>
            </a:r>
            <a:endParaRPr lang="en-US" sz="2000" dirty="0" smtClean="0">
              <a:latin typeface="Arial" panose="020B0604020202020204" pitchFamily="34" charset="0"/>
              <a:cs typeface="Arial" panose="020B0604020202020204" pitchFamily="34" charset="0"/>
            </a:endParaRPr>
          </a:p>
        </p:txBody>
      </p:sp>
      <p:sp>
        <p:nvSpPr>
          <p:cNvPr id="3" name="Rectangle 2"/>
          <p:cNvSpPr/>
          <p:nvPr/>
        </p:nvSpPr>
        <p:spPr>
          <a:xfrm>
            <a:off x="245455" y="1381707"/>
            <a:ext cx="11353572" cy="2246769"/>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Problem</a:t>
            </a:r>
            <a:r>
              <a:rPr lang="en-US" sz="2000" dirty="0" smtClean="0">
                <a:latin typeface="Arial" panose="020B0604020202020204" pitchFamily="34" charset="0"/>
                <a:cs typeface="Arial" panose="020B0604020202020204" pitchFamily="34" charset="0"/>
              </a:rPr>
              <a:t>:</a:t>
            </a:r>
          </a:p>
          <a:p>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a:latin typeface="Arial" panose="020B0604020202020204" pitchFamily="34" charset="0"/>
                <a:cs typeface="Arial" panose="020B0604020202020204" pitchFamily="34" charset="0"/>
              </a:rPr>
              <a:t>If mid-project, a government policy mandates additional documentation for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loans</a:t>
            </a:r>
            <a:r>
              <a:rPr lang="en-GB" sz="2000" dirty="0">
                <a:latin typeface="Arial" panose="020B0604020202020204" pitchFamily="34" charset="0"/>
                <a:cs typeface="Arial" panose="020B0604020202020204" pitchFamily="34" charset="0"/>
              </a:rPr>
              <a:t>, the design and development phases might require rework, delaying the project</a:t>
            </a:r>
            <a:r>
              <a:rPr lang="en-GB"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Farmer are </a:t>
            </a:r>
            <a:r>
              <a:rPr lang="en-GB" sz="2000" dirty="0" smtClean="0">
                <a:latin typeface="Arial" panose="020B0604020202020204" pitchFamily="34" charset="0"/>
                <a:cs typeface="Arial" panose="020B0604020202020204" pitchFamily="34" charset="0"/>
              </a:rPr>
              <a:t>not aware of online process so need to explain how to use new application.</a:t>
            </a: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Bank server down.</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Trainee the user new application.</a:t>
            </a:r>
          </a:p>
        </p:txBody>
      </p:sp>
      <p:sp>
        <p:nvSpPr>
          <p:cNvPr id="4" name="Rectangle 3"/>
          <p:cNvSpPr/>
          <p:nvPr/>
        </p:nvSpPr>
        <p:spPr>
          <a:xfrm>
            <a:off x="245455" y="3776967"/>
            <a:ext cx="11872653" cy="2862322"/>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Opportunity:</a:t>
            </a:r>
          </a:p>
          <a:p>
            <a:endParaRPr lang="en-US" sz="2000" b="1"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There is an opportunity to streamline the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loan </a:t>
            </a:r>
            <a:r>
              <a:rPr lang="en-GB" sz="2000" dirty="0" smtClean="0">
                <a:latin typeface="Arial" panose="020B0604020202020204" pitchFamily="34" charset="0"/>
                <a:cs typeface="Arial" panose="020B0604020202020204" pitchFamily="34" charset="0"/>
              </a:rPr>
              <a:t>application and approval process through automation, enhancing customer satisfaction and operational efficiency.</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Use technology to create a personalized and seamless customer journey.</a:t>
            </a:r>
          </a:p>
          <a:p>
            <a:pPr marL="342900" indent="-342900">
              <a:buFont typeface="Arial" panose="020B0604020202020204" pitchFamily="34" charset="0"/>
              <a:buChar char="•"/>
            </a:pPr>
            <a:r>
              <a:rPr lang="en-GB" sz="2000" dirty="0" smtClean="0">
                <a:latin typeface="Arial" panose="020B0604020202020204" pitchFamily="34" charset="0"/>
                <a:cs typeface="Arial" panose="020B0604020202020204" pitchFamily="34" charset="0"/>
              </a:rPr>
              <a:t>Get more clarity and efficiency  .</a:t>
            </a: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replace traditional paper-based loan processes with a fully automated, online system</a:t>
            </a:r>
            <a:r>
              <a:rPr lang="en-GB" sz="2000" dirty="0" smtClean="0">
                <a:latin typeface="Arial" panose="020B0604020202020204" pitchFamily="34" charset="0"/>
                <a:cs typeface="Arial" panose="020B0604020202020204" pitchFamily="34" charset="0"/>
              </a:rPr>
              <a:t>.</a:t>
            </a: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To reduce the bank's operational costs and errors related to manual processing of loans</a:t>
            </a:r>
            <a:r>
              <a:rPr lang="en-GB" sz="20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a financial help to farmer so that they can not depend on any lender.</a:t>
            </a:r>
            <a:endParaRPr lang="en-GB"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774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65852" y="247134"/>
            <a:ext cx="3147015" cy="369332"/>
          </a:xfrm>
          <a:prstGeom prst="rect">
            <a:avLst/>
          </a:prstGeom>
        </p:spPr>
        <p:txBody>
          <a:bodyPr wrap="none">
            <a:spAutoFit/>
          </a:bodyPr>
          <a:lstStyle/>
          <a:p>
            <a:pPr algn="ctr"/>
            <a:r>
              <a:rPr lang="en-US" b="1" smtClean="0">
                <a:latin typeface="Arial" panose="020B0604020202020204" pitchFamily="34" charset="0"/>
                <a:cs typeface="Arial" panose="020B0604020202020204" pitchFamily="34" charset="0"/>
              </a:rPr>
              <a:t>Purpose Statement (Goals)</a:t>
            </a:r>
            <a:endParaRPr lang="en-US" b="1" dirty="0">
              <a:latin typeface="Arial" panose="020B0604020202020204" pitchFamily="34" charset="0"/>
              <a:cs typeface="Arial" panose="020B0604020202020204" pitchFamily="34" charset="0"/>
            </a:endParaRPr>
          </a:p>
        </p:txBody>
      </p:sp>
      <p:sp>
        <p:nvSpPr>
          <p:cNvPr id="3" name="Rectangle 2"/>
          <p:cNvSpPr/>
          <p:nvPr/>
        </p:nvSpPr>
        <p:spPr>
          <a:xfrm>
            <a:off x="304800" y="766356"/>
            <a:ext cx="10149840" cy="5355312"/>
          </a:xfrm>
          <a:prstGeom prst="rect">
            <a:avLst/>
          </a:prstGeom>
        </p:spPr>
        <p:txBody>
          <a:bodyPr wrap="square">
            <a:spAutoFit/>
          </a:bodyPr>
          <a:lstStyle/>
          <a:p>
            <a:pPr marL="285750" indent="-285750">
              <a:buFont typeface="Arial" panose="020B0604020202020204" pitchFamily="34" charset="0"/>
              <a:buChar char="•"/>
            </a:pPr>
            <a:r>
              <a:rPr lang="en-GB" i="0" dirty="0" smtClean="0">
                <a:solidFill>
                  <a:srgbClr val="001D35"/>
                </a:solidFill>
                <a:effectLst/>
                <a:latin typeface="Arial" panose="020B0604020202020204" pitchFamily="34" charset="0"/>
                <a:cs typeface="Arial" panose="020B0604020202020204" pitchFamily="34" charset="0"/>
              </a:rPr>
              <a:t>The BKCC helps farmers with financial support for cultivation, farm maintenance, and marketing of product.</a:t>
            </a:r>
            <a:endParaRPr lang="en-GB"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The primary purpose of the Baroda </a:t>
            </a:r>
            <a:r>
              <a:rPr lang="en-GB" dirty="0" err="1" smtClean="0">
                <a:latin typeface="Arial" panose="020B0604020202020204" pitchFamily="34" charset="0"/>
                <a:cs typeface="Arial" panose="020B0604020202020204" pitchFamily="34" charset="0"/>
              </a:rPr>
              <a:t>Kisan</a:t>
            </a:r>
            <a:r>
              <a:rPr lang="en-GB" dirty="0" smtClean="0">
                <a:latin typeface="Arial" panose="020B0604020202020204" pitchFamily="34" charset="0"/>
                <a:cs typeface="Arial" panose="020B0604020202020204" pitchFamily="34" charset="0"/>
              </a:rPr>
              <a:t> Credit Card (BKCC) loan is to provide farmers with timely and easy access to credit for their agricultural activities. The loan helps farmers meet various financial needs related to farming and agriculture</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finance the cost of growing crops, including purchasing seeds, fertilizers, pesticides, and other necessary inputs.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purchase agricultural tools, machinery (like tractors), and to maintain or build irrigation systems.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Other Agricultural Needs: To support a variety of agricultural activities that can improve productivity and income, such as post-harvest storage, marketing, and processing.</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BKCC loan provides farmers with financial flexibility to manage their agricultural operations efficiently, reduce dependency on informal lenders, and ensure better financial security for their farming activities.</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provide an easy-to-use platform that allows users to apply for loans from anywhere, without the need for physical paperwork.</a:t>
            </a:r>
          </a:p>
          <a:p>
            <a:pPr marL="285750" indent="-285750">
              <a:buFont typeface="Arial" panose="020B0604020202020204" pitchFamily="34" charset="0"/>
              <a:buChar char="•"/>
            </a:pPr>
            <a:r>
              <a:rPr lang="en-GB" dirty="0" smtClean="0">
                <a:latin typeface="Arial" panose="020B0604020202020204" pitchFamily="34" charset="0"/>
                <a:cs typeface="Arial" panose="020B0604020202020204" pitchFamily="34" charset="0"/>
              </a:rPr>
              <a:t>To replace traditional paper-based loan processes with a fully automated, online system.</a:t>
            </a:r>
          </a:p>
          <a:p>
            <a:pPr marL="285750" indent="-285750">
              <a:buFont typeface="Arial" panose="020B0604020202020204" pitchFamily="34" charset="0"/>
              <a:buChar char="•"/>
            </a:pPr>
            <a:endParaRPr lang="en-GB"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GB" i="0" dirty="0">
              <a:solidFill>
                <a:srgbClr val="001D35"/>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738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4000" y="904240"/>
            <a:ext cx="11440160" cy="5324535"/>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farmers with a convenient, flexible, and timely credit facility that helps them meet their financial requirements for various agricultural activities. The goal is to improve the financial well-being of farmers by offering them easy access to credit to support their agricultural and farming needs.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ensure that farmers have easy and immediate access to funds for seasonal and operational requirements, like purchasing seeds, fertilizers, and pesticides.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help farmers enhance agricultural productivity through investment in better equipment, technology, and improved practices for better yield and profitability.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reduce the financial burden on farmers by providing affordable credit with flexible repayment terms, often aligned with the crop cycle.</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reduce the dependency on informal lenders or moneylenders who may charge high-interest rates, thus promoting formal, low-cost credit options for farmers.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To provide financial support not only for crop cultivation but also for livestock maintenance, purchase of farming tools, and infrastructure development.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Enhance customer satisfaction by offering faster loan approvals and improved service delivery.</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Reduce approval times and paperwork by automating manual processes.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p:txBody>
      </p:sp>
      <p:sp>
        <p:nvSpPr>
          <p:cNvPr id="3" name="Rectangle 2"/>
          <p:cNvSpPr/>
          <p:nvPr/>
        </p:nvSpPr>
        <p:spPr>
          <a:xfrm>
            <a:off x="4004461" y="247134"/>
            <a:ext cx="2069797" cy="369332"/>
          </a:xfrm>
          <a:prstGeom prst="rect">
            <a:avLst/>
          </a:prstGeom>
        </p:spPr>
        <p:txBody>
          <a:bodyPr wrap="none">
            <a:spAutoFit/>
          </a:bodyPr>
          <a:lstStyle/>
          <a:p>
            <a:pPr algn="ctr"/>
            <a:r>
              <a:rPr lang="en-US" b="1" dirty="0" smtClean="0">
                <a:latin typeface="Arial" panose="020B0604020202020204" pitchFamily="34" charset="0"/>
                <a:cs typeface="Arial" panose="020B0604020202020204" pitchFamily="34" charset="0"/>
              </a:rPr>
              <a:t>Project Objective</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71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 y="579180"/>
            <a:ext cx="11836400" cy="6924973"/>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success criteria for the Baroda </a:t>
            </a:r>
            <a:r>
              <a:rPr lang="en-GB" sz="2000" dirty="0" err="1" smtClean="0">
                <a:latin typeface="Arial" panose="020B0604020202020204" pitchFamily="34" charset="0"/>
                <a:cs typeface="Arial" panose="020B0604020202020204" pitchFamily="34" charset="0"/>
              </a:rPr>
              <a:t>Kisan</a:t>
            </a:r>
            <a:r>
              <a:rPr lang="en-GB" sz="2000" dirty="0" smtClean="0">
                <a:latin typeface="Arial" panose="020B0604020202020204" pitchFamily="34" charset="0"/>
                <a:cs typeface="Arial" panose="020B0604020202020204" pitchFamily="34" charset="0"/>
              </a:rPr>
              <a:t> Credit Card (BKCC) include widespread adoption among farmers, ensuring timely and efficient credit disbursement. </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program’s success is also measured by the ease of loan repayment, reduced dependency on informal lenders, and increased agricultural productivity. Additionally, sustained growth in loan utilization, financial empowerment of farmers, and improved financial literacy are key indicators.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 A positive impact on the rural economy and low default rates also signal the program’s success, demonstrating its effectiveness in supporting farmers' financial stability and growth.</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Make loan process easy and more efficient.</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Measure success through positive customer feedback, reduced complaints, and increased adoption of the online loan system.</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Improve access to loan data, documents, and customer information.</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No dependencies on third party.</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Reduce operational costs associated with paperwork, physical storage, and manual </a:t>
            </a:r>
            <a:r>
              <a:rPr lang="en-GB" sz="2000" dirty="0" err="1" smtClean="0">
                <a:latin typeface="Arial" panose="020B0604020202020204" pitchFamily="34" charset="0"/>
                <a:cs typeface="Arial" panose="020B0604020202020204" pitchFamily="34" charset="0"/>
              </a:rPr>
              <a:t>labor</a:t>
            </a:r>
            <a:r>
              <a:rPr lang="en-GB" sz="2000" dirty="0" smtClean="0">
                <a:latin typeface="Arial" panose="020B0604020202020204" pitchFamily="34" charset="0"/>
                <a:cs typeface="Arial" panose="020B0604020202020204" pitchFamily="34" charset="0"/>
              </a:rPr>
              <a:t>.</a:t>
            </a:r>
          </a:p>
          <a:p>
            <a:endParaRPr lang="en-GB" sz="2000" dirty="0" smtClean="0">
              <a:latin typeface="Arial" panose="020B0604020202020204" pitchFamily="34" charset="0"/>
              <a:cs typeface="Arial" panose="020B0604020202020204" pitchFamily="34" charset="0"/>
            </a:endParaRPr>
          </a:p>
          <a:p>
            <a:pPr>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p:txBody>
      </p:sp>
      <p:sp>
        <p:nvSpPr>
          <p:cNvPr id="3" name="Rectangle 2"/>
          <p:cNvSpPr/>
          <p:nvPr/>
        </p:nvSpPr>
        <p:spPr>
          <a:xfrm>
            <a:off x="4266453" y="115054"/>
            <a:ext cx="1992853" cy="369332"/>
          </a:xfrm>
          <a:prstGeom prst="rect">
            <a:avLst/>
          </a:prstGeom>
        </p:spPr>
        <p:txBody>
          <a:bodyPr wrap="none">
            <a:spAutoFit/>
          </a:bodyPr>
          <a:lstStyle/>
          <a:p>
            <a:r>
              <a:rPr lang="en-US" b="1" dirty="0" smtClean="0">
                <a:latin typeface="Arial" panose="020B0604020202020204" pitchFamily="34" charset="0"/>
                <a:cs typeface="Arial" panose="020B0604020202020204" pitchFamily="34" charset="0"/>
              </a:rPr>
              <a:t>Success Criteria</a:t>
            </a:r>
            <a:endParaRPr lang="en-US" dirty="0"/>
          </a:p>
        </p:txBody>
      </p:sp>
    </p:spTree>
    <p:extLst>
      <p:ext uri="{BB962C8B-B14F-4D97-AF65-F5344CB8AC3E}">
        <p14:creationId xmlns:p14="http://schemas.microsoft.com/office/powerpoint/2010/main" val="1456903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3834" y="207993"/>
            <a:ext cx="2970685" cy="461665"/>
          </a:xfrm>
          <a:prstGeom prst="rect">
            <a:avLst/>
          </a:prstGeom>
        </p:spPr>
        <p:txBody>
          <a:bodyPr wrap="none">
            <a:spAutoFit/>
          </a:bodyPr>
          <a:lstStyle/>
          <a:p>
            <a:r>
              <a:rPr lang="en-US" sz="2400" b="1" dirty="0" smtClean="0">
                <a:latin typeface="Arial" panose="020B0604020202020204" pitchFamily="34" charset="0"/>
                <a:cs typeface="Arial" panose="020B0604020202020204" pitchFamily="34" charset="0"/>
              </a:rPr>
              <a:t>Methods/Approach</a:t>
            </a:r>
            <a:endParaRPr lang="en-US" sz="2400" b="1" dirty="0">
              <a:latin typeface="Arial" panose="020B0604020202020204" pitchFamily="34" charset="0"/>
              <a:cs typeface="Arial" panose="020B0604020202020204" pitchFamily="34" charset="0"/>
            </a:endParaRPr>
          </a:p>
        </p:txBody>
      </p:sp>
      <p:sp>
        <p:nvSpPr>
          <p:cNvPr id="8" name="Rectangle 5"/>
          <p:cNvSpPr>
            <a:spLocks noChangeArrowheads="1"/>
          </p:cNvSpPr>
          <p:nvPr/>
        </p:nvSpPr>
        <p:spPr bwMode="auto">
          <a:xfrm>
            <a:off x="0" y="-192117"/>
            <a:ext cx="184731" cy="40011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2000">
              <a:latin typeface="Arial" panose="020B0604020202020204" pitchFamily="34" charset="0"/>
              <a:cs typeface="Arial" panose="020B0604020202020204" pitchFamily="34" charset="0"/>
            </a:endParaRPr>
          </a:p>
        </p:txBody>
      </p:sp>
      <p:sp>
        <p:nvSpPr>
          <p:cNvPr id="7" name="Rectangle 4"/>
          <p:cNvSpPr>
            <a:spLocks noChangeArrowheads="1"/>
          </p:cNvSpPr>
          <p:nvPr/>
        </p:nvSpPr>
        <p:spPr bwMode="auto">
          <a:xfrm rot="10800000" flipV="1">
            <a:off x="395265" y="814216"/>
            <a:ext cx="1006782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1" i="0" u="none" strike="noStrike" cap="none" normalizeH="0" baseline="0" dirty="0" smtClean="0">
              <a:ln>
                <a:noFill/>
              </a:ln>
              <a:solidFill>
                <a:schemeClr val="tx1"/>
              </a:solidFill>
              <a:effectLst/>
              <a:latin typeface="Arial" panose="020B0604020202020204" pitchFamily="34" charset="0"/>
            </a:endParaRPr>
          </a:p>
          <a:p>
            <a:pPr eaLnBrk="0" fontAlgn="base" hangingPunct="0">
              <a:spcBef>
                <a:spcPct val="0"/>
              </a:spcBef>
              <a:spcAft>
                <a:spcPct val="0"/>
              </a:spcAft>
              <a:buFontTx/>
              <a:buChar char="•"/>
            </a:pPr>
            <a:r>
              <a:rPr lang="en-US" altLang="en-US" b="1" dirty="0" smtClean="0">
                <a:latin typeface="Arial" panose="020B0604020202020204" pitchFamily="34" charset="0"/>
              </a:rPr>
              <a:t> Requirement </a:t>
            </a:r>
            <a:r>
              <a:rPr lang="en-US" altLang="en-US" b="1" dirty="0">
                <a:latin typeface="Arial" panose="020B0604020202020204" pitchFamily="34" charset="0"/>
              </a:rPr>
              <a:t>Analysis</a:t>
            </a:r>
            <a:r>
              <a:rPr lang="en-US" altLang="en-US" dirty="0">
                <a:latin typeface="Arial" panose="020B0604020202020204" pitchFamily="34" charset="0"/>
              </a:rPr>
              <a:t>: Gather and document all system and customer requirements for the online loan process.</a:t>
            </a:r>
          </a:p>
          <a:p>
            <a:pPr marL="0" marR="0" lvl="0" indent="0" algn="l" defTabSz="914400" rtl="0" eaLnBrk="0" fontAlgn="base" latinLnBrk="0" hangingPunct="0">
              <a:lnSpc>
                <a:spcPct val="100000"/>
              </a:lnSpc>
              <a:spcBef>
                <a:spcPct val="0"/>
              </a:spcBef>
              <a:spcAft>
                <a:spcPct val="0"/>
              </a:spcAft>
              <a:buClrTx/>
              <a:buSzTx/>
              <a:tabLst/>
            </a:pPr>
            <a:endParaRPr lang="en-US" altLang="en-US"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System Design</a:t>
            </a:r>
            <a:r>
              <a:rPr kumimoji="0" lang="en-US" altLang="en-US" sz="1800" b="0" i="0" u="none" strike="noStrike" cap="none" normalizeH="0" baseline="0" dirty="0" smtClean="0">
                <a:ln>
                  <a:noFill/>
                </a:ln>
                <a:solidFill>
                  <a:schemeClr val="tx1"/>
                </a:solidFill>
                <a:effectLst/>
                <a:latin typeface="Arial" panose="020B0604020202020204" pitchFamily="34" charset="0"/>
              </a:rPr>
              <a:t>: Design the architecture, user interface, and integration points (e.g., credit score, KYC, payment gateways).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Implementation</a:t>
            </a:r>
            <a:r>
              <a:rPr kumimoji="0" lang="en-US" altLang="en-US" sz="1800" b="0" i="0" u="none" strike="noStrike" cap="none" normalizeH="0" baseline="0" dirty="0" smtClean="0">
                <a:ln>
                  <a:noFill/>
                </a:ln>
                <a:solidFill>
                  <a:schemeClr val="tx1"/>
                </a:solidFill>
                <a:effectLst/>
                <a:latin typeface="Arial" panose="020B0604020202020204" pitchFamily="34" charset="0"/>
              </a:rPr>
              <a:t>: Develop the system, including the online loan application, backend integration, and database setup.</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Integration and Testing</a:t>
            </a:r>
            <a:r>
              <a:rPr kumimoji="0" lang="en-US" altLang="en-US" sz="1800" b="0" i="0" u="none" strike="noStrike" cap="none" normalizeH="0" baseline="0" dirty="0" smtClean="0">
                <a:ln>
                  <a:noFill/>
                </a:ln>
                <a:solidFill>
                  <a:schemeClr val="tx1"/>
                </a:solidFill>
                <a:effectLst/>
                <a:latin typeface="Arial" panose="020B0604020202020204" pitchFamily="34" charset="0"/>
              </a:rPr>
              <a:t>: Test the system for functionality, security, and performance, ensuring all components work together.</a:t>
            </a: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Deployment</a:t>
            </a:r>
            <a:r>
              <a:rPr kumimoji="0" lang="en-US" altLang="en-US" sz="1800" b="0" i="0" u="none" strike="noStrike" cap="none" normalizeH="0" baseline="0" dirty="0" smtClean="0">
                <a:ln>
                  <a:noFill/>
                </a:ln>
                <a:solidFill>
                  <a:schemeClr val="tx1"/>
                </a:solidFill>
                <a:effectLst/>
                <a:latin typeface="Arial" panose="020B0604020202020204" pitchFamily="34" charset="0"/>
              </a:rPr>
              <a:t>: Deploy the live system, configure it, and provide user training and support.</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smtClean="0">
                <a:ln>
                  <a:noFill/>
                </a:ln>
                <a:solidFill>
                  <a:schemeClr val="tx1"/>
                </a:solidFill>
                <a:effectLst/>
                <a:latin typeface="Arial" panose="020B0604020202020204" pitchFamily="34" charset="0"/>
              </a:rPr>
              <a:t> Maintenance</a:t>
            </a:r>
            <a:r>
              <a:rPr kumimoji="0" lang="en-US" altLang="en-US" sz="1800" b="0" i="0" u="none" strike="noStrike" cap="none" normalizeH="0" baseline="0" dirty="0" smtClean="0">
                <a:ln>
                  <a:noFill/>
                </a:ln>
                <a:solidFill>
                  <a:schemeClr val="tx1"/>
                </a:solidFill>
                <a:effectLst/>
                <a:latin typeface="Arial" panose="020B0604020202020204" pitchFamily="34" charset="0"/>
              </a:rPr>
              <a:t>: Provide ongoing support, bug fixes, and updates after the system goes live. </a:t>
            </a:r>
          </a:p>
        </p:txBody>
      </p:sp>
    </p:spTree>
    <p:extLst>
      <p:ext uri="{BB962C8B-B14F-4D97-AF65-F5344CB8AC3E}">
        <p14:creationId xmlns:p14="http://schemas.microsoft.com/office/powerpoint/2010/main" val="2321542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320" y="1613376"/>
            <a:ext cx="9875520" cy="3785652"/>
          </a:xfrm>
          <a:prstGeom prst="rect">
            <a:avLst/>
          </a:prstGeom>
        </p:spPr>
        <p:txBody>
          <a:bodyPr wrap="square">
            <a:spAutoFit/>
          </a:bodyPr>
          <a:lstStyle/>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People</a:t>
            </a:r>
            <a:r>
              <a:rPr lang="en-US" sz="2000" dirty="0" smtClean="0">
                <a:latin typeface="Arial" panose="020B0604020202020204" pitchFamily="34" charset="0"/>
                <a:cs typeface="Arial" panose="020B0604020202020204" pitchFamily="34" charset="0"/>
              </a:rPr>
              <a:t>- Developer team, database team, UI developer, Scrum master, Product Owner , Business analyst, Quality analyst </a:t>
            </a:r>
          </a:p>
          <a:p>
            <a:r>
              <a:rPr lang="en-US" sz="2000" dirty="0" smtClean="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Time:</a:t>
            </a:r>
          </a:p>
          <a:p>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Total-</a:t>
            </a:r>
            <a:r>
              <a:rPr lang="en-US" sz="2000" b="1"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3</a:t>
            </a:r>
            <a:r>
              <a:rPr lang="en-US"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months</a:t>
            </a: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Requirement gathering – </a:t>
            </a:r>
            <a:r>
              <a:rPr lang="en-US" sz="2000" dirty="0">
                <a:latin typeface="Arial" panose="020B0604020202020204" pitchFamily="34" charset="0"/>
                <a:cs typeface="Arial" panose="020B0604020202020204" pitchFamily="34" charset="0"/>
              </a:rPr>
              <a:t>1</a:t>
            </a:r>
            <a:r>
              <a:rPr lang="en-US" sz="2000" dirty="0" smtClean="0">
                <a:latin typeface="Arial" panose="020B0604020202020204" pitchFamily="34" charset="0"/>
                <a:cs typeface="Arial" panose="020B0604020202020204" pitchFamily="34" charset="0"/>
              </a:rPr>
              <a:t>months</a:t>
            </a:r>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Implementation – </a:t>
            </a:r>
            <a:r>
              <a:rPr lang="en-US" sz="2000" dirty="0" smtClean="0">
                <a:latin typeface="Arial" panose="020B0604020202020204" pitchFamily="34" charset="0"/>
                <a:cs typeface="Arial" panose="020B0604020202020204" pitchFamily="34" charset="0"/>
              </a:rPr>
              <a:t>1 </a:t>
            </a:r>
            <a:r>
              <a:rPr lang="en-US" sz="2000" dirty="0" smtClean="0">
                <a:latin typeface="Arial" panose="020B0604020202020204" pitchFamily="34" charset="0"/>
                <a:cs typeface="Arial" panose="020B0604020202020204" pitchFamily="34" charset="0"/>
              </a:rPr>
              <a:t>months</a:t>
            </a:r>
          </a:p>
          <a:p>
            <a:r>
              <a:rPr lang="en-GB" sz="2000" dirty="0">
                <a:latin typeface="Arial" panose="020B0604020202020204" pitchFamily="34" charset="0"/>
                <a:cs typeface="Arial" panose="020B0604020202020204" pitchFamily="34" charset="0"/>
              </a:rPr>
              <a:t> </a:t>
            </a:r>
            <a:r>
              <a:rPr lang="en-GB" sz="2000" dirty="0" smtClean="0">
                <a:latin typeface="Arial" panose="020B0604020202020204" pitchFamily="34" charset="0"/>
                <a:cs typeface="Arial" panose="020B0604020202020204" pitchFamily="34" charset="0"/>
              </a:rPr>
              <a:t>   Design,testing,deployment - </a:t>
            </a:r>
            <a:r>
              <a:rPr lang="en-GB" sz="2000" dirty="0" smtClean="0">
                <a:latin typeface="Arial" panose="020B0604020202020204" pitchFamily="34" charset="0"/>
                <a:cs typeface="Arial" panose="020B0604020202020204" pitchFamily="34" charset="0"/>
              </a:rPr>
              <a:t>1 </a:t>
            </a:r>
            <a:r>
              <a:rPr lang="en-GB" sz="2000" dirty="0" smtClean="0">
                <a:latin typeface="Arial" panose="020B0604020202020204" pitchFamily="34" charset="0"/>
                <a:cs typeface="Arial" panose="020B0604020202020204" pitchFamily="34" charset="0"/>
              </a:rPr>
              <a:t>months</a:t>
            </a:r>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Budget-</a:t>
            </a:r>
            <a:r>
              <a:rPr lang="en-US" sz="2000" dirty="0" smtClean="0">
                <a:latin typeface="Arial" panose="020B0604020202020204" pitchFamily="34" charset="0"/>
                <a:cs typeface="Arial" panose="020B0604020202020204" pitchFamily="34" charset="0"/>
              </a:rPr>
              <a:t>  400$</a:t>
            </a:r>
          </a:p>
          <a:p>
            <a:endParaRPr lang="en-US" sz="2000"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b="1" dirty="0" smtClean="0">
                <a:latin typeface="Arial" panose="020B0604020202020204" pitchFamily="34" charset="0"/>
                <a:cs typeface="Arial" panose="020B0604020202020204" pitchFamily="34" charset="0"/>
              </a:rPr>
              <a:t>Other- </a:t>
            </a:r>
            <a:r>
              <a:rPr lang="en-US" sz="2000" dirty="0">
                <a:latin typeface="Arial" panose="020B0604020202020204" pitchFamily="34" charset="0"/>
                <a:cs typeface="Arial" panose="020B0604020202020204" pitchFamily="34" charset="0"/>
              </a:rPr>
              <a:t>K</a:t>
            </a:r>
            <a:r>
              <a:rPr lang="en-US" sz="2000" dirty="0" smtClean="0">
                <a:latin typeface="Arial" panose="020B0604020202020204" pitchFamily="34" charset="0"/>
                <a:cs typeface="Arial" panose="020B0604020202020204" pitchFamily="34" charset="0"/>
              </a:rPr>
              <a:t>anban board, Putty, Postman, ETL, Timesheet, change tracker</a:t>
            </a:r>
            <a:endParaRPr lang="en-US" sz="2000" dirty="0">
              <a:latin typeface="Arial" panose="020B0604020202020204" pitchFamily="34" charset="0"/>
              <a:cs typeface="Arial" panose="020B0604020202020204" pitchFamily="34" charset="0"/>
            </a:endParaRPr>
          </a:p>
        </p:txBody>
      </p:sp>
      <p:sp>
        <p:nvSpPr>
          <p:cNvPr id="3" name="Rectangle 2"/>
          <p:cNvSpPr/>
          <p:nvPr/>
        </p:nvSpPr>
        <p:spPr>
          <a:xfrm>
            <a:off x="3677920" y="325120"/>
            <a:ext cx="3108960" cy="461665"/>
          </a:xfrm>
          <a:prstGeom prst="rect">
            <a:avLst/>
          </a:prstGeom>
        </p:spPr>
        <p:txBody>
          <a:bodyPr wrap="square">
            <a:spAutoFit/>
          </a:bodyPr>
          <a:lstStyle/>
          <a:p>
            <a:r>
              <a:rPr lang="en-GB" sz="2400" b="1" dirty="0" smtClean="0">
                <a:latin typeface="Arial" panose="020B0604020202020204" pitchFamily="34" charset="0"/>
                <a:cs typeface="Arial" panose="020B0604020202020204" pitchFamily="34" charset="0"/>
              </a:rPr>
              <a:t>Resources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7629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847" y="0"/>
            <a:ext cx="869149" cy="400110"/>
          </a:xfrm>
          <a:prstGeom prst="rect">
            <a:avLst/>
          </a:prstGeom>
        </p:spPr>
        <p:txBody>
          <a:bodyPr wrap="none">
            <a:spAutoFit/>
          </a:bodyPr>
          <a:lstStyle/>
          <a:p>
            <a:r>
              <a:rPr lang="en-US" sz="2000" b="1" dirty="0" smtClean="0">
                <a:latin typeface="Arial" panose="020B0604020202020204" pitchFamily="34" charset="0"/>
                <a:cs typeface="Arial" panose="020B0604020202020204" pitchFamily="34" charset="0"/>
              </a:rPr>
              <a:t>Risks</a:t>
            </a:r>
            <a:endParaRPr lang="en-US" sz="2000" b="1" dirty="0">
              <a:latin typeface="Arial" panose="020B0604020202020204" pitchFamily="34" charset="0"/>
              <a:cs typeface="Arial" panose="020B0604020202020204" pitchFamily="34" charset="0"/>
            </a:endParaRPr>
          </a:p>
        </p:txBody>
      </p:sp>
      <p:sp>
        <p:nvSpPr>
          <p:cNvPr id="3" name="Rectangle 2"/>
          <p:cNvSpPr/>
          <p:nvPr/>
        </p:nvSpPr>
        <p:spPr>
          <a:xfrm>
            <a:off x="255846" y="339899"/>
            <a:ext cx="11631353" cy="2862322"/>
          </a:xfrm>
          <a:prstGeom prst="rect">
            <a:avLst/>
          </a:prstGeom>
        </p:spPr>
        <p:txBody>
          <a:bodyPr wrap="square">
            <a:spAutoFit/>
          </a:bodyPr>
          <a:lstStyle/>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Failure to meet legal and regulatory requirements can result in fines or shutdowns.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Delays or failures in implementing or integrating new technologies.</a:t>
            </a: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Trainee the customer and employees about new application how to use the application.</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Complex requirement.</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Customers </a:t>
            </a:r>
            <a:r>
              <a:rPr lang="en-GB" sz="2000" dirty="0">
                <a:latin typeface="Arial" panose="020B0604020202020204" pitchFamily="34" charset="0"/>
                <a:cs typeface="Arial" panose="020B0604020202020204" pitchFamily="34" charset="0"/>
              </a:rPr>
              <a:t>may find the online loan process complicated or may not trust the digital platform.</a:t>
            </a:r>
            <a:endParaRPr lang="en-US" sz="2000" dirty="0">
              <a:latin typeface="Arial" panose="020B0604020202020204" pitchFamily="34" charset="0"/>
              <a:cs typeface="Arial" panose="020B0604020202020204" pitchFamily="34" charset="0"/>
            </a:endParaRPr>
          </a:p>
        </p:txBody>
      </p:sp>
      <p:sp>
        <p:nvSpPr>
          <p:cNvPr id="4" name="Rectangle 3"/>
          <p:cNvSpPr/>
          <p:nvPr/>
        </p:nvSpPr>
        <p:spPr>
          <a:xfrm>
            <a:off x="332509" y="3542119"/>
            <a:ext cx="11628582" cy="2862322"/>
          </a:xfrm>
          <a:prstGeom prst="rect">
            <a:avLst/>
          </a:prstGeom>
        </p:spPr>
        <p:txBody>
          <a:bodyPr wrap="square">
            <a:spAutoFit/>
          </a:bodyPr>
          <a:lstStyle/>
          <a:p>
            <a:r>
              <a:rPr lang="en-US" sz="2000" b="1" dirty="0" smtClean="0">
                <a:latin typeface="Arial" panose="020B0604020202020204" pitchFamily="34" charset="0"/>
                <a:cs typeface="Arial" panose="020B0604020202020204" pitchFamily="34" charset="0"/>
              </a:rPr>
              <a:t>Dependencies</a:t>
            </a:r>
          </a:p>
          <a:p>
            <a:endParaRPr lang="en-US"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Approvals and guidelines from regulatory authorities</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Collaboration between different departments (e.g., IT, operations, compliance).</a:t>
            </a: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Depend on server if server is shut down.</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Data Availability and </a:t>
            </a:r>
            <a:r>
              <a:rPr lang="en-US" sz="2000" dirty="0" smtClean="0">
                <a:latin typeface="Arial" panose="020B0604020202020204" pitchFamily="34" charset="0"/>
                <a:cs typeface="Arial" panose="020B0604020202020204" pitchFamily="34" charset="0"/>
              </a:rPr>
              <a:t>Accuracy, </a:t>
            </a:r>
            <a:r>
              <a:rPr lang="en-GB" sz="2000" dirty="0" smtClean="0">
                <a:latin typeface="Arial" panose="020B0604020202020204" pitchFamily="34" charset="0"/>
                <a:cs typeface="Arial" panose="020B0604020202020204" pitchFamily="34" charset="0"/>
              </a:rPr>
              <a:t>Inaccurate </a:t>
            </a:r>
            <a:r>
              <a:rPr lang="en-GB" sz="2000" dirty="0">
                <a:latin typeface="Arial" panose="020B0604020202020204" pitchFamily="34" charset="0"/>
                <a:cs typeface="Arial" panose="020B0604020202020204" pitchFamily="34" charset="0"/>
              </a:rPr>
              <a:t>or missing data can result in failed loan applications or delays in processing</a:t>
            </a:r>
            <a:r>
              <a:rPr lang="en-GB" sz="2000" dirty="0" smtClean="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The project depend on the  compliance with financial  regulation such as RBI guidelines and data protection laws.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9492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1200" y="2766814"/>
            <a:ext cx="4106972" cy="461665"/>
          </a:xfrm>
          <a:prstGeom prst="rect">
            <a:avLst/>
          </a:prstGeom>
        </p:spPr>
        <p:txBody>
          <a:bodyPr wrap="square">
            <a:spAutoFit/>
          </a:bodyPr>
          <a:lstStyle/>
          <a:p>
            <a:r>
              <a:rPr lang="en-US" sz="2400" dirty="0" smtClean="0">
                <a:latin typeface="Arial" panose="020B0604020202020204" pitchFamily="34" charset="0"/>
                <a:cs typeface="Arial" panose="020B0604020202020204" pitchFamily="34" charset="0"/>
              </a:rPr>
              <a:t>Project Sponsor: </a:t>
            </a:r>
            <a:r>
              <a:rPr lang="en-US" sz="2400" dirty="0" err="1" smtClean="0">
                <a:latin typeface="Arial" panose="020B0604020202020204" pitchFamily="34" charset="0"/>
                <a:cs typeface="Arial" panose="020B0604020202020204" pitchFamily="34" charset="0"/>
              </a:rPr>
              <a:t>Praful</a:t>
            </a:r>
            <a:endParaRPr lang="en-US" sz="2400" dirty="0">
              <a:latin typeface="Arial" panose="020B0604020202020204" pitchFamily="34" charset="0"/>
              <a:cs typeface="Arial" panose="020B0604020202020204" pitchFamily="34" charset="0"/>
            </a:endParaRPr>
          </a:p>
        </p:txBody>
      </p:sp>
      <p:sp>
        <p:nvSpPr>
          <p:cNvPr id="3" name="Rectangle 2"/>
          <p:cNvSpPr/>
          <p:nvPr/>
        </p:nvSpPr>
        <p:spPr>
          <a:xfrm>
            <a:off x="7784578" y="2766814"/>
            <a:ext cx="3711272" cy="461665"/>
          </a:xfrm>
          <a:prstGeom prst="rect">
            <a:avLst/>
          </a:prstGeom>
        </p:spPr>
        <p:txBody>
          <a:bodyPr wrap="none">
            <a:spAutoFit/>
          </a:bodyPr>
          <a:lstStyle/>
          <a:p>
            <a:r>
              <a:rPr lang="en-US" sz="2400" dirty="0" smtClean="0">
                <a:latin typeface="Arial" panose="020B0604020202020204" pitchFamily="34" charset="0"/>
                <a:cs typeface="Arial" panose="020B0604020202020204" pitchFamily="34" charset="0"/>
              </a:rPr>
              <a:t>Project Manager: </a:t>
            </a:r>
            <a:r>
              <a:rPr lang="en-US" sz="2400" dirty="0" err="1" smtClean="0">
                <a:latin typeface="Arial" panose="020B0604020202020204" pitchFamily="34" charset="0"/>
                <a:cs typeface="Arial" panose="020B0604020202020204" pitchFamily="34" charset="0"/>
              </a:rPr>
              <a:t>Kalyani</a:t>
            </a:r>
            <a:r>
              <a:rPr lang="en-US" sz="2400" dirty="0" smtClean="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p:txBody>
      </p:sp>
      <p:sp>
        <p:nvSpPr>
          <p:cNvPr id="4" name="Rectangle 3"/>
          <p:cNvSpPr/>
          <p:nvPr/>
        </p:nvSpPr>
        <p:spPr>
          <a:xfrm>
            <a:off x="4594338" y="765294"/>
            <a:ext cx="1622560" cy="461665"/>
          </a:xfrm>
          <a:prstGeom prst="rect">
            <a:avLst/>
          </a:prstGeom>
        </p:spPr>
        <p:txBody>
          <a:bodyPr wrap="none">
            <a:spAutoFit/>
          </a:bodyPr>
          <a:lstStyle/>
          <a:p>
            <a:r>
              <a:rPr lang="en-US" sz="2400" dirty="0" smtClean="0">
                <a:latin typeface="Arial" panose="020B0604020202020204" pitchFamily="34" charset="0"/>
                <a:cs typeface="Arial" panose="020B0604020202020204" pitchFamily="34" charset="0"/>
              </a:rPr>
              <a:t>Thank you</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9606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2610</TotalTime>
  <Words>1052</Words>
  <Application>Microsoft Office PowerPoint</Application>
  <PresentationFormat>Widescreen</PresentationFormat>
  <Paragraphs>101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8</cp:revision>
  <dcterms:created xsi:type="dcterms:W3CDTF">2025-01-20T06:40:26Z</dcterms:created>
  <dcterms:modified xsi:type="dcterms:W3CDTF">2025-01-22T02:10:35Z</dcterms:modified>
</cp:coreProperties>
</file>