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68" r:id="rId3"/>
    <p:sldId id="269" r:id="rId4"/>
    <p:sldId id="272" r:id="rId5"/>
    <p:sldId id="273" r:id="rId6"/>
    <p:sldId id="274" r:id="rId7"/>
    <p:sldId id="275" r:id="rId8"/>
    <p:sldId id="276" r:id="rId9"/>
    <p:sldId id="263" r:id="rId10"/>
    <p:sldId id="264" r:id="rId11"/>
    <p:sldId id="265" r:id="rId12"/>
    <p:sldId id="277"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586B702-3166-4526-B52E-0EBF3EDCADE6}" type="datetimeFigureOut">
              <a:rPr lang="en-IN" smtClean="0"/>
              <a:t>02-04-2025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BDFA929-A20B-42D1-A6CD-A3DAC2AE2F63}" type="slidenum">
              <a:rPr lang="en-IN" smtClean="0"/>
              <a:t>‹#›</a:t>
            </a:fld>
            <a:endParaRPr lang="en-IN"/>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86B702-3166-4526-B52E-0EBF3EDCADE6}" type="datetimeFigureOut">
              <a:rPr lang="en-IN" smtClean="0"/>
              <a:t>02-04-2025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BDFA929-A20B-42D1-A6CD-A3DAC2AE2F63}"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586B702-3166-4526-B52E-0EBF3EDCADE6}" type="datetimeFigureOut">
              <a:rPr lang="en-IN" smtClean="0"/>
              <a:t>02-04-2025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BDFA929-A20B-42D1-A6CD-A3DAC2AE2F63}"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86B702-3166-4526-B52E-0EBF3EDCADE6}" type="datetimeFigureOut">
              <a:rPr lang="en-IN" smtClean="0"/>
              <a:t>02-04-2025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BDFA929-A20B-42D1-A6CD-A3DAC2AE2F63}"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86B702-3166-4526-B52E-0EBF3EDCADE6}" type="datetimeFigureOut">
              <a:rPr lang="en-IN" smtClean="0"/>
              <a:t>02-04-2025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BDFA929-A20B-42D1-A6CD-A3DAC2AE2F63}" type="slidenum">
              <a:rPr lang="en-IN" smtClean="0"/>
              <a:t>‹#›</a:t>
            </a:fld>
            <a:endParaRPr lang="en-IN"/>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586B702-3166-4526-B52E-0EBF3EDCADE6}" type="datetimeFigureOut">
              <a:rPr lang="en-IN" smtClean="0"/>
              <a:t>02-04-2025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BDFA929-A20B-42D1-A6CD-A3DAC2AE2F63}"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586B702-3166-4526-B52E-0EBF3EDCADE6}" type="datetimeFigureOut">
              <a:rPr lang="en-IN" smtClean="0"/>
              <a:t>02-04-2025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BDFA929-A20B-42D1-A6CD-A3DAC2AE2F63}" type="slidenum">
              <a:rPr lang="en-IN" smtClean="0"/>
              <a:t>‹#›</a:t>
            </a:fld>
            <a:endParaRPr lang="en-IN"/>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586B702-3166-4526-B52E-0EBF3EDCADE6}" type="datetimeFigureOut">
              <a:rPr lang="en-IN" smtClean="0"/>
              <a:t>02-04-2025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BDFA929-A20B-42D1-A6CD-A3DAC2AE2F63}"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86B702-3166-4526-B52E-0EBF3EDCADE6}" type="datetimeFigureOut">
              <a:rPr lang="en-IN" smtClean="0"/>
              <a:t>02-04-2025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BDFA929-A20B-42D1-A6CD-A3DAC2AE2F63}"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86B702-3166-4526-B52E-0EBF3EDCADE6}" type="datetimeFigureOut">
              <a:rPr lang="en-IN" smtClean="0"/>
              <a:t>02-04-2025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BDFA929-A20B-42D1-A6CD-A3DAC2AE2F63}" type="slidenum">
              <a:rPr lang="en-IN" smtClean="0"/>
              <a:t>‹#›</a:t>
            </a:fld>
            <a:endParaRPr lang="en-IN"/>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86B702-3166-4526-B52E-0EBF3EDCADE6}" type="datetimeFigureOut">
              <a:rPr lang="en-IN" smtClean="0"/>
              <a:t>02-04-2025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BDFA929-A20B-42D1-A6CD-A3DAC2AE2F63}"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8586B702-3166-4526-B52E-0EBF3EDCADE6}" type="datetimeFigureOut">
              <a:rPr lang="en-IN" smtClean="0"/>
              <a:t>02-04-2025</a:t>
            </a:fld>
            <a:endParaRPr lang="en-IN"/>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IN"/>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8BDFA929-A20B-42D1-A6CD-A3DAC2AE2F63}"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39552" y="643678"/>
            <a:ext cx="7961410" cy="1077218"/>
          </a:xfrm>
          <a:prstGeom prst="rect">
            <a:avLst/>
          </a:prstGeom>
        </p:spPr>
        <p:txBody>
          <a:bodyPr wrap="none">
            <a:spAutoFit/>
          </a:bodyPr>
          <a:lstStyle/>
          <a:p>
            <a:r>
              <a:rPr lang="en-US" sz="3200" b="1" dirty="0" smtClean="0">
                <a:latin typeface="Arial" panose="020B0604020202020204" pitchFamily="34" charset="0"/>
                <a:cs typeface="Arial" panose="020B0604020202020204" pitchFamily="34" charset="0"/>
              </a:rPr>
              <a:t>Project Title:- Employee banking digital </a:t>
            </a:r>
          </a:p>
          <a:p>
            <a:r>
              <a:rPr lang="en-US" sz="3200" b="1" dirty="0" smtClean="0">
                <a:latin typeface="Arial" panose="020B0604020202020204" pitchFamily="34" charset="0"/>
                <a:cs typeface="Arial" panose="020B0604020202020204" pitchFamily="34" charset="0"/>
              </a:rPr>
              <a:t>Onboarding Project</a:t>
            </a:r>
            <a:endParaRPr lang="en-IN" sz="3200" dirty="0"/>
          </a:p>
        </p:txBody>
      </p:sp>
      <p:sp>
        <p:nvSpPr>
          <p:cNvPr id="7" name="Rectangle 6"/>
          <p:cNvSpPr/>
          <p:nvPr/>
        </p:nvSpPr>
        <p:spPr>
          <a:xfrm>
            <a:off x="1947258" y="3356992"/>
            <a:ext cx="5328592" cy="1569660"/>
          </a:xfrm>
          <a:prstGeom prst="rect">
            <a:avLst/>
          </a:prstGeom>
        </p:spPr>
        <p:txBody>
          <a:bodyPr wrap="square">
            <a:spAutoFit/>
          </a:bodyPr>
          <a:lstStyle/>
          <a:p>
            <a:pPr>
              <a:spcBef>
                <a:spcPct val="0"/>
              </a:spcBef>
            </a:pPr>
            <a:r>
              <a:rPr lang="en-US" sz="3200" b="1" dirty="0" smtClean="0">
                <a:latin typeface="Arial" panose="020B0604020202020204" pitchFamily="34" charset="0"/>
                <a:cs typeface="Arial" panose="020B0604020202020204" pitchFamily="34" charset="0"/>
              </a:rPr>
              <a:t>Prepared by </a:t>
            </a:r>
            <a:r>
              <a:rPr lang="en-US" sz="3200" b="1" dirty="0">
                <a:latin typeface="Arial" panose="020B0604020202020204" pitchFamily="34" charset="0"/>
                <a:cs typeface="Arial" panose="020B0604020202020204" pitchFamily="34" charset="0"/>
              </a:rPr>
              <a:t>:- </a:t>
            </a:r>
            <a:r>
              <a:rPr lang="en-US" sz="3200" b="1" dirty="0" err="1" smtClean="0">
                <a:latin typeface="Arial" panose="020B0604020202020204" pitchFamily="34" charset="0"/>
                <a:cs typeface="Arial" panose="020B0604020202020204" pitchFamily="34" charset="0"/>
              </a:rPr>
              <a:t>Mehul</a:t>
            </a:r>
            <a:r>
              <a:rPr lang="en-US" sz="3200" b="1" dirty="0">
                <a:latin typeface="Arial" panose="020B0604020202020204" pitchFamily="34" charset="0"/>
                <a:cs typeface="Arial" panose="020B0604020202020204" pitchFamily="34" charset="0"/>
              </a:rPr>
              <a:t> </a:t>
            </a:r>
            <a:r>
              <a:rPr lang="en-US" sz="3200" b="1" dirty="0" err="1" smtClean="0">
                <a:latin typeface="Arial" panose="020B0604020202020204" pitchFamily="34" charset="0"/>
                <a:cs typeface="Arial" panose="020B0604020202020204" pitchFamily="34" charset="0"/>
              </a:rPr>
              <a:t>Sonawane</a:t>
            </a:r>
            <a:endParaRPr lang="en-US" sz="3200" b="1" dirty="0">
              <a:latin typeface="Arial" panose="020B0604020202020204" pitchFamily="34" charset="0"/>
              <a:cs typeface="Arial" panose="020B0604020202020204" pitchFamily="34" charset="0"/>
            </a:endParaRPr>
          </a:p>
          <a:p>
            <a:pPr>
              <a:spcBef>
                <a:spcPct val="0"/>
              </a:spcBef>
            </a:pPr>
            <a:r>
              <a:rPr lang="en-US" sz="3200" b="1" dirty="0">
                <a:latin typeface="Arial" panose="020B0604020202020204" pitchFamily="34" charset="0"/>
                <a:cs typeface="Arial" panose="020B0604020202020204" pitchFamily="34" charset="0"/>
              </a:rPr>
              <a:t>DATE:- </a:t>
            </a:r>
            <a:r>
              <a:rPr lang="en-US" sz="3200" b="1" dirty="0" smtClean="0">
                <a:latin typeface="Arial" panose="020B0604020202020204" pitchFamily="34" charset="0"/>
                <a:cs typeface="Arial" panose="020B0604020202020204" pitchFamily="34" charset="0"/>
              </a:rPr>
              <a:t>07-12-2021</a:t>
            </a:r>
            <a:endParaRPr lang="en-US"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976961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351497092"/>
              </p:ext>
            </p:extLst>
          </p:nvPr>
        </p:nvGraphicFramePr>
        <p:xfrm>
          <a:off x="1524000" y="1397000"/>
          <a:ext cx="6096000" cy="4450080"/>
        </p:xfrm>
        <a:graphic>
          <a:graphicData uri="http://schemas.openxmlformats.org/drawingml/2006/table">
            <a:tbl>
              <a:tblPr firstRow="1" bandRow="1">
                <a:tableStyleId>{5C22544A-7EE6-4342-B048-85BDC9FD1C3A}</a:tableStyleId>
              </a:tblPr>
              <a:tblGrid>
                <a:gridCol w="3048000"/>
                <a:gridCol w="3048000"/>
              </a:tblGrid>
              <a:tr h="370840">
                <a:tc>
                  <a:txBody>
                    <a:bodyPr/>
                    <a:lstStyle/>
                    <a:p>
                      <a:r>
                        <a:rPr lang="en-GB" dirty="0" smtClean="0"/>
                        <a:t>Roles</a:t>
                      </a:r>
                      <a:endParaRPr lang="en-IN" dirty="0"/>
                    </a:p>
                  </a:txBody>
                  <a:tcPr/>
                </a:tc>
                <a:tc>
                  <a:txBody>
                    <a:bodyPr/>
                    <a:lstStyle/>
                    <a:p>
                      <a:r>
                        <a:rPr lang="en-GB" dirty="0" smtClean="0"/>
                        <a:t>Resources</a:t>
                      </a:r>
                      <a:r>
                        <a:rPr lang="en-GB" baseline="0" dirty="0" smtClean="0"/>
                        <a:t> in Project</a:t>
                      </a:r>
                      <a:endParaRPr lang="en-IN" dirty="0"/>
                    </a:p>
                  </a:txBody>
                  <a:tcPr/>
                </a:tc>
              </a:tr>
              <a:tr h="370840">
                <a:tc>
                  <a:txBody>
                    <a:bodyPr/>
                    <a:lstStyle/>
                    <a:p>
                      <a:r>
                        <a:rPr lang="en-GB" dirty="0" smtClean="0"/>
                        <a:t>Project Manager</a:t>
                      </a:r>
                      <a:endParaRPr lang="en-IN" dirty="0"/>
                    </a:p>
                  </a:txBody>
                  <a:tcPr/>
                </a:tc>
                <a:tc>
                  <a:txBody>
                    <a:bodyPr/>
                    <a:lstStyle/>
                    <a:p>
                      <a:r>
                        <a:rPr lang="en-GB" dirty="0" smtClean="0"/>
                        <a:t>1-2</a:t>
                      </a:r>
                      <a:endParaRPr lang="en-IN" dirty="0"/>
                    </a:p>
                  </a:txBody>
                  <a:tcPr/>
                </a:tc>
              </a:tr>
              <a:tr h="370840">
                <a:tc>
                  <a:txBody>
                    <a:bodyPr/>
                    <a:lstStyle/>
                    <a:p>
                      <a:r>
                        <a:rPr lang="en-GB" dirty="0" smtClean="0"/>
                        <a:t>Business Analyst</a:t>
                      </a:r>
                      <a:endParaRPr lang="en-IN" dirty="0"/>
                    </a:p>
                  </a:txBody>
                  <a:tcPr/>
                </a:tc>
                <a:tc>
                  <a:txBody>
                    <a:bodyPr/>
                    <a:lstStyle/>
                    <a:p>
                      <a:r>
                        <a:rPr lang="en-GB" dirty="0" smtClean="0"/>
                        <a:t>3-5</a:t>
                      </a:r>
                      <a:endParaRPr lang="en-IN" dirty="0"/>
                    </a:p>
                  </a:txBody>
                  <a:tcPr/>
                </a:tc>
              </a:tr>
              <a:tr h="370840">
                <a:tc>
                  <a:txBody>
                    <a:bodyPr/>
                    <a:lstStyle/>
                    <a:p>
                      <a:r>
                        <a:rPr lang="en-GB" dirty="0" smtClean="0"/>
                        <a:t>Solution Architect</a:t>
                      </a:r>
                      <a:endParaRPr lang="en-IN" dirty="0"/>
                    </a:p>
                  </a:txBody>
                  <a:tcPr/>
                </a:tc>
                <a:tc>
                  <a:txBody>
                    <a:bodyPr/>
                    <a:lstStyle/>
                    <a:p>
                      <a:r>
                        <a:rPr lang="en-GB" dirty="0" smtClean="0"/>
                        <a:t>1-2</a:t>
                      </a:r>
                      <a:endParaRPr lang="en-IN" dirty="0"/>
                    </a:p>
                  </a:txBody>
                  <a:tcPr/>
                </a:tc>
              </a:tr>
              <a:tr h="370840">
                <a:tc>
                  <a:txBody>
                    <a:bodyPr/>
                    <a:lstStyle/>
                    <a:p>
                      <a:r>
                        <a:rPr lang="en-GB" dirty="0" smtClean="0"/>
                        <a:t>Front</a:t>
                      </a:r>
                      <a:r>
                        <a:rPr lang="en-GB" baseline="0" dirty="0" smtClean="0"/>
                        <a:t>end</a:t>
                      </a:r>
                      <a:r>
                        <a:rPr lang="en-GB" dirty="0" smtClean="0"/>
                        <a:t> Developer</a:t>
                      </a:r>
                      <a:endParaRPr lang="en-IN" dirty="0"/>
                    </a:p>
                  </a:txBody>
                  <a:tcPr/>
                </a:tc>
                <a:tc>
                  <a:txBody>
                    <a:bodyPr/>
                    <a:lstStyle/>
                    <a:p>
                      <a:r>
                        <a:rPr lang="en-GB" dirty="0" smtClean="0"/>
                        <a:t>4-6</a:t>
                      </a:r>
                      <a:endParaRPr lang="en-IN" dirty="0"/>
                    </a:p>
                  </a:txBody>
                  <a:tcPr/>
                </a:tc>
              </a:tr>
              <a:tr h="370840">
                <a:tc>
                  <a:txBody>
                    <a:bodyPr/>
                    <a:lstStyle/>
                    <a:p>
                      <a:r>
                        <a:rPr lang="en-GB" dirty="0" smtClean="0"/>
                        <a:t>Backend</a:t>
                      </a:r>
                      <a:r>
                        <a:rPr lang="en-GB" baseline="0" dirty="0" smtClean="0"/>
                        <a:t> Developer</a:t>
                      </a:r>
                      <a:endParaRPr lang="en-IN" dirty="0"/>
                    </a:p>
                  </a:txBody>
                  <a:tcPr/>
                </a:tc>
                <a:tc>
                  <a:txBody>
                    <a:bodyPr/>
                    <a:lstStyle/>
                    <a:p>
                      <a:r>
                        <a:rPr lang="en-GB" dirty="0" smtClean="0"/>
                        <a:t>4-6</a:t>
                      </a:r>
                      <a:endParaRPr lang="en-IN" dirty="0"/>
                    </a:p>
                  </a:txBody>
                  <a:tcPr/>
                </a:tc>
              </a:tr>
              <a:tr h="370840">
                <a:tc>
                  <a:txBody>
                    <a:bodyPr/>
                    <a:lstStyle/>
                    <a:p>
                      <a:r>
                        <a:rPr lang="en-GB" dirty="0" smtClean="0"/>
                        <a:t>Database Administrator</a:t>
                      </a:r>
                      <a:endParaRPr lang="en-IN" dirty="0"/>
                    </a:p>
                  </a:txBody>
                  <a:tcPr/>
                </a:tc>
                <a:tc>
                  <a:txBody>
                    <a:bodyPr/>
                    <a:lstStyle/>
                    <a:p>
                      <a:r>
                        <a:rPr lang="en-GB" dirty="0" smtClean="0"/>
                        <a:t>2</a:t>
                      </a:r>
                      <a:endParaRPr lang="en-IN" dirty="0"/>
                    </a:p>
                  </a:txBody>
                  <a:tcPr/>
                </a:tc>
              </a:tr>
              <a:tr h="370840">
                <a:tc>
                  <a:txBody>
                    <a:bodyPr/>
                    <a:lstStyle/>
                    <a:p>
                      <a:r>
                        <a:rPr lang="en-GB" dirty="0" err="1" smtClean="0"/>
                        <a:t>DevOps</a:t>
                      </a:r>
                      <a:r>
                        <a:rPr lang="en-GB" dirty="0" smtClean="0"/>
                        <a:t> Engineer</a:t>
                      </a:r>
                      <a:endParaRPr lang="en-IN" dirty="0"/>
                    </a:p>
                  </a:txBody>
                  <a:tcPr/>
                </a:tc>
                <a:tc>
                  <a:txBody>
                    <a:bodyPr/>
                    <a:lstStyle/>
                    <a:p>
                      <a:r>
                        <a:rPr lang="en-GB" dirty="0" smtClean="0"/>
                        <a:t>2-3</a:t>
                      </a:r>
                      <a:endParaRPr lang="en-IN"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Cyber</a:t>
                      </a:r>
                      <a:r>
                        <a:rPr lang="en-GB" baseline="0" dirty="0" smtClean="0"/>
                        <a:t> Security Expert</a:t>
                      </a:r>
                      <a:endParaRPr lang="en-IN" dirty="0" smtClean="0"/>
                    </a:p>
                  </a:txBody>
                  <a:tcPr/>
                </a:tc>
                <a:tc>
                  <a:txBody>
                    <a:bodyPr/>
                    <a:lstStyle/>
                    <a:p>
                      <a:r>
                        <a:rPr lang="en-GB" dirty="0" smtClean="0"/>
                        <a:t>3-4</a:t>
                      </a:r>
                      <a:endParaRPr lang="en-IN" dirty="0"/>
                    </a:p>
                  </a:txBody>
                  <a:tcPr/>
                </a:tc>
              </a:tr>
              <a:tr h="370840">
                <a:tc>
                  <a:txBody>
                    <a:bodyPr/>
                    <a:lstStyle/>
                    <a:p>
                      <a:r>
                        <a:rPr lang="en-GB" dirty="0" smtClean="0"/>
                        <a:t>QA Engineers</a:t>
                      </a:r>
                      <a:endParaRPr lang="en-IN" dirty="0"/>
                    </a:p>
                  </a:txBody>
                  <a:tcPr/>
                </a:tc>
                <a:tc>
                  <a:txBody>
                    <a:bodyPr/>
                    <a:lstStyle/>
                    <a:p>
                      <a:r>
                        <a:rPr lang="en-GB" dirty="0" smtClean="0"/>
                        <a:t>6-8</a:t>
                      </a:r>
                    </a:p>
                  </a:txBody>
                  <a:tcPr/>
                </a:tc>
              </a:tr>
              <a:tr h="370840">
                <a:tc>
                  <a:txBody>
                    <a:bodyPr/>
                    <a:lstStyle/>
                    <a:p>
                      <a:r>
                        <a:rPr lang="en-GB" dirty="0" smtClean="0"/>
                        <a:t>UAT Coordinators</a:t>
                      </a:r>
                      <a:endParaRPr lang="en-IN" dirty="0"/>
                    </a:p>
                  </a:txBody>
                  <a:tcPr/>
                </a:tc>
                <a:tc>
                  <a:txBody>
                    <a:bodyPr/>
                    <a:lstStyle/>
                    <a:p>
                      <a:r>
                        <a:rPr lang="en-GB" dirty="0" smtClean="0"/>
                        <a:t>3-4</a:t>
                      </a:r>
                    </a:p>
                  </a:txBody>
                  <a:tcPr/>
                </a:tc>
              </a:tr>
              <a:tr h="370840">
                <a:tc>
                  <a:txBody>
                    <a:bodyPr/>
                    <a:lstStyle/>
                    <a:p>
                      <a:r>
                        <a:rPr lang="en-GB" dirty="0" smtClean="0"/>
                        <a:t>IT Support Engineers</a:t>
                      </a:r>
                      <a:endParaRPr lang="en-IN" dirty="0"/>
                    </a:p>
                  </a:txBody>
                  <a:tcPr/>
                </a:tc>
                <a:tc>
                  <a:txBody>
                    <a:bodyPr/>
                    <a:lstStyle/>
                    <a:p>
                      <a:r>
                        <a:rPr lang="en-GB" dirty="0" smtClean="0"/>
                        <a:t>5-6</a:t>
                      </a:r>
                    </a:p>
                  </a:txBody>
                  <a:tcPr/>
                </a:tc>
              </a:tr>
            </a:tbl>
          </a:graphicData>
        </a:graphic>
      </p:graphicFrame>
      <p:sp>
        <p:nvSpPr>
          <p:cNvPr id="3" name="TextBox 2"/>
          <p:cNvSpPr txBox="1"/>
          <p:nvPr/>
        </p:nvSpPr>
        <p:spPr>
          <a:xfrm>
            <a:off x="1475656" y="404664"/>
            <a:ext cx="6336704" cy="584775"/>
          </a:xfrm>
          <a:prstGeom prst="rect">
            <a:avLst/>
          </a:prstGeom>
          <a:noFill/>
        </p:spPr>
        <p:txBody>
          <a:bodyPr wrap="square" rtlCol="0">
            <a:spAutoFit/>
          </a:bodyPr>
          <a:lstStyle/>
          <a:p>
            <a:pPr algn="ctr"/>
            <a:r>
              <a:rPr lang="en-GB" sz="3200" b="1" dirty="0" smtClean="0"/>
              <a:t>Required Resources</a:t>
            </a:r>
            <a:endParaRPr lang="en-IN" sz="3200" b="1" dirty="0"/>
          </a:p>
        </p:txBody>
      </p:sp>
    </p:spTree>
    <p:extLst>
      <p:ext uri="{BB962C8B-B14F-4D97-AF65-F5344CB8AC3E}">
        <p14:creationId xmlns:p14="http://schemas.microsoft.com/office/powerpoint/2010/main" val="20394177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87624" y="476672"/>
            <a:ext cx="6408712" cy="584775"/>
          </a:xfrm>
          <a:prstGeom prst="rect">
            <a:avLst/>
          </a:prstGeom>
          <a:noFill/>
        </p:spPr>
        <p:txBody>
          <a:bodyPr wrap="square" rtlCol="0">
            <a:spAutoFit/>
          </a:bodyPr>
          <a:lstStyle/>
          <a:p>
            <a:r>
              <a:rPr lang="en-GB" sz="3200" b="1" dirty="0" smtClean="0"/>
              <a:t>Required Time And Budget </a:t>
            </a:r>
            <a:endParaRPr lang="en-IN" sz="3200" b="1" dirty="0"/>
          </a:p>
        </p:txBody>
      </p:sp>
      <p:sp>
        <p:nvSpPr>
          <p:cNvPr id="3" name="TextBox 2"/>
          <p:cNvSpPr txBox="1"/>
          <p:nvPr/>
        </p:nvSpPr>
        <p:spPr>
          <a:xfrm>
            <a:off x="35496" y="1107584"/>
            <a:ext cx="9108504" cy="5570756"/>
          </a:xfrm>
          <a:prstGeom prst="rect">
            <a:avLst/>
          </a:prstGeom>
          <a:noFill/>
        </p:spPr>
        <p:txBody>
          <a:bodyPr wrap="square" rtlCol="0">
            <a:spAutoFit/>
          </a:bodyPr>
          <a:lstStyle/>
          <a:p>
            <a:pPr algn="ctr"/>
            <a:r>
              <a:rPr lang="en-GB" b="1" dirty="0" smtClean="0"/>
              <a:t>Required Time line</a:t>
            </a:r>
          </a:p>
          <a:p>
            <a:pPr marL="285750" indent="-285750">
              <a:buFont typeface="Wingdings" pitchFamily="2" charset="2"/>
              <a:buChar char="Ø"/>
            </a:pPr>
            <a:r>
              <a:rPr lang="en-GB" sz="1600" dirty="0" smtClean="0"/>
              <a:t>Requirement Analysis – 4-6 Weeks</a:t>
            </a:r>
          </a:p>
          <a:p>
            <a:pPr marL="285750" indent="-285750">
              <a:buFont typeface="Wingdings" pitchFamily="2" charset="2"/>
              <a:buChar char="Ø"/>
            </a:pPr>
            <a:r>
              <a:rPr lang="en-GB" sz="1600" dirty="0" smtClean="0"/>
              <a:t>System Architecture – 4-6 Weeks</a:t>
            </a:r>
          </a:p>
          <a:p>
            <a:pPr marL="285750" indent="-285750">
              <a:buFont typeface="Wingdings" pitchFamily="2" charset="2"/>
              <a:buChar char="Ø"/>
            </a:pPr>
            <a:r>
              <a:rPr lang="en-GB" sz="1600" dirty="0" smtClean="0"/>
              <a:t>UI Design – 8-10 Weeks</a:t>
            </a:r>
          </a:p>
          <a:p>
            <a:pPr marL="285750" indent="-285750">
              <a:buFont typeface="Wingdings" pitchFamily="2" charset="2"/>
              <a:buChar char="Ø"/>
            </a:pPr>
            <a:r>
              <a:rPr lang="en-GB" sz="1600" dirty="0" smtClean="0"/>
              <a:t>Frontend &amp; Backend Development – 6 to 8 Months</a:t>
            </a:r>
          </a:p>
          <a:p>
            <a:pPr marL="285750" indent="-285750">
              <a:buFont typeface="Wingdings" pitchFamily="2" charset="2"/>
              <a:buChar char="Ø"/>
            </a:pPr>
            <a:r>
              <a:rPr lang="en-GB" sz="1600" dirty="0" smtClean="0"/>
              <a:t>Integration( Banking System) – 4-6 Months</a:t>
            </a:r>
          </a:p>
          <a:p>
            <a:pPr marL="285750" indent="-285750">
              <a:buFont typeface="Wingdings" pitchFamily="2" charset="2"/>
              <a:buChar char="Ø"/>
            </a:pPr>
            <a:r>
              <a:rPr lang="en-GB" sz="1600" dirty="0" smtClean="0"/>
              <a:t>Testing &amp; QA – 4-5 Months</a:t>
            </a:r>
          </a:p>
          <a:p>
            <a:pPr marL="285750" indent="-285750">
              <a:buFont typeface="Wingdings" pitchFamily="2" charset="2"/>
              <a:buChar char="Ø"/>
            </a:pPr>
            <a:r>
              <a:rPr lang="en-GB" sz="1600" dirty="0" smtClean="0"/>
              <a:t>Security &amp; Compliance – 3-4 Months</a:t>
            </a:r>
          </a:p>
          <a:p>
            <a:pPr marL="285750" indent="-285750">
              <a:buFont typeface="Wingdings" pitchFamily="2" charset="2"/>
              <a:buChar char="Ø"/>
            </a:pPr>
            <a:r>
              <a:rPr lang="en-GB" sz="1600" dirty="0" smtClean="0"/>
              <a:t>UAT(user Acceptance Testing) – 2-3 Months</a:t>
            </a:r>
          </a:p>
          <a:p>
            <a:pPr marL="285750" indent="-285750">
              <a:buFont typeface="Wingdings" pitchFamily="2" charset="2"/>
              <a:buChar char="Ø"/>
            </a:pPr>
            <a:r>
              <a:rPr lang="en-GB" sz="1600" dirty="0" smtClean="0"/>
              <a:t>Deployment &amp; Training – 3-4 Months</a:t>
            </a:r>
          </a:p>
          <a:p>
            <a:pPr marL="285750" indent="-285750">
              <a:buFont typeface="Wingdings" pitchFamily="2" charset="2"/>
              <a:buChar char="Ø"/>
            </a:pPr>
            <a:endParaRPr lang="en-GB" sz="1600" dirty="0"/>
          </a:p>
          <a:p>
            <a:pPr marL="285750" indent="-285750">
              <a:buFont typeface="Wingdings" pitchFamily="2" charset="2"/>
              <a:buChar char="Ø"/>
            </a:pPr>
            <a:endParaRPr lang="en-GB" sz="1600" dirty="0" smtClean="0"/>
          </a:p>
          <a:p>
            <a:pPr algn="ctr"/>
            <a:r>
              <a:rPr lang="en-GB" b="1" dirty="0" smtClean="0"/>
              <a:t>Budget</a:t>
            </a:r>
            <a:endParaRPr lang="en-IN" b="1" dirty="0" smtClean="0"/>
          </a:p>
          <a:p>
            <a:r>
              <a:rPr lang="en-GB" sz="1600" dirty="0" smtClean="0"/>
              <a:t>The Budget required for developing digital on boarding Application for bank Can range between 50Lac to % Cr Indian Rupees, Also it depends on the complexity of Features, Customization, Integration.</a:t>
            </a:r>
          </a:p>
          <a:p>
            <a:pPr fontAlgn="ctr"/>
            <a:r>
              <a:rPr lang="en-US" sz="1600" b="1" dirty="0" smtClean="0"/>
              <a:t>Software licensing fees:</a:t>
            </a:r>
            <a:r>
              <a:rPr lang="en-US" sz="1600" dirty="0" smtClean="0"/>
              <a:t> Cost of the License from Regulatory Authority’s  </a:t>
            </a:r>
          </a:p>
          <a:p>
            <a:pPr fontAlgn="ctr"/>
            <a:r>
              <a:rPr lang="en-US" sz="1600" b="1" dirty="0" smtClean="0"/>
              <a:t>Development costs:</a:t>
            </a:r>
            <a:r>
              <a:rPr lang="en-US" sz="1600" dirty="0" smtClean="0"/>
              <a:t> Cost of designing, coding, and testing the application. </a:t>
            </a:r>
          </a:p>
          <a:p>
            <a:pPr fontAlgn="ctr"/>
            <a:r>
              <a:rPr lang="en-US" sz="1600" b="1" dirty="0" smtClean="0"/>
              <a:t>Data migration costs:</a:t>
            </a:r>
            <a:r>
              <a:rPr lang="en-US" sz="1600" dirty="0" smtClean="0"/>
              <a:t> Transferring existing customer data into the new CRM system </a:t>
            </a:r>
          </a:p>
          <a:p>
            <a:pPr fontAlgn="ctr"/>
            <a:r>
              <a:rPr lang="en-US" sz="1600" b="1" dirty="0" smtClean="0"/>
              <a:t>Implementation costs:</a:t>
            </a:r>
            <a:r>
              <a:rPr lang="en-US" sz="1600" dirty="0" smtClean="0"/>
              <a:t> Setting up and Installation, configuring features, and training staff </a:t>
            </a:r>
          </a:p>
          <a:p>
            <a:r>
              <a:rPr lang="en-US" sz="1600" b="1" dirty="0" smtClean="0"/>
              <a:t>Maintenance and support costs:</a:t>
            </a:r>
            <a:r>
              <a:rPr lang="en-US" sz="1600" dirty="0" smtClean="0"/>
              <a:t> Ongoing updates, bug fixes, and technical support </a:t>
            </a:r>
          </a:p>
          <a:p>
            <a:endParaRPr lang="en-GB" sz="1600" dirty="0" smtClean="0"/>
          </a:p>
        </p:txBody>
      </p:sp>
    </p:spTree>
    <p:extLst>
      <p:ext uri="{BB962C8B-B14F-4D97-AF65-F5344CB8AC3E}">
        <p14:creationId xmlns:p14="http://schemas.microsoft.com/office/powerpoint/2010/main" val="37688323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pPr algn="ctr"/>
            <a:r>
              <a:rPr lang="en-US" sz="3200" b="1" dirty="0">
                <a:latin typeface="Arial" panose="020B0604020202020204" pitchFamily="34" charset="0"/>
                <a:cs typeface="Arial" panose="020B0604020202020204" pitchFamily="34" charset="0"/>
              </a:rPr>
              <a:t>Risks and </a:t>
            </a:r>
            <a:r>
              <a:rPr lang="en-US" sz="3200" b="1" dirty="0" smtClean="0">
                <a:latin typeface="Arial" panose="020B0604020202020204" pitchFamily="34" charset="0"/>
                <a:cs typeface="Arial" panose="020B0604020202020204" pitchFamily="34" charset="0"/>
              </a:rPr>
              <a:t>Dependencies</a:t>
            </a:r>
            <a:endParaRPr lang="en-US"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066800"/>
            <a:ext cx="8229600" cy="5059363"/>
          </a:xfrm>
        </p:spPr>
        <p:txBody>
          <a:bodyPr>
            <a:normAutofit/>
          </a:bodyPr>
          <a:lstStyle/>
          <a:p>
            <a:r>
              <a:rPr lang="en-US" sz="1800" dirty="0" smtClean="0">
                <a:latin typeface="Arial" panose="020B0604020202020204" pitchFamily="34" charset="0"/>
                <a:cs typeface="Arial" panose="020B0604020202020204" pitchFamily="34" charset="0"/>
              </a:rPr>
              <a:t>The </a:t>
            </a:r>
            <a:r>
              <a:rPr lang="en-US" sz="1800" dirty="0">
                <a:latin typeface="Arial" panose="020B0604020202020204" pitchFamily="34" charset="0"/>
                <a:cs typeface="Arial" panose="020B0604020202020204" pitchFamily="34" charset="0"/>
              </a:rPr>
              <a:t>most common </a:t>
            </a:r>
            <a:r>
              <a:rPr lang="en-US" sz="1800" dirty="0" smtClean="0">
                <a:latin typeface="Arial" panose="020B0604020202020204" pitchFamily="34" charset="0"/>
                <a:cs typeface="Arial" panose="020B0604020202020204" pitchFamily="34" charset="0"/>
              </a:rPr>
              <a:t>Application </a:t>
            </a:r>
            <a:r>
              <a:rPr lang="en-US" sz="1800" dirty="0">
                <a:latin typeface="Arial" panose="020B0604020202020204" pitchFamily="34" charset="0"/>
                <a:cs typeface="Arial" panose="020B0604020202020204" pitchFamily="34" charset="0"/>
              </a:rPr>
              <a:t>implementation risks </a:t>
            </a:r>
            <a:r>
              <a:rPr lang="en-US" sz="1800" dirty="0" smtClean="0">
                <a:latin typeface="Arial" panose="020B0604020202020204" pitchFamily="34" charset="0"/>
                <a:cs typeface="Arial" panose="020B0604020202020204" pitchFamily="34" charset="0"/>
              </a:rPr>
              <a:t>are</a:t>
            </a:r>
          </a:p>
          <a:p>
            <a:pPr>
              <a:buFont typeface="Wingdings" pitchFamily="2" charset="2"/>
              <a:buChar char="Ø"/>
            </a:pPr>
            <a:r>
              <a:rPr lang="en-US" sz="1600" dirty="0" smtClean="0">
                <a:latin typeface="Arial" panose="020B0604020202020204" pitchFamily="34" charset="0"/>
                <a:cs typeface="Arial" panose="020B0604020202020204" pitchFamily="34" charset="0"/>
              </a:rPr>
              <a:t> </a:t>
            </a:r>
            <a:r>
              <a:rPr lang="en-US" sz="1600" dirty="0">
                <a:latin typeface="Arial" panose="020B0604020202020204" pitchFamily="34" charset="0"/>
                <a:cs typeface="Arial" panose="020B0604020202020204" pitchFamily="34" charset="0"/>
              </a:rPr>
              <a:t>1) Lack of executive support</a:t>
            </a:r>
            <a:r>
              <a:rPr lang="en-US" sz="1600" dirty="0" smtClean="0">
                <a:latin typeface="Arial" panose="020B0604020202020204" pitchFamily="34" charset="0"/>
                <a:cs typeface="Arial" panose="020B0604020202020204" pitchFamily="34" charset="0"/>
              </a:rPr>
              <a:t>, </a:t>
            </a:r>
            <a:endParaRPr lang="en-US" sz="1600" dirty="0" smtClean="0">
              <a:latin typeface="Arial" panose="020B0604020202020204" pitchFamily="34" charset="0"/>
              <a:cs typeface="Arial" panose="020B0604020202020204" pitchFamily="34" charset="0"/>
            </a:endParaRPr>
          </a:p>
          <a:p>
            <a:pPr>
              <a:buFont typeface="Wingdings" pitchFamily="2" charset="2"/>
              <a:buChar char="Ø"/>
            </a:pPr>
            <a:r>
              <a:rPr lang="en-US" sz="1600" dirty="0" smtClean="0">
                <a:latin typeface="Arial" panose="020B0604020202020204" pitchFamily="34" charset="0"/>
                <a:cs typeface="Arial" panose="020B0604020202020204" pitchFamily="34" charset="0"/>
              </a:rPr>
              <a:t>2</a:t>
            </a:r>
            <a:r>
              <a:rPr lang="en-US" sz="1600" dirty="0">
                <a:latin typeface="Arial" panose="020B0604020202020204" pitchFamily="34" charset="0"/>
                <a:cs typeface="Arial" panose="020B0604020202020204" pitchFamily="34" charset="0"/>
              </a:rPr>
              <a:t>) Lack of </a:t>
            </a:r>
            <a:r>
              <a:rPr lang="en-US" sz="1600" dirty="0" smtClean="0">
                <a:latin typeface="Arial" panose="020B0604020202020204" pitchFamily="34" charset="0"/>
                <a:cs typeface="Arial" panose="020B0604020202020204" pitchFamily="34" charset="0"/>
              </a:rPr>
              <a:t>stakeholder, and user</a:t>
            </a:r>
            <a:r>
              <a:rPr lang="en-US" sz="1600" dirty="0" smtClean="0">
                <a:latin typeface="Arial" panose="020B0604020202020204" pitchFamily="34" charset="0"/>
                <a:cs typeface="Arial" panose="020B0604020202020204" pitchFamily="34" charset="0"/>
              </a:rPr>
              <a:t> </a:t>
            </a:r>
            <a:r>
              <a:rPr lang="en-US" sz="1600" dirty="0">
                <a:latin typeface="Arial" panose="020B0604020202020204" pitchFamily="34" charset="0"/>
                <a:cs typeface="Arial" panose="020B0604020202020204" pitchFamily="34" charset="0"/>
              </a:rPr>
              <a:t>input</a:t>
            </a:r>
            <a:r>
              <a:rPr lang="en-US" sz="1600" dirty="0" smtClean="0">
                <a:latin typeface="Arial" panose="020B0604020202020204" pitchFamily="34" charset="0"/>
                <a:cs typeface="Arial" panose="020B0604020202020204" pitchFamily="34" charset="0"/>
              </a:rPr>
              <a:t>,</a:t>
            </a:r>
          </a:p>
          <a:p>
            <a:pPr>
              <a:buFont typeface="Wingdings" pitchFamily="2" charset="2"/>
              <a:buChar char="Ø"/>
            </a:pPr>
            <a:r>
              <a:rPr lang="en-US" sz="1600" dirty="0" smtClean="0">
                <a:latin typeface="Arial" panose="020B0604020202020204" pitchFamily="34" charset="0"/>
                <a:cs typeface="Arial" panose="020B0604020202020204" pitchFamily="34" charset="0"/>
              </a:rPr>
              <a:t> </a:t>
            </a:r>
            <a:r>
              <a:rPr lang="en-US" sz="1600" dirty="0">
                <a:latin typeface="Arial" panose="020B0604020202020204" pitchFamily="34" charset="0"/>
                <a:cs typeface="Arial" panose="020B0604020202020204" pitchFamily="34" charset="0"/>
              </a:rPr>
              <a:t>3) Failure to effectively </a:t>
            </a:r>
            <a:r>
              <a:rPr lang="en-US" sz="1600" dirty="0" smtClean="0">
                <a:latin typeface="Arial" panose="020B0604020202020204" pitchFamily="34" charset="0"/>
                <a:cs typeface="Arial" panose="020B0604020202020204" pitchFamily="34" charset="0"/>
              </a:rPr>
              <a:t>train</a:t>
            </a:r>
            <a:r>
              <a:rPr lang="en-US" sz="1600" dirty="0">
                <a:latin typeface="Arial" panose="020B0604020202020204" pitchFamily="34" charset="0"/>
                <a:cs typeface="Arial" panose="020B0604020202020204" pitchFamily="34" charset="0"/>
              </a:rPr>
              <a:t> </a:t>
            </a:r>
            <a:r>
              <a:rPr lang="en-US" sz="1600" dirty="0" smtClean="0">
                <a:latin typeface="Arial" panose="020B0604020202020204" pitchFamily="34" charset="0"/>
                <a:cs typeface="Arial" panose="020B0604020202020204" pitchFamily="34" charset="0"/>
              </a:rPr>
              <a:t>to employees</a:t>
            </a:r>
            <a:endParaRPr lang="en-US" sz="1600" dirty="0" smtClean="0">
              <a:latin typeface="Arial" panose="020B0604020202020204" pitchFamily="34" charset="0"/>
              <a:cs typeface="Arial" panose="020B0604020202020204" pitchFamily="34" charset="0"/>
            </a:endParaRPr>
          </a:p>
          <a:p>
            <a:pPr>
              <a:buFont typeface="Wingdings" pitchFamily="2" charset="2"/>
              <a:buChar char="Ø"/>
            </a:pPr>
            <a:r>
              <a:rPr lang="en-US" sz="1600" dirty="0" smtClean="0">
                <a:latin typeface="Arial" panose="020B0604020202020204" pitchFamily="34" charset="0"/>
                <a:cs typeface="Arial" panose="020B0604020202020204" pitchFamily="34" charset="0"/>
              </a:rPr>
              <a:t>4</a:t>
            </a:r>
            <a:r>
              <a:rPr lang="en-US" sz="1600" dirty="0">
                <a:latin typeface="Arial" panose="020B0604020202020204" pitchFamily="34" charset="0"/>
                <a:cs typeface="Arial" panose="020B0604020202020204" pitchFamily="34" charset="0"/>
              </a:rPr>
              <a:t>) </a:t>
            </a:r>
            <a:r>
              <a:rPr lang="en-US" sz="1600" dirty="0" smtClean="0">
                <a:latin typeface="Arial" panose="020B0604020202020204" pitchFamily="34" charset="0"/>
                <a:cs typeface="Arial" panose="020B0604020202020204" pitchFamily="34" charset="0"/>
              </a:rPr>
              <a:t>Poorly </a:t>
            </a:r>
            <a:r>
              <a:rPr lang="en-US" sz="1600" dirty="0">
                <a:latin typeface="Arial" panose="020B0604020202020204" pitchFamily="34" charset="0"/>
                <a:cs typeface="Arial" panose="020B0604020202020204" pitchFamily="34" charset="0"/>
              </a:rPr>
              <a:t>defined </a:t>
            </a:r>
            <a:r>
              <a:rPr lang="en-US" sz="1600" dirty="0" smtClean="0">
                <a:latin typeface="Arial" panose="020B0604020202020204" pitchFamily="34" charset="0"/>
                <a:cs typeface="Arial" panose="020B0604020202020204" pitchFamily="34" charset="0"/>
              </a:rPr>
              <a:t>metrics</a:t>
            </a:r>
            <a:endParaRPr lang="en-US" sz="1600" dirty="0" smtClean="0">
              <a:latin typeface="Arial" panose="020B0604020202020204" pitchFamily="34" charset="0"/>
              <a:cs typeface="Arial" panose="020B0604020202020204" pitchFamily="34" charset="0"/>
            </a:endParaRPr>
          </a:p>
          <a:p>
            <a:pPr>
              <a:buFont typeface="Wingdings" pitchFamily="2" charset="2"/>
              <a:buChar char="Ø"/>
            </a:pPr>
            <a:r>
              <a:rPr lang="en-US" sz="1600" dirty="0" smtClean="0">
                <a:latin typeface="Arial" panose="020B0604020202020204" pitchFamily="34" charset="0"/>
                <a:cs typeface="Arial" panose="020B0604020202020204" pitchFamily="34" charset="0"/>
              </a:rPr>
              <a:t>5</a:t>
            </a:r>
            <a:r>
              <a:rPr lang="en-US" sz="1600" dirty="0">
                <a:latin typeface="Arial" panose="020B0604020202020204" pitchFamily="34" charset="0"/>
                <a:cs typeface="Arial" panose="020B0604020202020204" pitchFamily="34" charset="0"/>
              </a:rPr>
              <a:t>) Unclear goals and </a:t>
            </a:r>
            <a:r>
              <a:rPr lang="en-US" sz="1600" dirty="0" smtClean="0">
                <a:latin typeface="Arial" panose="020B0604020202020204" pitchFamily="34" charset="0"/>
                <a:cs typeface="Arial" panose="020B0604020202020204" pitchFamily="34" charset="0"/>
              </a:rPr>
              <a:t>objectives</a:t>
            </a:r>
          </a:p>
          <a:p>
            <a:pPr algn="just">
              <a:buFont typeface="Wingdings" pitchFamily="2" charset="2"/>
              <a:buChar char="Ø"/>
            </a:pPr>
            <a:r>
              <a:rPr lang="en-US" sz="1600" dirty="0" smtClean="0">
                <a:latin typeface="Arial" panose="020B0604020202020204" pitchFamily="34" charset="0"/>
                <a:cs typeface="Arial" panose="020B0604020202020204" pitchFamily="34" charset="0"/>
              </a:rPr>
              <a:t>6)Compliance </a:t>
            </a:r>
            <a:r>
              <a:rPr lang="en-US" sz="1600" dirty="0">
                <a:latin typeface="Arial" panose="020B0604020202020204" pitchFamily="34" charset="0"/>
                <a:cs typeface="Arial" panose="020B0604020202020204" pitchFamily="34" charset="0"/>
              </a:rPr>
              <a:t>risk management in banks, especially in KYC and AML, involves policies and practices to minimize money laundering, and terrorist financing risks, </a:t>
            </a:r>
            <a:r>
              <a:rPr lang="en-US" sz="1600" dirty="0" smtClean="0">
                <a:latin typeface="Arial" panose="020B0604020202020204" pitchFamily="34" charset="0"/>
                <a:cs typeface="Arial" panose="020B0604020202020204" pitchFamily="34" charset="0"/>
              </a:rPr>
              <a:t>ensuring </a:t>
            </a:r>
            <a:r>
              <a:rPr lang="en-US" sz="1600" dirty="0">
                <a:latin typeface="Arial" panose="020B0604020202020204" pitchFamily="34" charset="0"/>
                <a:cs typeface="Arial" panose="020B0604020202020204" pitchFamily="34" charset="0"/>
              </a:rPr>
              <a:t>regulatory </a:t>
            </a:r>
            <a:r>
              <a:rPr lang="en-US" sz="1600" dirty="0" smtClean="0">
                <a:latin typeface="Arial" panose="020B0604020202020204" pitchFamily="34" charset="0"/>
                <a:cs typeface="Arial" panose="020B0604020202020204" pitchFamily="34" charset="0"/>
              </a:rPr>
              <a:t>compliance.</a:t>
            </a:r>
          </a:p>
          <a:p>
            <a:pPr algn="just">
              <a:buFont typeface="Wingdings" pitchFamily="2" charset="2"/>
              <a:buChar char="Ø"/>
            </a:pPr>
            <a:r>
              <a:rPr lang="en-US" sz="1600" dirty="0" smtClean="0">
                <a:latin typeface="Arial" panose="020B0604020202020204" pitchFamily="34" charset="0"/>
                <a:cs typeface="Arial" panose="020B0604020202020204" pitchFamily="34" charset="0"/>
              </a:rPr>
              <a:t>Gaps and Error while following guidelines from Regulatory Authorities'(RBI, AADHAAR)</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84081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628800"/>
            <a:ext cx="8640960" cy="1477328"/>
          </a:xfrm>
          <a:prstGeom prst="rect">
            <a:avLst/>
          </a:prstGeom>
          <a:noFill/>
        </p:spPr>
        <p:txBody>
          <a:bodyPr wrap="square" rtlCol="0">
            <a:spAutoFit/>
          </a:bodyPr>
          <a:lstStyle/>
          <a:p>
            <a:r>
              <a:rPr lang="en-GB" dirty="0" smtClean="0"/>
              <a:t>The implementation of this platform marks a significant step towards smooth transition to customer to on-board with bank, and save the time and cost of employees and bank, We have successfully established a process to track account leads, follow ups and conversion accounts to help employees to increase their efficiency and help to achieve their target.</a:t>
            </a:r>
            <a:endParaRPr lang="en-IN" dirty="0"/>
          </a:p>
        </p:txBody>
      </p:sp>
    </p:spTree>
    <p:extLst>
      <p:ext uri="{BB962C8B-B14F-4D97-AF65-F5344CB8AC3E}">
        <p14:creationId xmlns:p14="http://schemas.microsoft.com/office/powerpoint/2010/main" val="17679949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pPr algn="ctr"/>
            <a:r>
              <a:rPr lang="en-US" sz="3200" b="1" dirty="0" smtClean="0">
                <a:latin typeface="Arial" panose="020B0604020202020204" pitchFamily="34" charset="0"/>
                <a:cs typeface="Arial" panose="020B0604020202020204" pitchFamily="34" charset="0"/>
              </a:rPr>
              <a:t>SITUATION</a:t>
            </a:r>
            <a:endParaRPr lang="en-US"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67544" y="1124744"/>
            <a:ext cx="8229600" cy="5688632"/>
          </a:xfrm>
        </p:spPr>
        <p:txBody>
          <a:bodyPr>
            <a:normAutofit/>
          </a:bodyPr>
          <a:lstStyle/>
          <a:p>
            <a:pPr marL="0" indent="0">
              <a:buNone/>
            </a:pPr>
            <a:r>
              <a:rPr lang="en-US" sz="1600" dirty="0" err="1" smtClean="0"/>
              <a:t>Kotak</a:t>
            </a:r>
            <a:r>
              <a:rPr lang="en-US" sz="1600" dirty="0" smtClean="0"/>
              <a:t> Mahindra Bank is India's Emerging top Commercial Bank with approx. 2500 Branches across India. Providing vast services in Landing and borrowing. </a:t>
            </a:r>
            <a:r>
              <a:rPr lang="en-US" sz="1600" dirty="0" smtClean="0"/>
              <a:t>Currently bank is having online services to their customer e.g.. Net banking, Mobile </a:t>
            </a:r>
            <a:r>
              <a:rPr lang="en-US" sz="1600" dirty="0"/>
              <a:t>b</a:t>
            </a:r>
            <a:r>
              <a:rPr lang="en-US" sz="1600" dirty="0" smtClean="0"/>
              <a:t>anking Application, </a:t>
            </a:r>
            <a:r>
              <a:rPr lang="en-US" sz="1600" dirty="0" err="1" smtClean="0"/>
              <a:t>Whatsapp</a:t>
            </a:r>
            <a:r>
              <a:rPr lang="en-US" sz="1600" dirty="0" smtClean="0"/>
              <a:t> banking. Currently the process for account is traditional opening is through physical documentation and complex and time taking, bank is looking to establish online platform for easy and hassle-free to avoid time consumption and prompt customer onboarding.</a:t>
            </a:r>
          </a:p>
          <a:p>
            <a:pPr marL="0" indent="0">
              <a:buNone/>
            </a:pPr>
            <a:endParaRPr lang="en-US" sz="1600" dirty="0"/>
          </a:p>
          <a:p>
            <a:pPr marL="0" indent="0" algn="ctr">
              <a:buNone/>
            </a:pPr>
            <a:r>
              <a:rPr lang="en-US" sz="3200" b="1" dirty="0" smtClean="0"/>
              <a:t>PROBLEM</a:t>
            </a:r>
            <a:endParaRPr lang="en-US" sz="3200" b="1" dirty="0" smtClean="0"/>
          </a:p>
          <a:p>
            <a:pPr>
              <a:buClr>
                <a:schemeClr val="tx1"/>
              </a:buClr>
              <a:buFont typeface="Wingdings" pitchFamily="2" charset="2"/>
              <a:buChar char="Ø"/>
            </a:pPr>
            <a:r>
              <a:rPr lang="en-US" sz="1600" dirty="0" smtClean="0"/>
              <a:t>1.Current account opening process is a paper work it’s a time taking and lengthy process</a:t>
            </a:r>
          </a:p>
          <a:p>
            <a:pPr>
              <a:buClr>
                <a:schemeClr val="tx1"/>
              </a:buClr>
              <a:buFont typeface="Wingdings" pitchFamily="2" charset="2"/>
              <a:buChar char="Ø"/>
            </a:pPr>
            <a:r>
              <a:rPr lang="en-US" sz="1600" dirty="0" smtClean="0"/>
              <a:t>2.Current process is costly, slow and difficult to track.</a:t>
            </a:r>
            <a:endParaRPr lang="en-US" sz="1600" dirty="0" smtClean="0"/>
          </a:p>
          <a:p>
            <a:pPr>
              <a:buClr>
                <a:schemeClr val="tx1"/>
              </a:buClr>
              <a:buFont typeface="Wingdings" pitchFamily="2" charset="2"/>
              <a:buChar char="Ø"/>
            </a:pPr>
            <a:r>
              <a:rPr lang="en-US" sz="1600" dirty="0" smtClean="0"/>
              <a:t>3.Average account opening takes a time around 7-10 days.</a:t>
            </a:r>
          </a:p>
          <a:p>
            <a:pPr>
              <a:buClr>
                <a:schemeClr val="tx1"/>
              </a:buClr>
              <a:buFont typeface="Wingdings" pitchFamily="2" charset="2"/>
              <a:buChar char="Ø"/>
            </a:pPr>
            <a:r>
              <a:rPr lang="en-US" sz="1600" dirty="0" smtClean="0"/>
              <a:t>4.If there is any query or requirement raise by Account processing team then onboarding of customer is delayed.</a:t>
            </a:r>
          </a:p>
          <a:p>
            <a:pPr>
              <a:buClr>
                <a:schemeClr val="tx1"/>
              </a:buClr>
              <a:buFont typeface="Wingdings" pitchFamily="2" charset="2"/>
              <a:buChar char="Ø"/>
            </a:pPr>
            <a:r>
              <a:rPr lang="en-US" sz="1600" dirty="0" smtClean="0"/>
              <a:t>5.Account opening form filled manually due to chances of mistake and error is there and processing team has to keep </a:t>
            </a:r>
            <a:r>
              <a:rPr lang="en-US" sz="1600" dirty="0" err="1" smtClean="0"/>
              <a:t>cust</a:t>
            </a:r>
            <a:r>
              <a:rPr lang="en-US" sz="1600" dirty="0"/>
              <a:t> </a:t>
            </a:r>
            <a:r>
              <a:rPr lang="en-US" sz="1600" dirty="0" smtClean="0"/>
              <a:t>profile on system which is time consuming in physical to online </a:t>
            </a:r>
            <a:r>
              <a:rPr lang="en-US" sz="1600" dirty="0" err="1"/>
              <a:t>c</a:t>
            </a:r>
            <a:r>
              <a:rPr lang="en-US" sz="1600" dirty="0" err="1" smtClean="0"/>
              <a:t>ust</a:t>
            </a:r>
            <a:r>
              <a:rPr lang="en-US" sz="1600" dirty="0" smtClean="0"/>
              <a:t> profile creation.</a:t>
            </a:r>
            <a:endParaRPr lang="en-US" sz="1600" dirty="0"/>
          </a:p>
        </p:txBody>
      </p:sp>
    </p:spTree>
    <p:extLst>
      <p:ext uri="{BB962C8B-B14F-4D97-AF65-F5344CB8AC3E}">
        <p14:creationId xmlns:p14="http://schemas.microsoft.com/office/powerpoint/2010/main" val="3323010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smtClean="0">
                <a:latin typeface="Arial" panose="020B0604020202020204" pitchFamily="34" charset="0"/>
                <a:cs typeface="Arial" panose="020B0604020202020204" pitchFamily="34" charset="0"/>
              </a:rPr>
              <a:t>OPPORTUNITY</a:t>
            </a:r>
            <a:endParaRPr lang="en-US"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219200"/>
            <a:ext cx="8229600" cy="5257800"/>
          </a:xfrm>
        </p:spPr>
        <p:txBody>
          <a:bodyPr/>
          <a:lstStyle/>
          <a:p>
            <a:r>
              <a:rPr lang="en-US" sz="1600" dirty="0" smtClean="0">
                <a:latin typeface="Arial" panose="020B0604020202020204" pitchFamily="34" charset="0"/>
                <a:cs typeface="Arial" panose="020B0604020202020204" pitchFamily="34" charset="0"/>
              </a:rPr>
              <a:t>Creating a </a:t>
            </a:r>
            <a:r>
              <a:rPr lang="en-US" sz="1600" dirty="0" smtClean="0">
                <a:latin typeface="Arial" panose="020B0604020202020204" pitchFamily="34" charset="0"/>
                <a:cs typeface="Arial" panose="020B0604020202020204" pitchFamily="34" charset="0"/>
              </a:rPr>
              <a:t>online customer onboarding platform to help bank employees to save time, track the process promptly to provide opportunity to acquire more customers onboard. As a Bank’s perspective to transitioning traditional process to digital process to onboard customer quickly on bank platform, to gain more trust in process and customers and changing bank towards digitalization for better customer services and increasing bank’s customer handling efficiency.</a:t>
            </a:r>
            <a:endParaRPr lang="en-US" sz="1600" dirty="0">
              <a:latin typeface="Arial" panose="020B0604020202020204" pitchFamily="34" charset="0"/>
              <a:cs typeface="Arial" panose="020B0604020202020204" pitchFamily="34" charset="0"/>
            </a:endParaRPr>
          </a:p>
          <a:p>
            <a:endParaRPr lang="en-US" sz="1600" dirty="0" smtClean="0">
              <a:latin typeface="Arial" panose="020B0604020202020204" pitchFamily="34" charset="0"/>
              <a:cs typeface="Arial" panose="020B0604020202020204" pitchFamily="34" charset="0"/>
            </a:endParaRPr>
          </a:p>
          <a:p>
            <a:pPr>
              <a:buFont typeface="Wingdings" pitchFamily="2" charset="2"/>
              <a:buChar char="Ø"/>
            </a:pPr>
            <a:r>
              <a:rPr lang="en-US" sz="1600" dirty="0" smtClean="0">
                <a:latin typeface="Arial" panose="020B0604020202020204" pitchFamily="34" charset="0"/>
                <a:cs typeface="Arial" panose="020B0604020202020204" pitchFamily="34" charset="0"/>
              </a:rPr>
              <a:t>1. Enhanced </a:t>
            </a:r>
            <a:r>
              <a:rPr lang="en-US" sz="1600" dirty="0" smtClean="0">
                <a:latin typeface="Arial" panose="020B0604020202020204" pitchFamily="34" charset="0"/>
                <a:cs typeface="Arial" panose="020B0604020202020204" pitchFamily="34" charset="0"/>
              </a:rPr>
              <a:t>user</a:t>
            </a:r>
            <a:r>
              <a:rPr lang="en-US" sz="1600" dirty="0" smtClean="0">
                <a:latin typeface="Arial" panose="020B0604020202020204" pitchFamily="34" charset="0"/>
                <a:cs typeface="Arial" panose="020B0604020202020204" pitchFamily="34" charset="0"/>
              </a:rPr>
              <a:t> </a:t>
            </a:r>
            <a:r>
              <a:rPr lang="en-US" sz="1600" dirty="0">
                <a:latin typeface="Arial" panose="020B0604020202020204" pitchFamily="34" charset="0"/>
                <a:cs typeface="Arial" panose="020B0604020202020204" pitchFamily="34" charset="0"/>
              </a:rPr>
              <a:t>e</a:t>
            </a:r>
            <a:r>
              <a:rPr lang="en-US" sz="1600" dirty="0" smtClean="0">
                <a:latin typeface="Arial" panose="020B0604020202020204" pitchFamily="34" charset="0"/>
                <a:cs typeface="Arial" panose="020B0604020202020204" pitchFamily="34" charset="0"/>
              </a:rPr>
              <a:t>xperience</a:t>
            </a:r>
            <a:endParaRPr lang="en-US" sz="1600" dirty="0" smtClean="0">
              <a:latin typeface="Arial" panose="020B0604020202020204" pitchFamily="34" charset="0"/>
              <a:cs typeface="Arial" panose="020B0604020202020204" pitchFamily="34" charset="0"/>
            </a:endParaRPr>
          </a:p>
          <a:p>
            <a:pPr>
              <a:buFont typeface="Wingdings" pitchFamily="2" charset="2"/>
              <a:buChar char="Ø"/>
            </a:pPr>
            <a:r>
              <a:rPr lang="en-US" sz="1600" dirty="0" smtClean="0">
                <a:latin typeface="Arial" panose="020B0604020202020204" pitchFamily="34" charset="0"/>
                <a:cs typeface="Arial" panose="020B0604020202020204" pitchFamily="34" charset="0"/>
              </a:rPr>
              <a:t>2. </a:t>
            </a:r>
            <a:r>
              <a:rPr lang="en-US" sz="1600" dirty="0" smtClean="0">
                <a:latin typeface="Arial" panose="020B0604020202020204" pitchFamily="34" charset="0"/>
                <a:cs typeface="Arial" panose="020B0604020202020204" pitchFamily="34" charset="0"/>
              </a:rPr>
              <a:t>more effective and increase efficiency</a:t>
            </a:r>
            <a:endParaRPr lang="en-US" sz="1600" dirty="0" smtClean="0">
              <a:latin typeface="Arial" panose="020B0604020202020204" pitchFamily="34" charset="0"/>
              <a:cs typeface="Arial" panose="020B0604020202020204" pitchFamily="34" charset="0"/>
            </a:endParaRPr>
          </a:p>
          <a:p>
            <a:pPr>
              <a:buFont typeface="Wingdings" pitchFamily="2" charset="2"/>
              <a:buChar char="Ø"/>
            </a:pPr>
            <a:r>
              <a:rPr lang="en-US" sz="1600" dirty="0" smtClean="0">
                <a:latin typeface="Arial" panose="020B0604020202020204" pitchFamily="34" charset="0"/>
                <a:cs typeface="Arial" panose="020B0604020202020204" pitchFamily="34" charset="0"/>
              </a:rPr>
              <a:t>3. </a:t>
            </a:r>
            <a:r>
              <a:rPr lang="en-US" sz="1600" dirty="0" smtClean="0">
                <a:latin typeface="Arial" panose="020B0604020202020204" pitchFamily="34" charset="0"/>
                <a:cs typeface="Arial" panose="020B0604020202020204" pitchFamily="34" charset="0"/>
              </a:rPr>
              <a:t>time and cost saving process</a:t>
            </a:r>
            <a:endParaRPr lang="en-US" sz="1600" dirty="0" smtClean="0">
              <a:latin typeface="Arial" panose="020B0604020202020204" pitchFamily="34" charset="0"/>
              <a:cs typeface="Arial" panose="020B0604020202020204" pitchFamily="34" charset="0"/>
            </a:endParaRPr>
          </a:p>
          <a:p>
            <a:pPr>
              <a:buFont typeface="Wingdings" pitchFamily="2" charset="2"/>
              <a:buChar char="Ø"/>
            </a:pPr>
            <a:r>
              <a:rPr lang="en-US" sz="1600" dirty="0" smtClean="0">
                <a:latin typeface="Arial" panose="020B0604020202020204" pitchFamily="34" charset="0"/>
                <a:cs typeface="Arial" panose="020B0604020202020204" pitchFamily="34" charset="0"/>
              </a:rPr>
              <a:t>4. Operational Efficiency</a:t>
            </a:r>
          </a:p>
          <a:p>
            <a:pPr>
              <a:buFont typeface="Wingdings" pitchFamily="2" charset="2"/>
              <a:buChar char="Ø"/>
            </a:pPr>
            <a:r>
              <a:rPr lang="en-US" sz="1600" dirty="0" smtClean="0">
                <a:latin typeface="Arial" panose="020B0604020202020204" pitchFamily="34" charset="0"/>
                <a:cs typeface="Arial" panose="020B0604020202020204" pitchFamily="34" charset="0"/>
              </a:rPr>
              <a:t>5. Regulatory Compliance and </a:t>
            </a:r>
            <a:r>
              <a:rPr lang="en-US" sz="1600" dirty="0" smtClean="0">
                <a:latin typeface="Arial" panose="020B0604020202020204" pitchFamily="34" charset="0"/>
                <a:cs typeface="Arial" panose="020B0604020202020204" pitchFamily="34" charset="0"/>
              </a:rPr>
              <a:t>Security </a:t>
            </a:r>
            <a:endParaRPr lang="en-US" sz="1600" dirty="0" smtClean="0">
              <a:latin typeface="Arial" panose="020B0604020202020204" pitchFamily="34" charset="0"/>
              <a:cs typeface="Arial" panose="020B0604020202020204" pitchFamily="34" charset="0"/>
            </a:endParaRPr>
          </a:p>
          <a:p>
            <a:pPr>
              <a:buFont typeface="Wingdings" pitchFamily="2" charset="2"/>
              <a:buChar char="Ø"/>
            </a:pPr>
            <a:r>
              <a:rPr lang="en-US" sz="1600" dirty="0" smtClean="0">
                <a:latin typeface="Arial" panose="020B0604020202020204" pitchFamily="34" charset="0"/>
                <a:cs typeface="Arial" panose="020B0604020202020204" pitchFamily="34" charset="0"/>
              </a:rPr>
              <a:t>6. </a:t>
            </a:r>
            <a:r>
              <a:rPr lang="en-US" sz="1600" dirty="0" smtClean="0">
                <a:latin typeface="Arial" panose="020B0604020202020204" pitchFamily="34" charset="0"/>
                <a:cs typeface="Arial" panose="020B0604020202020204" pitchFamily="34" charset="0"/>
              </a:rPr>
              <a:t>fast Customer Acquisition</a:t>
            </a:r>
            <a:endParaRPr lang="en-US" sz="1600" dirty="0" smtClean="0">
              <a:latin typeface="Arial" panose="020B0604020202020204" pitchFamily="34" charset="0"/>
              <a:cs typeface="Arial" panose="020B0604020202020204" pitchFamily="34" charset="0"/>
            </a:endParaRPr>
          </a:p>
          <a:p>
            <a:pPr>
              <a:buFont typeface="Wingdings" pitchFamily="2" charset="2"/>
              <a:buChar char="Ø"/>
            </a:pPr>
            <a:r>
              <a:rPr lang="en-US" sz="1600" dirty="0" smtClean="0">
                <a:latin typeface="Arial" panose="020B0604020202020204" pitchFamily="34" charset="0"/>
                <a:cs typeface="Arial" panose="020B0604020202020204" pitchFamily="34" charset="0"/>
              </a:rPr>
              <a:t>7. </a:t>
            </a:r>
            <a:r>
              <a:rPr lang="en-US" sz="1600" dirty="0" smtClean="0">
                <a:latin typeface="Arial" panose="020B0604020202020204" pitchFamily="34" charset="0"/>
                <a:cs typeface="Arial" panose="020B0604020202020204" pitchFamily="34" charset="0"/>
              </a:rPr>
              <a:t>Quick profile migration on Bank portal</a:t>
            </a:r>
            <a:endParaRPr lang="en-US" sz="1600" dirty="0" smtClean="0">
              <a:latin typeface="Arial" panose="020B0604020202020204" pitchFamily="34" charset="0"/>
              <a:cs typeface="Arial" panose="020B0604020202020204" pitchFamily="34" charset="0"/>
            </a:endParaRPr>
          </a:p>
          <a:p>
            <a:pPr>
              <a:buFont typeface="Wingdings" pitchFamily="2" charset="2"/>
              <a:buChar char="Ø"/>
            </a:pPr>
            <a:r>
              <a:rPr lang="en-US" sz="1600" dirty="0" smtClean="0">
                <a:latin typeface="Arial" panose="020B0604020202020204" pitchFamily="34" charset="0"/>
                <a:cs typeface="Arial" panose="020B0604020202020204" pitchFamily="34" charset="0"/>
              </a:rPr>
              <a:t>8. Scalability for Future Growth</a:t>
            </a:r>
          </a:p>
          <a:p>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139773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ctr"/>
            <a:r>
              <a:rPr lang="en-US" sz="3200" b="1" dirty="0" smtClean="0">
                <a:latin typeface="Arial" panose="020B0604020202020204" pitchFamily="34" charset="0"/>
                <a:cs typeface="Arial" panose="020B0604020202020204" pitchFamily="34" charset="0"/>
              </a:rPr>
              <a:t>PURPOSE ( GOAL)</a:t>
            </a:r>
            <a:endParaRPr lang="en-US"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143000"/>
            <a:ext cx="8229600" cy="4983163"/>
          </a:xfrm>
        </p:spPr>
        <p:txBody>
          <a:bodyPr/>
          <a:lstStyle/>
          <a:p>
            <a:r>
              <a:rPr lang="en-US" sz="1600" dirty="0" smtClean="0">
                <a:latin typeface="Arial" panose="020B0604020202020204" pitchFamily="34" charset="0"/>
                <a:cs typeface="Arial" panose="020B0604020202020204" pitchFamily="34" charset="0"/>
              </a:rPr>
              <a:t>The purpose or goal of building a </a:t>
            </a:r>
            <a:r>
              <a:rPr lang="en-GB" sz="1600" b="1" dirty="0" smtClean="0">
                <a:latin typeface="Arial" panose="020B0604020202020204" pitchFamily="34" charset="0"/>
                <a:cs typeface="Arial" panose="020B0604020202020204" pitchFamily="34" charset="0"/>
              </a:rPr>
              <a:t>Employee Banking </a:t>
            </a:r>
            <a:r>
              <a:rPr lang="en-GB" sz="1600" b="1" dirty="0">
                <a:latin typeface="Arial" panose="020B0604020202020204" pitchFamily="34" charset="0"/>
                <a:cs typeface="Arial" panose="020B0604020202020204" pitchFamily="34" charset="0"/>
              </a:rPr>
              <a:t>Digital </a:t>
            </a:r>
            <a:r>
              <a:rPr lang="en-GB" sz="1600" b="1" dirty="0" err="1">
                <a:latin typeface="Arial" panose="020B0604020202020204" pitchFamily="34" charset="0"/>
                <a:cs typeface="Arial" panose="020B0604020202020204" pitchFamily="34" charset="0"/>
              </a:rPr>
              <a:t>Onboarding</a:t>
            </a:r>
            <a:r>
              <a:rPr lang="en-GB" sz="1600" b="1" dirty="0">
                <a:latin typeface="Arial" panose="020B0604020202020204" pitchFamily="34" charset="0"/>
                <a:cs typeface="Arial" panose="020B0604020202020204" pitchFamily="34" charset="0"/>
              </a:rPr>
              <a:t> </a:t>
            </a:r>
            <a:r>
              <a:rPr lang="en-GB" sz="1600" b="1" dirty="0" smtClean="0">
                <a:latin typeface="Arial" panose="020B0604020202020204" pitchFamily="34" charset="0"/>
                <a:cs typeface="Arial" panose="020B0604020202020204" pitchFamily="34" charset="0"/>
              </a:rPr>
              <a:t>Project</a:t>
            </a:r>
            <a:r>
              <a:rPr lang="en-US" sz="1600" dirty="0" smtClean="0">
                <a:latin typeface="Arial" panose="020B0604020202020204" pitchFamily="34" charset="0"/>
                <a:cs typeface="Arial" panose="020B0604020202020204" pitchFamily="34" charset="0"/>
              </a:rPr>
              <a:t> </a:t>
            </a:r>
            <a:r>
              <a:rPr lang="en-US" sz="1600" dirty="0" smtClean="0">
                <a:latin typeface="Arial" panose="020B0604020202020204" pitchFamily="34" charset="0"/>
                <a:cs typeface="Arial" panose="020B0604020202020204" pitchFamily="34" charset="0"/>
              </a:rPr>
              <a:t>application for banking is to </a:t>
            </a:r>
            <a:r>
              <a:rPr lang="en-US" sz="1600" dirty="0" smtClean="0">
                <a:latin typeface="Arial" panose="020B0604020202020204" pitchFamily="34" charset="0"/>
                <a:cs typeface="Arial" panose="020B0604020202020204" pitchFamily="34" charset="0"/>
              </a:rPr>
              <a:t>enhance customer onboarding for employees, to save time and cost in existing process, to provide </a:t>
            </a:r>
            <a:r>
              <a:rPr lang="en-US" sz="1600" dirty="0" smtClean="0">
                <a:latin typeface="Arial" panose="020B0604020202020204" pitchFamily="34" charset="0"/>
                <a:cs typeface="Arial" panose="020B0604020202020204" pitchFamily="34" charset="0"/>
              </a:rPr>
              <a:t>quick and easy process for better </a:t>
            </a:r>
            <a:r>
              <a:rPr lang="en-US" sz="1600" dirty="0" smtClean="0">
                <a:latin typeface="Arial" panose="020B0604020202020204" pitchFamily="34" charset="0"/>
                <a:cs typeface="Arial" panose="020B0604020202020204" pitchFamily="34" charset="0"/>
              </a:rPr>
              <a:t>customer relationships</a:t>
            </a:r>
            <a:r>
              <a:rPr lang="en-US" sz="1600" dirty="0" smtClean="0">
                <a:latin typeface="Arial" panose="020B0604020202020204" pitchFamily="34" charset="0"/>
                <a:cs typeface="Arial" panose="020B0604020202020204" pitchFamily="34" charset="0"/>
              </a:rPr>
              <a:t>, streamline operations, and drive business growth by leveraging customer data and improving service delivery. Below are the detailed goals of a </a:t>
            </a:r>
            <a:r>
              <a:rPr lang="en-US" sz="1600" dirty="0" smtClean="0">
                <a:latin typeface="Arial" panose="020B0604020202020204" pitchFamily="34" charset="0"/>
                <a:cs typeface="Arial" panose="020B0604020202020204" pitchFamily="34" charset="0"/>
              </a:rPr>
              <a:t>project in </a:t>
            </a:r>
            <a:r>
              <a:rPr lang="en-US" sz="1600" dirty="0" smtClean="0">
                <a:latin typeface="Arial" panose="020B0604020202020204" pitchFamily="34" charset="0"/>
                <a:cs typeface="Arial" panose="020B0604020202020204" pitchFamily="34" charset="0"/>
              </a:rPr>
              <a:t>the banking context:</a:t>
            </a:r>
          </a:p>
          <a:p>
            <a:endParaRPr lang="en-US" sz="1600" dirty="0">
              <a:latin typeface="Arial" panose="020B0604020202020204" pitchFamily="34" charset="0"/>
              <a:cs typeface="Arial" panose="020B0604020202020204" pitchFamily="34" charset="0"/>
            </a:endParaRPr>
          </a:p>
          <a:p>
            <a:endParaRPr lang="en-US" sz="1600" dirty="0" smtClean="0">
              <a:latin typeface="Arial" panose="020B0604020202020204" pitchFamily="34" charset="0"/>
              <a:cs typeface="Arial" panose="020B0604020202020204" pitchFamily="34" charset="0"/>
            </a:endParaRPr>
          </a:p>
          <a:p>
            <a:pPr>
              <a:buFont typeface="Wingdings" pitchFamily="2" charset="2"/>
              <a:buChar char="Ø"/>
            </a:pPr>
            <a:r>
              <a:rPr lang="en-US" sz="1600" dirty="0" smtClean="0">
                <a:latin typeface="Arial" panose="020B0604020202020204" pitchFamily="34" charset="0"/>
                <a:cs typeface="Arial" panose="020B0604020202020204" pitchFamily="34" charset="0"/>
              </a:rPr>
              <a:t>1. Improve Customer Experience</a:t>
            </a:r>
          </a:p>
          <a:p>
            <a:pPr>
              <a:buFont typeface="Wingdings" pitchFamily="2" charset="2"/>
              <a:buChar char="Ø"/>
            </a:pPr>
            <a:r>
              <a:rPr lang="en-US" sz="1600" dirty="0" smtClean="0">
                <a:latin typeface="Arial" panose="020B0604020202020204" pitchFamily="34" charset="0"/>
                <a:cs typeface="Arial" panose="020B0604020202020204" pitchFamily="34" charset="0"/>
              </a:rPr>
              <a:t>2. Enhance Customer </a:t>
            </a:r>
            <a:r>
              <a:rPr lang="en-US" sz="1600" dirty="0" smtClean="0">
                <a:latin typeface="Arial" panose="020B0604020202020204" pitchFamily="34" charset="0"/>
                <a:cs typeface="Arial" panose="020B0604020202020204" pitchFamily="34" charset="0"/>
              </a:rPr>
              <a:t>Acquisition</a:t>
            </a:r>
            <a:r>
              <a:rPr lang="en-US" sz="1600" dirty="0">
                <a:latin typeface="Arial" panose="020B0604020202020204" pitchFamily="34" charset="0"/>
                <a:cs typeface="Arial" panose="020B0604020202020204" pitchFamily="34" charset="0"/>
              </a:rPr>
              <a:t> </a:t>
            </a:r>
            <a:r>
              <a:rPr lang="en-US" sz="1600" dirty="0" smtClean="0">
                <a:latin typeface="Arial" panose="020B0604020202020204" pitchFamily="34" charset="0"/>
                <a:cs typeface="Arial" panose="020B0604020202020204" pitchFamily="34" charset="0"/>
              </a:rPr>
              <a:t>and trust </a:t>
            </a:r>
            <a:endParaRPr lang="en-US" sz="1600" dirty="0" smtClean="0">
              <a:latin typeface="Arial" panose="020B0604020202020204" pitchFamily="34" charset="0"/>
              <a:cs typeface="Arial" panose="020B0604020202020204" pitchFamily="34" charset="0"/>
            </a:endParaRPr>
          </a:p>
          <a:p>
            <a:pPr>
              <a:buFont typeface="Wingdings" pitchFamily="2" charset="2"/>
              <a:buChar char="Ø"/>
            </a:pPr>
            <a:r>
              <a:rPr lang="en-US" sz="1600" dirty="0" smtClean="0">
                <a:latin typeface="Arial" panose="020B0604020202020204" pitchFamily="34" charset="0"/>
                <a:cs typeface="Arial" panose="020B0604020202020204" pitchFamily="34" charset="0"/>
              </a:rPr>
              <a:t>3. </a:t>
            </a:r>
            <a:r>
              <a:rPr lang="en-US" sz="1600" dirty="0" smtClean="0">
                <a:latin typeface="Arial" panose="020B0604020202020204" pitchFamily="34" charset="0"/>
                <a:cs typeface="Arial" panose="020B0604020202020204" pitchFamily="34" charset="0"/>
              </a:rPr>
              <a:t>Drive more customer</a:t>
            </a:r>
            <a:r>
              <a:rPr lang="en-US" sz="1600" dirty="0" smtClean="0">
                <a:latin typeface="Arial" panose="020B0604020202020204" pitchFamily="34" charset="0"/>
                <a:cs typeface="Arial" panose="020B0604020202020204" pitchFamily="34" charset="0"/>
              </a:rPr>
              <a:t> acquisition</a:t>
            </a:r>
            <a:r>
              <a:rPr lang="en-US" sz="1600" dirty="0" smtClean="0">
                <a:latin typeface="Arial" panose="020B0604020202020204" pitchFamily="34" charset="0"/>
                <a:cs typeface="Arial" panose="020B0604020202020204" pitchFamily="34" charset="0"/>
              </a:rPr>
              <a:t> </a:t>
            </a:r>
            <a:endParaRPr lang="en-US" sz="1600" dirty="0" smtClean="0">
              <a:latin typeface="Arial" panose="020B0604020202020204" pitchFamily="34" charset="0"/>
              <a:cs typeface="Arial" panose="020B0604020202020204" pitchFamily="34" charset="0"/>
            </a:endParaRPr>
          </a:p>
          <a:p>
            <a:pPr>
              <a:buFont typeface="Wingdings" pitchFamily="2" charset="2"/>
              <a:buChar char="Ø"/>
            </a:pPr>
            <a:r>
              <a:rPr lang="en-US" sz="1600" dirty="0" smtClean="0">
                <a:latin typeface="Arial" panose="020B0604020202020204" pitchFamily="34" charset="0"/>
                <a:cs typeface="Arial" panose="020B0604020202020204" pitchFamily="34" charset="0"/>
              </a:rPr>
              <a:t>4. </a:t>
            </a:r>
            <a:r>
              <a:rPr lang="en-US" sz="1600" dirty="0" smtClean="0">
                <a:latin typeface="Arial" panose="020B0604020202020204" pitchFamily="34" charset="0"/>
                <a:cs typeface="Arial" panose="020B0604020202020204" pitchFamily="34" charset="0"/>
              </a:rPr>
              <a:t>Helps to achieve their targets</a:t>
            </a:r>
            <a:endParaRPr lang="en-US" sz="1600" dirty="0" smtClean="0">
              <a:latin typeface="Arial" panose="020B0604020202020204" pitchFamily="34" charset="0"/>
              <a:cs typeface="Arial" panose="020B0604020202020204" pitchFamily="34" charset="0"/>
            </a:endParaRPr>
          </a:p>
          <a:p>
            <a:pPr>
              <a:buFont typeface="Wingdings" pitchFamily="2" charset="2"/>
              <a:buChar char="Ø"/>
            </a:pPr>
            <a:r>
              <a:rPr lang="en-US" sz="1600" dirty="0" smtClean="0">
                <a:latin typeface="Arial" panose="020B0604020202020204" pitchFamily="34" charset="0"/>
                <a:cs typeface="Arial" panose="020B0604020202020204" pitchFamily="34" charset="0"/>
              </a:rPr>
              <a:t>5. Increase Operational Efficiency</a:t>
            </a:r>
          </a:p>
          <a:p>
            <a:pPr>
              <a:buFont typeface="Wingdings" pitchFamily="2" charset="2"/>
              <a:buChar char="Ø"/>
            </a:pPr>
            <a:r>
              <a:rPr lang="en-US" sz="1600" dirty="0" smtClean="0">
                <a:latin typeface="Arial" panose="020B0604020202020204" pitchFamily="34" charset="0"/>
                <a:cs typeface="Arial" panose="020B0604020202020204" pitchFamily="34" charset="0"/>
              </a:rPr>
              <a:t>6. Ensure Regulatory Compliance</a:t>
            </a:r>
          </a:p>
          <a:p>
            <a:pPr>
              <a:buFont typeface="Wingdings" pitchFamily="2" charset="2"/>
              <a:buChar char="Ø"/>
            </a:pPr>
            <a:r>
              <a:rPr lang="en-US" sz="1600" dirty="0" smtClean="0">
                <a:latin typeface="Arial" panose="020B0604020202020204" pitchFamily="34" charset="0"/>
                <a:cs typeface="Arial" panose="020B0604020202020204" pitchFamily="34" charset="0"/>
              </a:rPr>
              <a:t>7. Foster Collaboration Across Teams</a:t>
            </a:r>
          </a:p>
          <a:p>
            <a:pPr>
              <a:buFont typeface="Wingdings" pitchFamily="2" charset="2"/>
              <a:buChar char="Ø"/>
            </a:pPr>
            <a:r>
              <a:rPr lang="en-US" sz="1600" dirty="0" smtClean="0">
                <a:latin typeface="Arial" panose="020B0604020202020204" pitchFamily="34" charset="0"/>
                <a:cs typeface="Arial" panose="020B0604020202020204" pitchFamily="34" charset="0"/>
              </a:rPr>
              <a:t>8. Build Scalability for Future </a:t>
            </a:r>
            <a:r>
              <a:rPr lang="en-US" sz="1600" dirty="0" smtClean="0">
                <a:latin typeface="Arial" panose="020B0604020202020204" pitchFamily="34" charset="0"/>
                <a:cs typeface="Arial" panose="020B0604020202020204" pitchFamily="34" charset="0"/>
              </a:rPr>
              <a:t>Growth</a:t>
            </a:r>
          </a:p>
          <a:p>
            <a:pPr>
              <a:buFont typeface="Wingdings" pitchFamily="2" charset="2"/>
              <a:buChar char="Ø"/>
            </a:pPr>
            <a:r>
              <a:rPr lang="en-US" sz="1600" dirty="0" smtClean="0">
                <a:latin typeface="Arial" panose="020B0604020202020204" pitchFamily="34" charset="0"/>
                <a:cs typeface="Arial" panose="020B0604020202020204" pitchFamily="34" charset="0"/>
              </a:rPr>
              <a:t>9.Adhering security to customers profile through biometric integration</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47452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pPr algn="ctr"/>
            <a:r>
              <a:rPr lang="en-US" sz="3200" b="1" dirty="0" smtClean="0">
                <a:latin typeface="Arial" panose="020B0604020202020204" pitchFamily="34" charset="0"/>
                <a:cs typeface="Arial" panose="020B0604020202020204" pitchFamily="34" charset="0"/>
              </a:rPr>
              <a:t>PROJECT OBJECTIVE</a:t>
            </a:r>
            <a:endParaRPr lang="en-US"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990600"/>
            <a:ext cx="8229600" cy="5486400"/>
          </a:xfrm>
        </p:spPr>
        <p:txBody>
          <a:bodyPr>
            <a:normAutofit/>
          </a:bodyPr>
          <a:lstStyle/>
          <a:p>
            <a:r>
              <a:rPr lang="en-US" sz="1600" dirty="0">
                <a:latin typeface="Arial" panose="020B0604020202020204" pitchFamily="34" charset="0"/>
                <a:cs typeface="Arial" panose="020B0604020202020204" pitchFamily="34" charset="0"/>
              </a:rPr>
              <a:t>The </a:t>
            </a:r>
            <a:r>
              <a:rPr lang="en-US" sz="1600" b="1" dirty="0">
                <a:latin typeface="Arial" panose="020B0604020202020204" pitchFamily="34" charset="0"/>
                <a:cs typeface="Arial" panose="020B0604020202020204" pitchFamily="34" charset="0"/>
              </a:rPr>
              <a:t>objective of a </a:t>
            </a:r>
            <a:r>
              <a:rPr lang="en-US" sz="1600" b="1" dirty="0" smtClean="0">
                <a:latin typeface="Arial" panose="020B0604020202020204" pitchFamily="34" charset="0"/>
                <a:cs typeface="Arial" panose="020B0604020202020204" pitchFamily="34" charset="0"/>
              </a:rPr>
              <a:t>Employee Banking </a:t>
            </a:r>
            <a:r>
              <a:rPr lang="en-US" sz="1600" b="1" dirty="0" smtClean="0">
                <a:latin typeface="Arial" panose="020B0604020202020204" pitchFamily="34" charset="0"/>
                <a:cs typeface="Arial" panose="020B0604020202020204" pitchFamily="34" charset="0"/>
              </a:rPr>
              <a:t>Digital onboarding project</a:t>
            </a:r>
            <a:r>
              <a:rPr lang="en-US" sz="1600" dirty="0" smtClean="0">
                <a:latin typeface="Arial" panose="020B0604020202020204" pitchFamily="34" charset="0"/>
                <a:cs typeface="Arial" panose="020B0604020202020204" pitchFamily="34" charset="0"/>
              </a:rPr>
              <a:t> </a:t>
            </a:r>
            <a:r>
              <a:rPr lang="en-US" sz="1600" dirty="0">
                <a:latin typeface="Arial" panose="020B0604020202020204" pitchFamily="34" charset="0"/>
                <a:cs typeface="Arial" panose="020B0604020202020204" pitchFamily="34" charset="0"/>
              </a:rPr>
              <a:t>is to </a:t>
            </a:r>
            <a:r>
              <a:rPr lang="en-US" sz="1600" dirty="0" smtClean="0">
                <a:latin typeface="Arial" panose="020B0604020202020204" pitchFamily="34" charset="0"/>
                <a:cs typeface="Arial" panose="020B0604020202020204" pitchFamily="34" charset="0"/>
              </a:rPr>
              <a:t>enhance Employee’s existing working process, help employees to track their work help them to increase their efficiency, provide better </a:t>
            </a:r>
            <a:r>
              <a:rPr lang="en-US" sz="1600" dirty="0">
                <a:latin typeface="Arial" panose="020B0604020202020204" pitchFamily="34" charset="0"/>
                <a:cs typeface="Arial" panose="020B0604020202020204" pitchFamily="34" charset="0"/>
              </a:rPr>
              <a:t>customer </a:t>
            </a:r>
            <a:r>
              <a:rPr lang="en-US" sz="1600" dirty="0" smtClean="0">
                <a:latin typeface="Arial" panose="020B0604020202020204" pitchFamily="34" charset="0"/>
                <a:cs typeface="Arial" panose="020B0604020202020204" pitchFamily="34" charset="0"/>
              </a:rPr>
              <a:t>satisfaction by bank </a:t>
            </a:r>
            <a:r>
              <a:rPr lang="en-US" sz="1600" dirty="0" err="1" smtClean="0">
                <a:latin typeface="Arial" panose="020B0604020202020204" pitchFamily="34" charset="0"/>
                <a:cs typeface="Arial" panose="020B0604020202020204" pitchFamily="34" charset="0"/>
              </a:rPr>
              <a:t>offiicials</a:t>
            </a:r>
            <a:r>
              <a:rPr lang="en-US" sz="1600" dirty="0" smtClean="0">
                <a:latin typeface="Arial" panose="020B0604020202020204" pitchFamily="34" charset="0"/>
                <a:cs typeface="Arial" panose="020B0604020202020204" pitchFamily="34" charset="0"/>
              </a:rPr>
              <a:t>, </a:t>
            </a:r>
            <a:r>
              <a:rPr lang="en-US" sz="1600" dirty="0">
                <a:latin typeface="Arial" panose="020B0604020202020204" pitchFamily="34" charset="0"/>
                <a:cs typeface="Arial" panose="020B0604020202020204" pitchFamily="34" charset="0"/>
              </a:rPr>
              <a:t>streamline customer </a:t>
            </a:r>
            <a:r>
              <a:rPr lang="en-US" sz="1600" dirty="0" smtClean="0">
                <a:latin typeface="Arial" panose="020B0604020202020204" pitchFamily="34" charset="0"/>
                <a:cs typeface="Arial" panose="020B0604020202020204" pitchFamily="34" charset="0"/>
              </a:rPr>
              <a:t>onboarding process</a:t>
            </a:r>
            <a:r>
              <a:rPr lang="en-US" sz="1600" dirty="0" smtClean="0">
                <a:latin typeface="Arial" panose="020B0604020202020204" pitchFamily="34" charset="0"/>
                <a:cs typeface="Arial" panose="020B0604020202020204" pitchFamily="34" charset="0"/>
              </a:rPr>
              <a:t>, </a:t>
            </a:r>
            <a:r>
              <a:rPr lang="en-US" sz="1600" dirty="0">
                <a:latin typeface="Arial" panose="020B0604020202020204" pitchFamily="34" charset="0"/>
                <a:cs typeface="Arial" panose="020B0604020202020204" pitchFamily="34" charset="0"/>
              </a:rPr>
              <a:t>improve operational efficiency, and drive business growth by leveraging data and technology. Specifically, </a:t>
            </a:r>
            <a:r>
              <a:rPr lang="en-US" sz="1600" dirty="0" smtClean="0">
                <a:latin typeface="Arial" panose="020B0604020202020204" pitchFamily="34" charset="0"/>
                <a:cs typeface="Arial" panose="020B0604020202020204" pitchFamily="34" charset="0"/>
              </a:rPr>
              <a:t>the </a:t>
            </a:r>
            <a:r>
              <a:rPr lang="en-US" sz="1600" dirty="0">
                <a:latin typeface="Arial" panose="020B0604020202020204" pitchFamily="34" charset="0"/>
                <a:cs typeface="Arial" panose="020B0604020202020204" pitchFamily="34" charset="0"/>
              </a:rPr>
              <a:t>objectives could include</a:t>
            </a:r>
            <a:r>
              <a:rPr lang="en-US" sz="1600" dirty="0" smtClean="0">
                <a:latin typeface="Arial" panose="020B0604020202020204" pitchFamily="34" charset="0"/>
                <a:cs typeface="Arial" panose="020B0604020202020204" pitchFamily="34" charset="0"/>
              </a:rPr>
              <a:t>:</a:t>
            </a:r>
          </a:p>
          <a:p>
            <a:endParaRPr lang="en-US" sz="1600" dirty="0">
              <a:latin typeface="Arial" panose="020B0604020202020204" pitchFamily="34" charset="0"/>
              <a:cs typeface="Arial" panose="020B0604020202020204" pitchFamily="34" charset="0"/>
            </a:endParaRPr>
          </a:p>
          <a:p>
            <a:endParaRPr lang="en-US" sz="1600" dirty="0" smtClean="0">
              <a:latin typeface="Arial" panose="020B0604020202020204" pitchFamily="34" charset="0"/>
              <a:cs typeface="Arial" panose="020B0604020202020204" pitchFamily="34" charset="0"/>
            </a:endParaRPr>
          </a:p>
          <a:p>
            <a:pPr>
              <a:buFont typeface="Wingdings" pitchFamily="2" charset="2"/>
              <a:buChar char="Ø"/>
            </a:pPr>
            <a:r>
              <a:rPr lang="en-US" sz="1600" dirty="0"/>
              <a:t>1. Enhanced Customer </a:t>
            </a:r>
            <a:r>
              <a:rPr lang="en-US" sz="1600" dirty="0" smtClean="0"/>
              <a:t>Experience</a:t>
            </a:r>
          </a:p>
          <a:p>
            <a:pPr>
              <a:buFont typeface="Wingdings" pitchFamily="2" charset="2"/>
              <a:buChar char="Ø"/>
            </a:pPr>
            <a:r>
              <a:rPr lang="en-US" sz="1600" dirty="0"/>
              <a:t>2. Centralized Customer </a:t>
            </a:r>
            <a:r>
              <a:rPr lang="en-US" sz="1600" dirty="0" smtClean="0"/>
              <a:t>Data</a:t>
            </a:r>
          </a:p>
          <a:p>
            <a:pPr>
              <a:buFont typeface="Wingdings" pitchFamily="2" charset="2"/>
              <a:buChar char="Ø"/>
            </a:pPr>
            <a:r>
              <a:rPr lang="en-US" sz="1600" dirty="0"/>
              <a:t>3. Improved Sales and </a:t>
            </a:r>
            <a:r>
              <a:rPr lang="en-US" sz="1600" dirty="0" smtClean="0"/>
              <a:t>Marketing</a:t>
            </a:r>
          </a:p>
          <a:p>
            <a:pPr>
              <a:buFont typeface="Wingdings" pitchFamily="2" charset="2"/>
              <a:buChar char="Ø"/>
            </a:pPr>
            <a:r>
              <a:rPr lang="en-US" sz="1600" dirty="0"/>
              <a:t>4. Operational </a:t>
            </a:r>
            <a:r>
              <a:rPr lang="en-US" sz="1600" dirty="0" smtClean="0"/>
              <a:t>Efficiency</a:t>
            </a:r>
          </a:p>
          <a:p>
            <a:pPr>
              <a:buFont typeface="Wingdings" pitchFamily="2" charset="2"/>
              <a:buChar char="Ø"/>
            </a:pPr>
            <a:r>
              <a:rPr lang="en-US" sz="1600" dirty="0"/>
              <a:t>5. Regulatory </a:t>
            </a:r>
            <a:r>
              <a:rPr lang="en-US" sz="1600" dirty="0" smtClean="0"/>
              <a:t>Compliance</a:t>
            </a:r>
          </a:p>
          <a:p>
            <a:pPr>
              <a:buFont typeface="Wingdings" pitchFamily="2" charset="2"/>
              <a:buChar char="Ø"/>
            </a:pPr>
            <a:r>
              <a:rPr lang="en-US" sz="1600" dirty="0"/>
              <a:t>6. Customer Retention and </a:t>
            </a:r>
            <a:r>
              <a:rPr lang="en-US" sz="1600" dirty="0" smtClean="0"/>
              <a:t>Loyalty</a:t>
            </a:r>
          </a:p>
          <a:p>
            <a:pPr>
              <a:buFont typeface="Wingdings" pitchFamily="2" charset="2"/>
              <a:buChar char="Ø"/>
            </a:pPr>
            <a:r>
              <a:rPr lang="en-US" sz="1600" dirty="0"/>
              <a:t>7. Business Insights and </a:t>
            </a:r>
            <a:r>
              <a:rPr lang="en-US" sz="1600" dirty="0" smtClean="0"/>
              <a:t>Reporting</a:t>
            </a:r>
          </a:p>
          <a:p>
            <a:pPr>
              <a:buFont typeface="Wingdings" pitchFamily="2" charset="2"/>
              <a:buChar char="Ø"/>
            </a:pPr>
            <a:r>
              <a:rPr lang="en-US" sz="1600" dirty="0"/>
              <a:t>8. Integration with Other Banking </a:t>
            </a:r>
            <a:r>
              <a:rPr lang="en-US" sz="1600" dirty="0" smtClean="0"/>
              <a:t>Systems</a:t>
            </a:r>
          </a:p>
          <a:p>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231810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pPr algn="ctr"/>
            <a:r>
              <a:rPr lang="en-US" sz="3200" b="1" dirty="0" smtClean="0">
                <a:latin typeface="Arial" panose="020B0604020202020204" pitchFamily="34" charset="0"/>
                <a:cs typeface="Arial" panose="020B0604020202020204" pitchFamily="34" charset="0"/>
              </a:rPr>
              <a:t>SUCCESS CRITERIA</a:t>
            </a:r>
            <a:endParaRPr lang="en-US"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219200"/>
            <a:ext cx="8229600" cy="4906963"/>
          </a:xfrm>
        </p:spPr>
        <p:txBody>
          <a:bodyPr>
            <a:normAutofit/>
          </a:bodyPr>
          <a:lstStyle/>
          <a:p>
            <a:r>
              <a:rPr lang="en-US" sz="1700" dirty="0">
                <a:latin typeface="Arial" panose="020B0604020202020204" pitchFamily="34" charset="0"/>
                <a:cs typeface="Arial" panose="020B0604020202020204" pitchFamily="34" charset="0"/>
              </a:rPr>
              <a:t>When developing </a:t>
            </a:r>
            <a:r>
              <a:rPr lang="en-US" sz="1700" dirty="0" smtClean="0">
                <a:latin typeface="Arial" panose="020B0604020202020204" pitchFamily="34" charset="0"/>
                <a:cs typeface="Arial" panose="020B0604020202020204" pitchFamily="34" charset="0"/>
              </a:rPr>
              <a:t>a </a:t>
            </a:r>
            <a:r>
              <a:rPr lang="en-US" sz="1700" dirty="0">
                <a:latin typeface="Arial" panose="020B0604020202020204" pitchFamily="34" charset="0"/>
                <a:cs typeface="Arial" panose="020B0604020202020204" pitchFamily="34" charset="0"/>
              </a:rPr>
              <a:t>application for </a:t>
            </a:r>
            <a:r>
              <a:rPr lang="en-US" sz="1700" dirty="0" smtClean="0">
                <a:latin typeface="Arial" panose="020B0604020202020204" pitchFamily="34" charset="0"/>
                <a:cs typeface="Arial" panose="020B0604020202020204" pitchFamily="34" charset="0"/>
              </a:rPr>
              <a:t>digital onboarding</a:t>
            </a:r>
            <a:r>
              <a:rPr lang="en-US" sz="1700" dirty="0" smtClean="0">
                <a:latin typeface="Arial" panose="020B0604020202020204" pitchFamily="34" charset="0"/>
                <a:cs typeface="Arial" panose="020B0604020202020204" pitchFamily="34" charset="0"/>
              </a:rPr>
              <a:t>, </a:t>
            </a:r>
            <a:r>
              <a:rPr lang="en-US" sz="1700" dirty="0">
                <a:latin typeface="Arial" panose="020B0604020202020204" pitchFamily="34" charset="0"/>
                <a:cs typeface="Arial" panose="020B0604020202020204" pitchFamily="34" charset="0"/>
              </a:rPr>
              <a:t>success criteria include:</a:t>
            </a:r>
          </a:p>
          <a:p>
            <a:pPr fontAlgn="ctr"/>
            <a:r>
              <a:rPr lang="en-US" sz="1700" b="1" dirty="0">
                <a:latin typeface="Arial" panose="020B0604020202020204" pitchFamily="34" charset="0"/>
                <a:cs typeface="Arial" panose="020B0604020202020204" pitchFamily="34" charset="0"/>
              </a:rPr>
              <a:t>Strategic planning</a:t>
            </a:r>
            <a:r>
              <a:rPr lang="en-US" sz="1700" dirty="0">
                <a:latin typeface="Arial" panose="020B0604020202020204" pitchFamily="34" charset="0"/>
                <a:cs typeface="Arial" panose="020B0604020202020204" pitchFamily="34" charset="0"/>
              </a:rPr>
              <a:t>: Set clear goals that align with </a:t>
            </a:r>
            <a:r>
              <a:rPr lang="en-US" sz="1700" dirty="0" smtClean="0">
                <a:latin typeface="Arial" panose="020B0604020202020204" pitchFamily="34" charset="0"/>
                <a:cs typeface="Arial" panose="020B0604020202020204" pitchFamily="34" charset="0"/>
              </a:rPr>
              <a:t>the employees and </a:t>
            </a:r>
            <a:r>
              <a:rPr lang="en-US" sz="1700" dirty="0">
                <a:latin typeface="Arial" panose="020B0604020202020204" pitchFamily="34" charset="0"/>
                <a:cs typeface="Arial" panose="020B0604020202020204" pitchFamily="34" charset="0"/>
              </a:rPr>
              <a:t>bank's needs and growth objectives </a:t>
            </a:r>
          </a:p>
          <a:p>
            <a:pPr fontAlgn="ctr"/>
            <a:r>
              <a:rPr lang="en-US" sz="1700" b="1" dirty="0">
                <a:latin typeface="Arial" panose="020B0604020202020204" pitchFamily="34" charset="0"/>
                <a:cs typeface="Arial" panose="020B0604020202020204" pitchFamily="34" charset="0"/>
              </a:rPr>
              <a:t>Ease of use</a:t>
            </a:r>
            <a:r>
              <a:rPr lang="en-US" sz="1700" dirty="0">
                <a:latin typeface="Arial" panose="020B0604020202020204" pitchFamily="34" charset="0"/>
                <a:cs typeface="Arial" panose="020B0604020202020204" pitchFamily="34" charset="0"/>
              </a:rPr>
              <a:t>: The </a:t>
            </a:r>
            <a:r>
              <a:rPr lang="en-US" sz="1700" dirty="0" smtClean="0">
                <a:latin typeface="Arial" panose="020B0604020202020204" pitchFamily="34" charset="0"/>
                <a:cs typeface="Arial" panose="020B0604020202020204" pitchFamily="34" charset="0"/>
              </a:rPr>
              <a:t>online onboarding Application</a:t>
            </a:r>
            <a:r>
              <a:rPr lang="en-US" sz="1700" dirty="0" smtClean="0">
                <a:latin typeface="Arial" panose="020B0604020202020204" pitchFamily="34" charset="0"/>
                <a:cs typeface="Arial" panose="020B0604020202020204" pitchFamily="34" charset="0"/>
              </a:rPr>
              <a:t> </a:t>
            </a:r>
            <a:r>
              <a:rPr lang="en-US" sz="1700" dirty="0">
                <a:latin typeface="Arial" panose="020B0604020202020204" pitchFamily="34" charset="0"/>
                <a:cs typeface="Arial" panose="020B0604020202020204" pitchFamily="34" charset="0"/>
              </a:rPr>
              <a:t>should be easy to use and adaptable to changing customer needs and banking </a:t>
            </a:r>
            <a:r>
              <a:rPr lang="en-US" sz="1700" dirty="0" smtClean="0">
                <a:latin typeface="Arial" panose="020B0604020202020204" pitchFamily="34" charset="0"/>
                <a:cs typeface="Arial" panose="020B0604020202020204" pitchFamily="34" charset="0"/>
              </a:rPr>
              <a:t>trends.</a:t>
            </a:r>
            <a:endParaRPr lang="en-US" sz="1700" dirty="0">
              <a:latin typeface="Arial" panose="020B0604020202020204" pitchFamily="34" charset="0"/>
              <a:cs typeface="Arial" panose="020B0604020202020204" pitchFamily="34" charset="0"/>
            </a:endParaRPr>
          </a:p>
          <a:p>
            <a:pPr fontAlgn="ctr"/>
            <a:r>
              <a:rPr lang="en-US" sz="1700" b="1" dirty="0">
                <a:latin typeface="Arial" panose="020B0604020202020204" pitchFamily="34" charset="0"/>
                <a:cs typeface="Arial" panose="020B0604020202020204" pitchFamily="34" charset="0"/>
              </a:rPr>
              <a:t>Security and compliance</a:t>
            </a:r>
            <a:r>
              <a:rPr lang="en-US" sz="1700" dirty="0">
                <a:latin typeface="Arial" panose="020B0604020202020204" pitchFamily="34" charset="0"/>
                <a:cs typeface="Arial" panose="020B0604020202020204" pitchFamily="34" charset="0"/>
              </a:rPr>
              <a:t>: The </a:t>
            </a:r>
            <a:r>
              <a:rPr lang="en-US" sz="1700" dirty="0" smtClean="0">
                <a:latin typeface="Arial" panose="020B0604020202020204" pitchFamily="34" charset="0"/>
                <a:cs typeface="Arial" panose="020B0604020202020204" pitchFamily="34" charset="0"/>
              </a:rPr>
              <a:t>Application</a:t>
            </a:r>
            <a:r>
              <a:rPr lang="en-US" sz="1700" dirty="0" smtClean="0">
                <a:latin typeface="Arial" panose="020B0604020202020204" pitchFamily="34" charset="0"/>
                <a:cs typeface="Arial" panose="020B0604020202020204" pitchFamily="34" charset="0"/>
              </a:rPr>
              <a:t> </a:t>
            </a:r>
            <a:r>
              <a:rPr lang="en-US" sz="1700" dirty="0">
                <a:latin typeface="Arial" panose="020B0604020202020204" pitchFamily="34" charset="0"/>
                <a:cs typeface="Arial" panose="020B0604020202020204" pitchFamily="34" charset="0"/>
              </a:rPr>
              <a:t>should be secure and comply with data protection </a:t>
            </a:r>
            <a:r>
              <a:rPr lang="en-US" sz="1700" dirty="0" smtClean="0">
                <a:latin typeface="Arial" panose="020B0604020202020204" pitchFamily="34" charset="0"/>
                <a:cs typeface="Arial" panose="020B0604020202020204" pitchFamily="34" charset="0"/>
              </a:rPr>
              <a:t>regulations.</a:t>
            </a:r>
            <a:endParaRPr lang="en-US" sz="1700" dirty="0">
              <a:latin typeface="Arial" panose="020B0604020202020204" pitchFamily="34" charset="0"/>
              <a:cs typeface="Arial" panose="020B0604020202020204" pitchFamily="34" charset="0"/>
            </a:endParaRPr>
          </a:p>
          <a:p>
            <a:pPr fontAlgn="ctr"/>
            <a:r>
              <a:rPr lang="en-US" sz="1700" b="1" dirty="0">
                <a:latin typeface="Arial" panose="020B0604020202020204" pitchFamily="34" charset="0"/>
                <a:cs typeface="Arial" panose="020B0604020202020204" pitchFamily="34" charset="0"/>
              </a:rPr>
              <a:t>Integration</a:t>
            </a:r>
            <a:r>
              <a:rPr lang="en-US" sz="1700" dirty="0">
                <a:latin typeface="Arial" panose="020B0604020202020204" pitchFamily="34" charset="0"/>
                <a:cs typeface="Arial" panose="020B0604020202020204" pitchFamily="34" charset="0"/>
              </a:rPr>
              <a:t>: The </a:t>
            </a:r>
            <a:r>
              <a:rPr lang="en-US" sz="1700" dirty="0" smtClean="0">
                <a:latin typeface="Arial" panose="020B0604020202020204" pitchFamily="34" charset="0"/>
                <a:cs typeface="Arial" panose="020B0604020202020204" pitchFamily="34" charset="0"/>
              </a:rPr>
              <a:t>Application</a:t>
            </a:r>
            <a:r>
              <a:rPr lang="en-US" sz="1700" dirty="0" smtClean="0">
                <a:latin typeface="Arial" panose="020B0604020202020204" pitchFamily="34" charset="0"/>
                <a:cs typeface="Arial" panose="020B0604020202020204" pitchFamily="34" charset="0"/>
              </a:rPr>
              <a:t> </a:t>
            </a:r>
            <a:r>
              <a:rPr lang="en-US" sz="1700" dirty="0">
                <a:latin typeface="Arial" panose="020B0604020202020204" pitchFamily="34" charset="0"/>
                <a:cs typeface="Arial" panose="020B0604020202020204" pitchFamily="34" charset="0"/>
              </a:rPr>
              <a:t>should integrate with existing banking systems and </a:t>
            </a:r>
            <a:r>
              <a:rPr lang="en-US" sz="1700" dirty="0" smtClean="0">
                <a:latin typeface="Arial" panose="020B0604020202020204" pitchFamily="34" charset="0"/>
                <a:cs typeface="Arial" panose="020B0604020202020204" pitchFamily="34" charset="0"/>
              </a:rPr>
              <a:t>efficiently migrate data of new acquired customer on banks Database.</a:t>
            </a:r>
            <a:endParaRPr lang="en-US" sz="1700" dirty="0">
              <a:latin typeface="Arial" panose="020B0604020202020204" pitchFamily="34" charset="0"/>
              <a:cs typeface="Arial" panose="020B0604020202020204" pitchFamily="34" charset="0"/>
            </a:endParaRPr>
          </a:p>
          <a:p>
            <a:pPr fontAlgn="ctr"/>
            <a:r>
              <a:rPr lang="en-US" sz="1700" b="1" dirty="0">
                <a:latin typeface="Arial" panose="020B0604020202020204" pitchFamily="34" charset="0"/>
                <a:cs typeface="Arial" panose="020B0604020202020204" pitchFamily="34" charset="0"/>
              </a:rPr>
              <a:t>Training</a:t>
            </a:r>
            <a:r>
              <a:rPr lang="en-US" sz="1700" dirty="0">
                <a:latin typeface="Arial" panose="020B0604020202020204" pitchFamily="34" charset="0"/>
                <a:cs typeface="Arial" panose="020B0604020202020204" pitchFamily="34" charset="0"/>
              </a:rPr>
              <a:t>: Provide comprehensive training sessions to ensure </a:t>
            </a:r>
            <a:r>
              <a:rPr lang="en-US" sz="1700" dirty="0" smtClean="0">
                <a:latin typeface="Arial" panose="020B0604020202020204" pitchFamily="34" charset="0"/>
                <a:cs typeface="Arial" panose="020B0604020202020204" pitchFamily="34" charset="0"/>
              </a:rPr>
              <a:t>users(employees) </a:t>
            </a:r>
            <a:r>
              <a:rPr lang="en-US" sz="1700" dirty="0">
                <a:latin typeface="Arial" panose="020B0604020202020204" pitchFamily="34" charset="0"/>
                <a:cs typeface="Arial" panose="020B0604020202020204" pitchFamily="34" charset="0"/>
              </a:rPr>
              <a:t>are proficient with the </a:t>
            </a:r>
            <a:r>
              <a:rPr lang="en-US" sz="1700" dirty="0" smtClean="0">
                <a:latin typeface="Arial" panose="020B0604020202020204" pitchFamily="34" charset="0"/>
                <a:cs typeface="Arial" panose="020B0604020202020204" pitchFamily="34" charset="0"/>
              </a:rPr>
              <a:t>application to handle process</a:t>
            </a:r>
            <a:endParaRPr lang="en-US" sz="1700" dirty="0">
              <a:latin typeface="Arial" panose="020B0604020202020204" pitchFamily="34" charset="0"/>
              <a:cs typeface="Arial" panose="020B0604020202020204" pitchFamily="34" charset="0"/>
            </a:endParaRPr>
          </a:p>
          <a:p>
            <a:pPr fontAlgn="ctr"/>
            <a:r>
              <a:rPr lang="en-US" sz="1700" b="1" dirty="0">
                <a:latin typeface="Arial" panose="020B0604020202020204" pitchFamily="34" charset="0"/>
                <a:cs typeface="Arial" panose="020B0604020202020204" pitchFamily="34" charset="0"/>
              </a:rPr>
              <a:t>Monitoring and optimization</a:t>
            </a:r>
            <a:r>
              <a:rPr lang="en-US" sz="1700" dirty="0">
                <a:latin typeface="Arial" panose="020B0604020202020204" pitchFamily="34" charset="0"/>
                <a:cs typeface="Arial" panose="020B0604020202020204" pitchFamily="34" charset="0"/>
              </a:rPr>
              <a:t>: Encourage users to provide feedback on the </a:t>
            </a:r>
            <a:r>
              <a:rPr lang="en-US" sz="1700" dirty="0" smtClean="0">
                <a:latin typeface="Arial" panose="020B0604020202020204" pitchFamily="34" charset="0"/>
                <a:cs typeface="Arial" panose="020B0604020202020204" pitchFamily="34" charset="0"/>
              </a:rPr>
              <a:t>application’s</a:t>
            </a:r>
            <a:r>
              <a:rPr lang="en-US" sz="1700" dirty="0" smtClean="0">
                <a:latin typeface="Arial" panose="020B0604020202020204" pitchFamily="34" charset="0"/>
                <a:cs typeface="Arial" panose="020B0604020202020204" pitchFamily="34" charset="0"/>
              </a:rPr>
              <a:t> </a:t>
            </a:r>
            <a:r>
              <a:rPr lang="en-US" sz="1700" dirty="0">
                <a:latin typeface="Arial" panose="020B0604020202020204" pitchFamily="34" charset="0"/>
                <a:cs typeface="Arial" panose="020B0604020202020204" pitchFamily="34" charset="0"/>
              </a:rPr>
              <a:t>strengths and </a:t>
            </a:r>
            <a:r>
              <a:rPr lang="en-US" sz="1700" dirty="0" smtClean="0">
                <a:latin typeface="Arial" panose="020B0604020202020204" pitchFamily="34" charset="0"/>
                <a:cs typeface="Arial" panose="020B0604020202020204" pitchFamily="34" charset="0"/>
              </a:rPr>
              <a:t>weaknesses and area to improve in process.</a:t>
            </a:r>
            <a:r>
              <a:rPr lang="en-US" sz="1700" dirty="0">
                <a:latin typeface="Arial" panose="020B0604020202020204" pitchFamily="34" charset="0"/>
                <a:cs typeface="Arial" panose="020B0604020202020204" pitchFamily="34" charset="0"/>
              </a:rPr>
              <a:t> </a:t>
            </a:r>
          </a:p>
          <a:p>
            <a:pPr fontAlgn="ctr"/>
            <a:r>
              <a:rPr lang="en-US" sz="1700" b="1" dirty="0">
                <a:latin typeface="Arial" panose="020B0604020202020204" pitchFamily="34" charset="0"/>
                <a:cs typeface="Arial" panose="020B0604020202020204" pitchFamily="34" charset="0"/>
              </a:rPr>
              <a:t>Customer experience</a:t>
            </a:r>
            <a:r>
              <a:rPr lang="en-US" sz="1700" dirty="0">
                <a:latin typeface="Arial" panose="020B0604020202020204" pitchFamily="34" charset="0"/>
                <a:cs typeface="Arial" panose="020B0604020202020204" pitchFamily="34" charset="0"/>
              </a:rPr>
              <a:t>: Improve customer service by </a:t>
            </a:r>
            <a:r>
              <a:rPr lang="en-US" sz="1700" dirty="0" smtClean="0">
                <a:latin typeface="Arial" panose="020B0604020202020204" pitchFamily="34" charset="0"/>
                <a:cs typeface="Arial" panose="020B0604020202020204" pitchFamily="34" charset="0"/>
              </a:rPr>
              <a:t>providing fast onboarding experience, and help customer to trust on bank for future services</a:t>
            </a:r>
            <a:r>
              <a:rPr lang="en-US" sz="1700" dirty="0" smtClean="0">
                <a:latin typeface="Arial" panose="020B0604020202020204" pitchFamily="34" charset="0"/>
                <a:cs typeface="Arial" panose="020B0604020202020204" pitchFamily="34" charset="0"/>
              </a:rPr>
              <a:t> .</a:t>
            </a:r>
            <a:endParaRPr lang="en-US" sz="1700" dirty="0" smtClean="0">
              <a:latin typeface="Arial" panose="020B0604020202020204" pitchFamily="34" charset="0"/>
              <a:cs typeface="Arial" panose="020B0604020202020204" pitchFamily="34" charset="0"/>
            </a:endParaRPr>
          </a:p>
          <a:p>
            <a:pPr fontAlgn="ctr"/>
            <a:endParaRPr lang="en-US" dirty="0"/>
          </a:p>
          <a:p>
            <a:endParaRPr lang="en-US" dirty="0"/>
          </a:p>
        </p:txBody>
      </p:sp>
    </p:spTree>
    <p:extLst>
      <p:ext uri="{BB962C8B-B14F-4D97-AF65-F5344CB8AC3E}">
        <p14:creationId xmlns:p14="http://schemas.microsoft.com/office/powerpoint/2010/main" val="10379067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ctr"/>
            <a:r>
              <a:rPr lang="en-US" sz="3200" b="1" dirty="0" smtClean="0">
                <a:latin typeface="Arial" panose="020B0604020202020204" pitchFamily="34" charset="0"/>
                <a:cs typeface="Arial" panose="020B0604020202020204" pitchFamily="34" charset="0"/>
              </a:rPr>
              <a:t>APPROACH</a:t>
            </a:r>
            <a:endParaRPr lang="en-US"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143000"/>
            <a:ext cx="8229600" cy="4983163"/>
          </a:xfrm>
        </p:spPr>
        <p:txBody>
          <a:bodyPr>
            <a:normAutofit/>
          </a:bodyPr>
          <a:lstStyle/>
          <a:p>
            <a:pPr marL="3200400" lvl="7" indent="0">
              <a:buNone/>
            </a:pPr>
            <a:endParaRPr lang="en-US" dirty="0"/>
          </a:p>
          <a:p>
            <a:r>
              <a:rPr lang="en-US" sz="2200" b="1" dirty="0">
                <a:latin typeface="Arial" panose="020B0604020202020204" pitchFamily="34" charset="0"/>
                <a:cs typeface="Arial" panose="020B0604020202020204" pitchFamily="34" charset="0"/>
              </a:rPr>
              <a:t>1. Requirements Gathering and Business Analysis</a:t>
            </a:r>
          </a:p>
          <a:p>
            <a:r>
              <a:rPr lang="en-US" sz="1600" b="1" dirty="0">
                <a:latin typeface="Arial" panose="020B0604020202020204" pitchFamily="34" charset="0"/>
                <a:cs typeface="Arial" panose="020B0604020202020204" pitchFamily="34" charset="0"/>
              </a:rPr>
              <a:t>Stakeholder Interviews</a:t>
            </a:r>
            <a:r>
              <a:rPr lang="en-US" sz="1600" dirty="0">
                <a:latin typeface="Arial" panose="020B0604020202020204" pitchFamily="34" charset="0"/>
                <a:cs typeface="Arial" panose="020B0604020202020204" pitchFamily="34" charset="0"/>
              </a:rPr>
              <a:t> – Engage with bank employees, customer service teams, and compliance officers to understand needs</a:t>
            </a:r>
            <a:r>
              <a:rPr lang="en-US" sz="1600" dirty="0" smtClean="0">
                <a:latin typeface="Arial" panose="020B0604020202020204" pitchFamily="34" charset="0"/>
                <a:cs typeface="Arial" panose="020B0604020202020204" pitchFamily="34" charset="0"/>
              </a:rPr>
              <a:t>.</a:t>
            </a:r>
          </a:p>
          <a:p>
            <a:r>
              <a:rPr lang="en-US" sz="1600" b="1" dirty="0" smtClean="0">
                <a:latin typeface="Arial" panose="020B0604020202020204" pitchFamily="34" charset="0"/>
                <a:cs typeface="Arial" panose="020B0604020202020204" pitchFamily="34" charset="0"/>
              </a:rPr>
              <a:t>Elicitation techniques </a:t>
            </a:r>
            <a:r>
              <a:rPr lang="en-US" sz="1600" dirty="0" smtClean="0">
                <a:latin typeface="Arial" panose="020B0604020202020204" pitchFamily="34" charset="0"/>
                <a:cs typeface="Arial" panose="020B0604020202020204" pitchFamily="34" charset="0"/>
              </a:rPr>
              <a:t>– Brainstorming, Observation, JAD Session, Interviews, Questionnaire</a:t>
            </a:r>
            <a:endParaRPr lang="en-US" sz="1600" dirty="0">
              <a:latin typeface="Arial" panose="020B0604020202020204" pitchFamily="34" charset="0"/>
              <a:cs typeface="Arial" panose="020B0604020202020204" pitchFamily="34" charset="0"/>
            </a:endParaRPr>
          </a:p>
          <a:p>
            <a:r>
              <a:rPr lang="en-US" sz="1600" b="1" dirty="0">
                <a:latin typeface="Arial" panose="020B0604020202020204" pitchFamily="34" charset="0"/>
                <a:cs typeface="Arial" panose="020B0604020202020204" pitchFamily="34" charset="0"/>
              </a:rPr>
              <a:t>Use Cases &amp; User Stories</a:t>
            </a:r>
            <a:r>
              <a:rPr lang="en-US" sz="1600" dirty="0">
                <a:latin typeface="Arial" panose="020B0604020202020204" pitchFamily="34" charset="0"/>
                <a:cs typeface="Arial" panose="020B0604020202020204" pitchFamily="34" charset="0"/>
              </a:rPr>
              <a:t> – Define scenarios such as customer onboarding, lead management, and complaint resolution.</a:t>
            </a:r>
          </a:p>
          <a:p>
            <a:r>
              <a:rPr lang="en-US" sz="1600" b="1" dirty="0">
                <a:latin typeface="Arial" panose="020B0604020202020204" pitchFamily="34" charset="0"/>
                <a:cs typeface="Arial" panose="020B0604020202020204" pitchFamily="34" charset="0"/>
              </a:rPr>
              <a:t>Regulatory Compliance</a:t>
            </a:r>
            <a:r>
              <a:rPr lang="en-US" sz="1600" dirty="0">
                <a:latin typeface="Arial" panose="020B0604020202020204" pitchFamily="34" charset="0"/>
                <a:cs typeface="Arial" panose="020B0604020202020204" pitchFamily="34" charset="0"/>
              </a:rPr>
              <a:t> – Ensure adherence to financial regulations (e.g</a:t>
            </a:r>
            <a:r>
              <a:rPr lang="en-US" sz="1600" b="1" dirty="0">
                <a:latin typeface="Arial" panose="020B0604020202020204" pitchFamily="34" charset="0"/>
                <a:cs typeface="Arial" panose="020B0604020202020204" pitchFamily="34" charset="0"/>
              </a:rPr>
              <a:t>., </a:t>
            </a:r>
            <a:r>
              <a:rPr lang="en-US" sz="1600" b="1" dirty="0" smtClean="0">
                <a:latin typeface="Arial" panose="020B0604020202020204" pitchFamily="34" charset="0"/>
                <a:cs typeface="Arial" panose="020B0604020202020204" pitchFamily="34" charset="0"/>
              </a:rPr>
              <a:t>RBI, AADHAAR,</a:t>
            </a:r>
            <a:r>
              <a:rPr lang="en-US" sz="1600" dirty="0">
                <a:latin typeface="Arial" panose="020B0604020202020204" pitchFamily="34" charset="0"/>
                <a:cs typeface="Arial" panose="020B0604020202020204" pitchFamily="34" charset="0"/>
              </a:rPr>
              <a:t> </a:t>
            </a:r>
            <a:r>
              <a:rPr lang="en-US" sz="1600" b="1" dirty="0" smtClean="0">
                <a:latin typeface="Arial" panose="020B0604020202020204" pitchFamily="34" charset="0"/>
                <a:cs typeface="Arial" panose="020B0604020202020204" pitchFamily="34" charset="0"/>
              </a:rPr>
              <a:t>GDPR</a:t>
            </a:r>
            <a:r>
              <a:rPr lang="en-US" sz="1600" b="1" dirty="0">
                <a:latin typeface="Arial" panose="020B0604020202020204" pitchFamily="34" charset="0"/>
                <a:cs typeface="Arial" panose="020B0604020202020204" pitchFamily="34" charset="0"/>
              </a:rPr>
              <a:t>, PCI-DSS, AML, KYC</a:t>
            </a:r>
            <a:r>
              <a:rPr lang="en-US" sz="1600" dirty="0">
                <a:latin typeface="Arial" panose="020B0604020202020204" pitchFamily="34" charset="0"/>
                <a:cs typeface="Arial" panose="020B0604020202020204" pitchFamily="34" charset="0"/>
              </a:rPr>
              <a:t>).</a:t>
            </a:r>
          </a:p>
          <a:p>
            <a:r>
              <a:rPr lang="en-US" sz="1600" b="1" dirty="0">
                <a:latin typeface="Arial" panose="020B0604020202020204" pitchFamily="34" charset="0"/>
                <a:cs typeface="Arial" panose="020B0604020202020204" pitchFamily="34" charset="0"/>
              </a:rPr>
              <a:t>Process Mapping</a:t>
            </a:r>
            <a:r>
              <a:rPr lang="en-US" sz="1600" dirty="0">
                <a:latin typeface="Arial" panose="020B0604020202020204" pitchFamily="34" charset="0"/>
                <a:cs typeface="Arial" panose="020B0604020202020204" pitchFamily="34" charset="0"/>
              </a:rPr>
              <a:t> – Map existing workflows for customer interactions and identify gaps.</a:t>
            </a:r>
          </a:p>
          <a:p>
            <a:endParaRPr lang="en-US" dirty="0"/>
          </a:p>
        </p:txBody>
      </p:sp>
    </p:spTree>
    <p:extLst>
      <p:ext uri="{BB962C8B-B14F-4D97-AF65-F5344CB8AC3E}">
        <p14:creationId xmlns:p14="http://schemas.microsoft.com/office/powerpoint/2010/main" val="16410207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latin typeface="Arial" panose="020B0604020202020204" pitchFamily="34" charset="0"/>
                <a:cs typeface="Arial" panose="020B0604020202020204" pitchFamily="34" charset="0"/>
              </a:rPr>
              <a:t>Development </a:t>
            </a:r>
            <a:r>
              <a:rPr lang="en-US" b="1" dirty="0">
                <a:latin typeface="Arial" panose="020B0604020202020204" pitchFamily="34" charset="0"/>
                <a:cs typeface="Arial" panose="020B0604020202020204" pitchFamily="34" charset="0"/>
              </a:rPr>
              <a:t>Methodologies</a:t>
            </a:r>
            <a:br>
              <a:rPr lang="en-US" b="1" dirty="0">
                <a:latin typeface="Arial" panose="020B0604020202020204" pitchFamily="34" charset="0"/>
                <a:cs typeface="Arial" panose="020B0604020202020204" pitchFamily="34" charset="0"/>
              </a:rPr>
            </a:br>
            <a:endParaRPr lang="en-US" dirty="0"/>
          </a:p>
        </p:txBody>
      </p:sp>
      <p:sp>
        <p:nvSpPr>
          <p:cNvPr id="3" name="Content Placeholder 2"/>
          <p:cNvSpPr>
            <a:spLocks noGrp="1"/>
          </p:cNvSpPr>
          <p:nvPr>
            <p:ph idx="1"/>
          </p:nvPr>
        </p:nvSpPr>
        <p:spPr/>
        <p:txBody>
          <a:bodyPr>
            <a:normAutofit/>
          </a:bodyPr>
          <a:lstStyle/>
          <a:p>
            <a:pPr marL="0" indent="0">
              <a:buNone/>
            </a:pPr>
            <a:endParaRPr lang="en-US" sz="2000" b="1" dirty="0">
              <a:latin typeface="Arial" panose="020B0604020202020204" pitchFamily="34" charset="0"/>
              <a:cs typeface="Arial" panose="020B0604020202020204" pitchFamily="34" charset="0"/>
            </a:endParaRPr>
          </a:p>
          <a:p>
            <a:pPr marL="0" indent="0" algn="ctr">
              <a:buNone/>
            </a:pPr>
            <a:r>
              <a:rPr lang="en-US" sz="2000" b="1" dirty="0" smtClean="0">
                <a:latin typeface="Arial" panose="020B0604020202020204" pitchFamily="34" charset="0"/>
                <a:cs typeface="Arial" panose="020B0604020202020204" pitchFamily="34" charset="0"/>
              </a:rPr>
              <a:t>Waterfall</a:t>
            </a:r>
            <a:r>
              <a:rPr lang="en-US" sz="2000" b="1" dirty="0" smtClean="0">
                <a:latin typeface="Arial" panose="020B0604020202020204" pitchFamily="34" charset="0"/>
                <a:cs typeface="Arial" panose="020B0604020202020204" pitchFamily="34" charset="0"/>
              </a:rPr>
              <a:t> </a:t>
            </a:r>
            <a:r>
              <a:rPr lang="en-US" sz="2000" b="1" dirty="0">
                <a:latin typeface="Arial" panose="020B0604020202020204" pitchFamily="34" charset="0"/>
                <a:cs typeface="Arial" panose="020B0604020202020204" pitchFamily="34" charset="0"/>
              </a:rPr>
              <a:t>Methodology </a:t>
            </a:r>
            <a:endParaRPr lang="en-US" sz="2000" b="1" dirty="0" smtClean="0">
              <a:latin typeface="Arial" panose="020B0604020202020204" pitchFamily="34" charset="0"/>
              <a:cs typeface="Arial" panose="020B0604020202020204" pitchFamily="34" charset="0"/>
            </a:endParaRPr>
          </a:p>
          <a:p>
            <a:pPr>
              <a:buFont typeface="Wingdings" pitchFamily="2" charset="2"/>
              <a:buChar char="Ø"/>
            </a:pPr>
            <a:r>
              <a:rPr lang="en-US" sz="2000" dirty="0" smtClean="0">
                <a:latin typeface="Arial" panose="020B0604020202020204" pitchFamily="34" charset="0"/>
                <a:cs typeface="Arial" panose="020B0604020202020204" pitchFamily="34" charset="0"/>
              </a:rPr>
              <a:t>Structured approach to adhere strict regulation of regularity authority</a:t>
            </a:r>
            <a:endParaRPr lang="en-US" sz="2000" dirty="0">
              <a:latin typeface="Arial" panose="020B0604020202020204" pitchFamily="34" charset="0"/>
              <a:cs typeface="Arial" panose="020B0604020202020204" pitchFamily="34" charset="0"/>
            </a:endParaRPr>
          </a:p>
          <a:p>
            <a:pPr>
              <a:buFont typeface="Wingdings" pitchFamily="2" charset="2"/>
              <a:buChar char="Ø"/>
            </a:pPr>
            <a:r>
              <a:rPr lang="en-US" sz="2000" dirty="0" smtClean="0">
                <a:latin typeface="Arial" panose="020B0604020202020204" pitchFamily="34" charset="0"/>
                <a:cs typeface="Arial" panose="020B0604020202020204" pitchFamily="34" charset="0"/>
              </a:rPr>
              <a:t>Every phase can include checkpoint for legal and compliance policies</a:t>
            </a:r>
            <a:endParaRPr lang="en-US" sz="2000" dirty="0">
              <a:latin typeface="Arial" panose="020B0604020202020204" pitchFamily="34" charset="0"/>
              <a:cs typeface="Arial" panose="020B0604020202020204" pitchFamily="34" charset="0"/>
            </a:endParaRPr>
          </a:p>
          <a:p>
            <a:pPr>
              <a:buFont typeface="Wingdings" pitchFamily="2" charset="2"/>
              <a:buChar char="Ø"/>
            </a:pPr>
            <a:r>
              <a:rPr lang="en-US" sz="2000" dirty="0" smtClean="0">
                <a:latin typeface="Arial" panose="020B0604020202020204" pitchFamily="34" charset="0"/>
                <a:cs typeface="Arial" panose="020B0604020202020204" pitchFamily="34" charset="0"/>
              </a:rPr>
              <a:t>Bank’s prefer approach which is well defined and inline with exact expectation's due to regulatory financial institution's. </a:t>
            </a:r>
            <a:endParaRPr lang="en-US" sz="2000" dirty="0" smtClean="0">
              <a:latin typeface="Arial" panose="020B0604020202020204" pitchFamily="34" charset="0"/>
              <a:cs typeface="Arial" panose="020B0604020202020204" pitchFamily="34" charset="0"/>
            </a:endParaRPr>
          </a:p>
          <a:p>
            <a:pPr>
              <a:buFont typeface="Wingdings" pitchFamily="2" charset="2"/>
              <a:buChar char="Ø"/>
            </a:pPr>
            <a:r>
              <a:rPr lang="en-US" sz="2000" dirty="0" smtClean="0">
                <a:latin typeface="Arial" panose="020B0604020202020204" pitchFamily="34" charset="0"/>
                <a:cs typeface="Arial" panose="020B0604020202020204" pitchFamily="34" charset="0"/>
              </a:rPr>
              <a:t>Waterfall </a:t>
            </a:r>
            <a:r>
              <a:rPr lang="en-US" sz="2000" dirty="0">
                <a:latin typeface="Arial" panose="020B0604020202020204" pitchFamily="34" charset="0"/>
                <a:cs typeface="Arial" panose="020B0604020202020204" pitchFamily="34" charset="0"/>
              </a:rPr>
              <a:t>Approach </a:t>
            </a:r>
            <a:r>
              <a:rPr lang="en-US" sz="2000" dirty="0" smtClean="0">
                <a:latin typeface="Arial" panose="020B0604020202020204" pitchFamily="34" charset="0"/>
                <a:cs typeface="Arial" panose="020B0604020202020204" pitchFamily="34" charset="0"/>
              </a:rPr>
              <a:t>is useful in well define requirement and large user base (If </a:t>
            </a:r>
            <a:r>
              <a:rPr lang="en-US" sz="2000" dirty="0">
                <a:latin typeface="Arial" panose="020B0604020202020204" pitchFamily="34" charset="0"/>
                <a:cs typeface="Arial" panose="020B0604020202020204" pitchFamily="34" charset="0"/>
              </a:rPr>
              <a:t>regulatory-heavy environment)</a:t>
            </a:r>
          </a:p>
          <a:p>
            <a:pPr>
              <a:buFont typeface="Wingdings" pitchFamily="2" charset="2"/>
              <a:buChar char="Ø"/>
            </a:pPr>
            <a:r>
              <a:rPr lang="en-US" sz="2000" dirty="0">
                <a:latin typeface="Arial" panose="020B0604020202020204" pitchFamily="34" charset="0"/>
                <a:cs typeface="Arial" panose="020B0604020202020204" pitchFamily="34" charset="0"/>
              </a:rPr>
              <a:t>Strict phased development (Requirement &gt; Design &gt; Development &gt; Testing &gt; Deployment)</a:t>
            </a:r>
          </a:p>
          <a:p>
            <a:pPr>
              <a:buFont typeface="Wingdings" pitchFamily="2" charset="2"/>
              <a:buChar char="Ø"/>
            </a:pPr>
            <a:r>
              <a:rPr lang="en-US" sz="2000" dirty="0">
                <a:latin typeface="Arial" panose="020B0604020202020204" pitchFamily="34" charset="0"/>
                <a:cs typeface="Arial" panose="020B0604020202020204" pitchFamily="34" charset="0"/>
              </a:rPr>
              <a:t>Detailed documentation to meet compliance</a:t>
            </a:r>
          </a:p>
          <a:p>
            <a:pPr>
              <a:buFont typeface="Wingdings" pitchFamily="2" charset="2"/>
              <a:buChar char="Ø"/>
            </a:pPr>
            <a:r>
              <a:rPr lang="en-US" sz="2000" dirty="0">
                <a:latin typeface="Arial" panose="020B0604020202020204" pitchFamily="34" charset="0"/>
                <a:cs typeface="Arial" panose="020B0604020202020204" pitchFamily="34" charset="0"/>
              </a:rPr>
              <a:t>Recommended for government-regulated banking projects</a:t>
            </a:r>
          </a:p>
          <a:p>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754287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8033" y="404664"/>
            <a:ext cx="5563511" cy="584775"/>
          </a:xfrm>
          <a:prstGeom prst="rect">
            <a:avLst/>
          </a:prstGeom>
        </p:spPr>
        <p:txBody>
          <a:bodyPr wrap="none">
            <a:spAutoFit/>
          </a:bodyPr>
          <a:lstStyle/>
          <a:p>
            <a:pPr algn="ctr"/>
            <a:r>
              <a:rPr lang="en-US" sz="3200" b="1" dirty="0" smtClean="0">
                <a:latin typeface="Arial" panose="020B0604020202020204" pitchFamily="34" charset="0"/>
                <a:cs typeface="Arial" panose="020B0604020202020204" pitchFamily="34" charset="0"/>
              </a:rPr>
              <a:t>Key Features In Application</a:t>
            </a:r>
            <a:endParaRPr lang="en-IN" sz="3200" dirty="0"/>
          </a:p>
        </p:txBody>
      </p:sp>
      <p:sp>
        <p:nvSpPr>
          <p:cNvPr id="3" name="TextBox 2"/>
          <p:cNvSpPr txBox="1"/>
          <p:nvPr/>
        </p:nvSpPr>
        <p:spPr>
          <a:xfrm>
            <a:off x="0" y="1124744"/>
            <a:ext cx="9144000" cy="2031325"/>
          </a:xfrm>
          <a:prstGeom prst="rect">
            <a:avLst/>
          </a:prstGeom>
          <a:noFill/>
        </p:spPr>
        <p:txBody>
          <a:bodyPr wrap="square" rtlCol="0">
            <a:spAutoFit/>
          </a:bodyPr>
          <a:lstStyle/>
          <a:p>
            <a:pPr marL="285750" indent="-285750">
              <a:buFont typeface="Wingdings" pitchFamily="2" charset="2"/>
              <a:buChar char="Ø"/>
            </a:pPr>
            <a:r>
              <a:rPr lang="en-GB" dirty="0" smtClean="0"/>
              <a:t>Employee’s Customer Acquisition Management</a:t>
            </a:r>
          </a:p>
          <a:p>
            <a:pPr marL="285750" indent="-285750">
              <a:buFont typeface="Wingdings" pitchFamily="2" charset="2"/>
              <a:buChar char="Ø"/>
            </a:pPr>
            <a:r>
              <a:rPr lang="en-GB" dirty="0" smtClean="0"/>
              <a:t>Detailed view of assigned Lead’s, follow up’s and Converted Account Data.</a:t>
            </a:r>
          </a:p>
          <a:p>
            <a:pPr marL="285750" indent="-285750">
              <a:buFont typeface="Wingdings" pitchFamily="2" charset="2"/>
              <a:buChar char="Ø"/>
            </a:pPr>
            <a:r>
              <a:rPr lang="en-GB" dirty="0" smtClean="0"/>
              <a:t>Option’s to select the type of account and details description of account’s</a:t>
            </a:r>
          </a:p>
          <a:p>
            <a:pPr marL="285750" indent="-285750">
              <a:buFont typeface="Wingdings" pitchFamily="2" charset="2"/>
              <a:buChar char="Ø"/>
            </a:pPr>
            <a:r>
              <a:rPr lang="en-GB" dirty="0" smtClean="0"/>
              <a:t>Biometric Authentication to fetch customer details</a:t>
            </a:r>
          </a:p>
          <a:p>
            <a:pPr marL="285750" indent="-285750">
              <a:buFont typeface="Wingdings" pitchFamily="2" charset="2"/>
              <a:buChar char="Ø"/>
            </a:pPr>
            <a:r>
              <a:rPr lang="en-GB" dirty="0" smtClean="0"/>
              <a:t>Automated KYC and AML Checks.</a:t>
            </a:r>
            <a:endParaRPr lang="en-IN" dirty="0" smtClean="0"/>
          </a:p>
          <a:p>
            <a:pPr marL="285750" indent="-285750">
              <a:buFont typeface="Wingdings" pitchFamily="2" charset="2"/>
              <a:buChar char="Ø"/>
            </a:pPr>
            <a:r>
              <a:rPr lang="en-GB" dirty="0" smtClean="0"/>
              <a:t>Privacy, Security and Compliance check </a:t>
            </a:r>
          </a:p>
          <a:p>
            <a:pPr marL="285750" indent="-285750">
              <a:buFont typeface="Wingdings" pitchFamily="2" charset="2"/>
              <a:buChar char="Ø"/>
            </a:pPr>
            <a:r>
              <a:rPr lang="en-GB" dirty="0" smtClean="0"/>
              <a:t>Document Upload Support</a:t>
            </a:r>
          </a:p>
        </p:txBody>
      </p:sp>
    </p:spTree>
    <p:extLst>
      <p:ext uri="{BB962C8B-B14F-4D97-AF65-F5344CB8AC3E}">
        <p14:creationId xmlns:p14="http://schemas.microsoft.com/office/powerpoint/2010/main" val="19537846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924</TotalTime>
  <Words>899</Words>
  <Application>Microsoft Office PowerPoint</Application>
  <PresentationFormat>On-screen Show (4:3)</PresentationFormat>
  <Paragraphs>139</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Clarity</vt:lpstr>
      <vt:lpstr>PowerPoint Presentation</vt:lpstr>
      <vt:lpstr>SITUATION</vt:lpstr>
      <vt:lpstr>OPPORTUNITY</vt:lpstr>
      <vt:lpstr>PURPOSE ( GOAL)</vt:lpstr>
      <vt:lpstr>PROJECT OBJECTIVE</vt:lpstr>
      <vt:lpstr>SUCCESS CRITERIA</vt:lpstr>
      <vt:lpstr>APPROACH</vt:lpstr>
      <vt:lpstr>Development Methodologies </vt:lpstr>
      <vt:lpstr>PowerPoint Presentation</vt:lpstr>
      <vt:lpstr>PowerPoint Presentation</vt:lpstr>
      <vt:lpstr>PowerPoint Presentation</vt:lpstr>
      <vt:lpstr>Risks and Dependencies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26</cp:revision>
  <dcterms:created xsi:type="dcterms:W3CDTF">2025-04-02T17:00:08Z</dcterms:created>
  <dcterms:modified xsi:type="dcterms:W3CDTF">2025-04-03T08:25:02Z</dcterms:modified>
</cp:coreProperties>
</file>