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3" r:id="rId9"/>
    <p:sldId id="264" r:id="rId10"/>
    <p:sldId id="267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52" d="100"/>
          <a:sy n="52" d="100"/>
        </p:scale>
        <p:origin x="88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257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29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7183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795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76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459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220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43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174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28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4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508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18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984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6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763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1DFD-5B70-4C82-AD48-9190D5BA9C93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6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ABW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dirty="0" smtClean="0"/>
              <a:t>PROJECT PROPOSAL GUIDELINES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201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Time &amp; Budget:</a:t>
            </a:r>
            <a:endParaRPr lang="en-IN" dirty="0"/>
          </a:p>
          <a:p>
            <a:r>
              <a:rPr lang="en-US" b="1" dirty="0"/>
              <a:t>Project Timeline:</a:t>
            </a:r>
            <a:r>
              <a:rPr lang="en-US" dirty="0"/>
              <a:t> ~ 4-6 months with multiple Agile sprints</a:t>
            </a:r>
          </a:p>
          <a:p>
            <a:r>
              <a:rPr lang="en-IN" b="1" dirty="0"/>
              <a:t>Budget Allocation:</a:t>
            </a:r>
            <a:endParaRPr lang="en-IN" dirty="0"/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Development &amp; AI Integration: $30,000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CRM &amp; Payment Automation: $10,000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Multi-Language Support: $5,000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Testing &amp; Optimization: $7,000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43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>
                <a:solidFill>
                  <a:schemeClr val="accent2">
                    <a:lumMod val="75000"/>
                  </a:schemeClr>
                </a:solidFill>
              </a:rPr>
              <a:t>Technical Resources:</a:t>
            </a:r>
          </a:p>
          <a:p>
            <a:r>
              <a:rPr lang="en-IN" dirty="0"/>
              <a:t>AI </a:t>
            </a:r>
            <a:r>
              <a:rPr lang="en-IN" dirty="0" err="1"/>
              <a:t>Chatbot</a:t>
            </a:r>
            <a:r>
              <a:rPr lang="en-IN" dirty="0"/>
              <a:t>: Google </a:t>
            </a:r>
            <a:r>
              <a:rPr lang="en-IN" dirty="0" err="1"/>
              <a:t>Dialogflow</a:t>
            </a:r>
            <a:r>
              <a:rPr lang="en-IN" dirty="0"/>
              <a:t> / IBM Watson</a:t>
            </a:r>
          </a:p>
          <a:p>
            <a:r>
              <a:rPr lang="en-IN" dirty="0"/>
              <a:t>CRM: </a:t>
            </a:r>
            <a:r>
              <a:rPr lang="en-IN" dirty="0" err="1"/>
              <a:t>HubSpot</a:t>
            </a:r>
            <a:r>
              <a:rPr lang="en-IN" dirty="0"/>
              <a:t> / Salesforce</a:t>
            </a:r>
          </a:p>
          <a:p>
            <a:r>
              <a:rPr lang="en-IN" dirty="0"/>
              <a:t>Backend: Node.js / Python (Django)</a:t>
            </a:r>
          </a:p>
          <a:p>
            <a:r>
              <a:rPr lang="en-IN" dirty="0"/>
              <a:t>Database: PostgreSQL / MySQL</a:t>
            </a:r>
          </a:p>
          <a:p>
            <a:r>
              <a:rPr lang="en-IN" dirty="0"/>
              <a:t>Hosting: AWS / Google Cloud</a:t>
            </a:r>
          </a:p>
          <a:p>
            <a:r>
              <a:rPr lang="en-IN" dirty="0"/>
              <a:t>Security: OAuth 2.0, SSL Encryption</a:t>
            </a:r>
          </a:p>
        </p:txBody>
      </p:sp>
    </p:spTree>
    <p:extLst>
      <p:ext uri="{BB962C8B-B14F-4D97-AF65-F5344CB8AC3E}">
        <p14:creationId xmlns:p14="http://schemas.microsoft.com/office/powerpoint/2010/main" val="33807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RISK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733"/>
            <a:ext cx="8596668" cy="5520267"/>
          </a:xfrm>
        </p:spPr>
        <p:txBody>
          <a:bodyPr>
            <a:normAutofit/>
          </a:bodyPr>
          <a:lstStyle/>
          <a:p>
            <a:r>
              <a:rPr lang="en-US" b="1" dirty="0" smtClean="0"/>
              <a:t>Scope </a:t>
            </a:r>
            <a:r>
              <a:rPr lang="en-US" b="1" dirty="0"/>
              <a:t>Creep</a:t>
            </a:r>
            <a:r>
              <a:rPr lang="en-US" dirty="0"/>
              <a:t> – Additional feature requests may arise, impacting project timelines and increasing costs.</a:t>
            </a:r>
          </a:p>
          <a:p>
            <a:r>
              <a:rPr lang="en-US" b="1" dirty="0"/>
              <a:t>Technical Challenges</a:t>
            </a:r>
            <a:r>
              <a:rPr lang="en-US" dirty="0"/>
              <a:t> – Issues with </a:t>
            </a:r>
            <a:r>
              <a:rPr lang="en-US" b="1" dirty="0"/>
              <a:t>integration of billing, issue ticketing, and employee login</a:t>
            </a:r>
            <a:r>
              <a:rPr lang="en-US" dirty="0"/>
              <a:t> may delay development.</a:t>
            </a:r>
          </a:p>
          <a:p>
            <a:r>
              <a:rPr lang="en-US" b="1" dirty="0"/>
              <a:t>Security Concerns</a:t>
            </a:r>
            <a:r>
              <a:rPr lang="en-US" dirty="0"/>
              <a:t> – Handling sensitive client and employee data requires strong encryption and security measures.</a:t>
            </a:r>
          </a:p>
          <a:p>
            <a:r>
              <a:rPr lang="en-US" b="1" dirty="0"/>
              <a:t>SEO &amp; Performance Risks</a:t>
            </a:r>
            <a:r>
              <a:rPr lang="en-US" dirty="0"/>
              <a:t> – Poor optimization could affect search rankings and website load times.</a:t>
            </a:r>
          </a:p>
          <a:p>
            <a:r>
              <a:rPr lang="en-US" b="1" dirty="0"/>
              <a:t>Resource Availability</a:t>
            </a:r>
            <a:r>
              <a:rPr lang="en-US" dirty="0"/>
              <a:t> – Delays due to dependency on external vendors, third-party services, or internal team constraints.</a:t>
            </a:r>
          </a:p>
          <a:p>
            <a:r>
              <a:rPr lang="en-US" b="1" dirty="0"/>
              <a:t>User Adoption &amp; Training</a:t>
            </a:r>
            <a:r>
              <a:rPr lang="en-US" dirty="0"/>
              <a:t> – Employees may require training to use internal features effectively.</a:t>
            </a:r>
          </a:p>
          <a:p>
            <a:r>
              <a:rPr lang="en-US" b="1" dirty="0"/>
              <a:t>User adoption challenges</a:t>
            </a:r>
            <a:r>
              <a:rPr lang="en-US" dirty="0"/>
              <a:t> requiring employee training.</a:t>
            </a:r>
          </a:p>
          <a:p>
            <a:r>
              <a:rPr lang="en-US" b="1" dirty="0"/>
              <a:t>Sprint delays</a:t>
            </a:r>
            <a:r>
              <a:rPr lang="en-US" dirty="0"/>
              <a:t> due to dependency on external tools.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95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4867"/>
            <a:ext cx="8596668" cy="4356495"/>
          </a:xfrm>
        </p:spPr>
        <p:txBody>
          <a:bodyPr>
            <a:normAutofit/>
          </a:bodyPr>
          <a:lstStyle/>
          <a:p>
            <a:r>
              <a:rPr lang="en-US" b="1" dirty="0"/>
              <a:t>Stakeholder approvals</a:t>
            </a:r>
            <a:r>
              <a:rPr lang="en-US" dirty="0"/>
              <a:t> for prioritizing features in Agile sprints.</a:t>
            </a:r>
          </a:p>
          <a:p>
            <a:r>
              <a:rPr lang="en-US" b="1" dirty="0"/>
              <a:t>Third-party integrations</a:t>
            </a:r>
            <a:r>
              <a:rPr lang="en-US" dirty="0"/>
              <a:t> for CRM, AI </a:t>
            </a:r>
            <a:r>
              <a:rPr lang="en-US" dirty="0" err="1"/>
              <a:t>chatbot</a:t>
            </a:r>
            <a:r>
              <a:rPr lang="en-US" dirty="0"/>
              <a:t>, and payment automation.</a:t>
            </a:r>
          </a:p>
          <a:p>
            <a:r>
              <a:rPr lang="en-US" b="1" dirty="0"/>
              <a:t>Regulatory compliance</a:t>
            </a:r>
            <a:r>
              <a:rPr lang="en-US" dirty="0"/>
              <a:t> with data privacy laws (GDPR, CCPA).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38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Situation: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1927983"/>
            <a:ext cx="8917928" cy="297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ABW Digital Marketing Services is expanding its capabilities by implementing a </a:t>
            </a:r>
            <a:r>
              <a:rPr lang="en-US" b="1" dirty="0"/>
              <a:t>Lead Management System (LMS)</a:t>
            </a:r>
            <a:r>
              <a:rPr lang="en-US" dirty="0"/>
              <a:t> to enhance </a:t>
            </a:r>
            <a:r>
              <a:rPr lang="en-US" b="1" dirty="0"/>
              <a:t>client interactions, automate processes, and improve service delivery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LMS will integrate </a:t>
            </a:r>
            <a:r>
              <a:rPr lang="en-US" b="1" dirty="0"/>
              <a:t>AI </a:t>
            </a:r>
            <a:r>
              <a:rPr lang="en-US" b="1" dirty="0" err="1"/>
              <a:t>Chatbots</a:t>
            </a:r>
            <a:r>
              <a:rPr lang="en-US" b="1" dirty="0"/>
              <a:t> for client inquiries, CRM for lead tracking, automated invoice/payment reminders, and multi-language 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Unlike the previous website development project, this implementation will follow an </a:t>
            </a:r>
            <a:r>
              <a:rPr lang="en-US" b="1" dirty="0"/>
              <a:t>Agile methodology</a:t>
            </a:r>
            <a:r>
              <a:rPr lang="en-US" dirty="0"/>
              <a:t> to allow flexibility, continuous improvements, and faster deployment of key features.</a:t>
            </a:r>
          </a:p>
        </p:txBody>
      </p:sp>
    </p:spTree>
    <p:extLst>
      <p:ext uri="{BB962C8B-B14F-4D97-AF65-F5344CB8AC3E}">
        <p14:creationId xmlns:p14="http://schemas.microsoft.com/office/powerpoint/2010/main" val="30916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processes are </a:t>
            </a:r>
            <a:r>
              <a:rPr lang="en-US" b="1" dirty="0"/>
              <a:t>time-consuming and inefficient</a:t>
            </a:r>
            <a:r>
              <a:rPr lang="en-US" dirty="0"/>
              <a:t>, leading to </a:t>
            </a:r>
            <a:r>
              <a:rPr lang="en-US" b="1" dirty="0"/>
              <a:t>delays in client follow-ups</a:t>
            </a:r>
            <a:r>
              <a:rPr lang="en-US" dirty="0"/>
              <a:t>.</a:t>
            </a:r>
          </a:p>
          <a:p>
            <a:r>
              <a:rPr lang="en-US" dirty="0"/>
              <a:t>Lack of </a:t>
            </a:r>
            <a:r>
              <a:rPr lang="en-US" b="1" dirty="0"/>
              <a:t>structured lead tracking</a:t>
            </a:r>
            <a:r>
              <a:rPr lang="en-US" dirty="0"/>
              <a:t> reduces </a:t>
            </a:r>
            <a:r>
              <a:rPr lang="en-US" b="1" dirty="0"/>
              <a:t>conversion rates and business opportunities</a:t>
            </a:r>
            <a:r>
              <a:rPr lang="en-US" dirty="0"/>
              <a:t>.</a:t>
            </a:r>
          </a:p>
          <a:p>
            <a:r>
              <a:rPr lang="en-US" dirty="0"/>
              <a:t>Payment follow-ups are done manually, </a:t>
            </a:r>
            <a:r>
              <a:rPr lang="en-US" b="1" dirty="0"/>
              <a:t>increasing chances of missed or delayed payments</a:t>
            </a:r>
            <a:r>
              <a:rPr lang="en-US" dirty="0"/>
              <a:t>.</a:t>
            </a:r>
          </a:p>
          <a:p>
            <a:r>
              <a:rPr lang="en-US" dirty="0"/>
              <a:t>The current system does not </a:t>
            </a:r>
            <a:r>
              <a:rPr lang="en-US" b="1" dirty="0"/>
              <a:t>support multi-language clients</a:t>
            </a:r>
            <a:r>
              <a:rPr lang="en-US" dirty="0"/>
              <a:t>, limiting global reach.</a:t>
            </a:r>
          </a:p>
          <a:p>
            <a:r>
              <a:rPr lang="en-US" dirty="0"/>
              <a:t>The previous </a:t>
            </a:r>
            <a:r>
              <a:rPr lang="en-US" b="1" dirty="0"/>
              <a:t>Waterfall approach had rigid phases</a:t>
            </a:r>
            <a:r>
              <a:rPr lang="en-US" dirty="0"/>
              <a:t>, making it difficult to adapt to changes</a:t>
            </a:r>
          </a:p>
        </p:txBody>
      </p:sp>
    </p:spTree>
    <p:extLst>
      <p:ext uri="{BB962C8B-B14F-4D97-AF65-F5344CB8AC3E}">
        <p14:creationId xmlns:p14="http://schemas.microsoft.com/office/powerpoint/2010/main" val="17685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AI </a:t>
            </a:r>
            <a:r>
              <a:rPr lang="en-US" b="1" dirty="0" err="1"/>
              <a:t>Chatbot</a:t>
            </a:r>
            <a:r>
              <a:rPr lang="en-US" dirty="0"/>
              <a:t> for instant responses and improved client engagement.</a:t>
            </a:r>
          </a:p>
          <a:p>
            <a:r>
              <a:rPr lang="en-US" b="1" dirty="0"/>
              <a:t>CRM integration</a:t>
            </a:r>
            <a:r>
              <a:rPr lang="en-US" dirty="0"/>
              <a:t> to efficiently track and manage leads.</a:t>
            </a:r>
          </a:p>
          <a:p>
            <a:r>
              <a:rPr lang="en-US" b="1" dirty="0"/>
              <a:t>Automated invoice and payment reminders</a:t>
            </a:r>
            <a:r>
              <a:rPr lang="en-US" dirty="0"/>
              <a:t> to improve revenue collection.</a:t>
            </a:r>
          </a:p>
          <a:p>
            <a:r>
              <a:rPr lang="en-US" b="1" dirty="0"/>
              <a:t>Multi-language support</a:t>
            </a:r>
            <a:r>
              <a:rPr lang="en-US" dirty="0"/>
              <a:t> to expand global accessibility.</a:t>
            </a:r>
          </a:p>
          <a:p>
            <a:r>
              <a:rPr lang="en-US" b="1" dirty="0"/>
              <a:t>Agile framework</a:t>
            </a:r>
            <a:r>
              <a:rPr lang="en-US" dirty="0"/>
              <a:t> to allow quick iterations and adaptability to changes.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388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 (Goals):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this project is to implement an </a:t>
            </a:r>
            <a:r>
              <a:rPr lang="en-US" b="1" dirty="0"/>
              <a:t>efficient and scalable Lead Management System (LMS)</a:t>
            </a:r>
            <a:r>
              <a:rPr lang="en-US" dirty="0"/>
              <a:t> using Agile methodology. This will streamline </a:t>
            </a:r>
            <a:r>
              <a:rPr lang="en-US" b="1" dirty="0"/>
              <a:t>client interactions, automate lead tracking, optimize payment processes, and support multiple languages</a:t>
            </a:r>
            <a:r>
              <a:rPr lang="en-US" dirty="0"/>
              <a:t>. By following an </a:t>
            </a:r>
            <a:r>
              <a:rPr lang="en-US" b="1" dirty="0"/>
              <a:t>iterative development approach</a:t>
            </a:r>
            <a:r>
              <a:rPr lang="en-US" dirty="0"/>
              <a:t>, we ensure faster delivery of key features while continuously improving based on client and business feedback.</a:t>
            </a:r>
          </a:p>
        </p:txBody>
      </p:sp>
    </p:spTree>
    <p:extLst>
      <p:ext uri="{BB962C8B-B14F-4D97-AF65-F5344CB8AC3E}">
        <p14:creationId xmlns:p14="http://schemas.microsoft.com/office/powerpoint/2010/main" val="10759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Project Objectives: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Develop </a:t>
            </a:r>
            <a:r>
              <a:rPr lang="en-US" b="1" dirty="0"/>
              <a:t>an AI-powered </a:t>
            </a:r>
            <a:r>
              <a:rPr lang="en-US" b="1" dirty="0" err="1"/>
              <a:t>Chatbot</a:t>
            </a:r>
            <a:r>
              <a:rPr lang="en-US" dirty="0"/>
              <a:t> for real-time client inquiries.</a:t>
            </a:r>
          </a:p>
          <a:p>
            <a:r>
              <a:rPr lang="en-US" b="1" dirty="0"/>
              <a:t>Integrate a CRM system</a:t>
            </a:r>
            <a:r>
              <a:rPr lang="en-US" dirty="0"/>
              <a:t> for structured lead tracking and conversion analysis.</a:t>
            </a:r>
          </a:p>
          <a:p>
            <a:r>
              <a:rPr lang="en-US" b="1" dirty="0"/>
              <a:t>Implement automated invoice &amp; payment reminders</a:t>
            </a:r>
            <a:r>
              <a:rPr lang="en-US" dirty="0"/>
              <a:t> to improve collection efficiency.</a:t>
            </a:r>
          </a:p>
          <a:p>
            <a:r>
              <a:rPr lang="en-US" b="1" dirty="0"/>
              <a:t>Enable multi-language support</a:t>
            </a:r>
            <a:r>
              <a:rPr lang="en-US" dirty="0"/>
              <a:t> to attract international clients.</a:t>
            </a:r>
          </a:p>
          <a:p>
            <a:r>
              <a:rPr lang="en-US" b="1" dirty="0"/>
              <a:t>Adopt Agile methodology</a:t>
            </a:r>
            <a:r>
              <a:rPr lang="en-US" dirty="0"/>
              <a:t> to ensure flexibility and continuous improvement.</a:t>
            </a:r>
          </a:p>
          <a:p>
            <a:r>
              <a:rPr lang="en-US" b="1" dirty="0"/>
              <a:t>Enhance data security &amp; compliance</a:t>
            </a:r>
            <a:r>
              <a:rPr lang="en-US" dirty="0"/>
              <a:t> with encryption and GDPR/CCPA adherence.</a:t>
            </a:r>
          </a:p>
          <a:p>
            <a:r>
              <a:rPr lang="en-US" b="1" dirty="0"/>
              <a:t>Optimize system performance</a:t>
            </a:r>
            <a:r>
              <a:rPr lang="en-US" dirty="0"/>
              <a:t> to handle increased client interactions smoothly.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185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9790" cy="3880773"/>
          </a:xfrm>
        </p:spPr>
        <p:txBody>
          <a:bodyPr/>
          <a:lstStyle/>
          <a:p>
            <a:r>
              <a:rPr lang="en-US" b="1" dirty="0"/>
              <a:t>Functional AI </a:t>
            </a:r>
            <a:r>
              <a:rPr lang="en-US" b="1" dirty="0" err="1"/>
              <a:t>chatbot</a:t>
            </a:r>
            <a:r>
              <a:rPr lang="en-US" dirty="0"/>
              <a:t> that efficiently handles inquiries and reduces response times.</a:t>
            </a:r>
          </a:p>
          <a:p>
            <a:r>
              <a:rPr lang="en-US" b="1" dirty="0"/>
              <a:t>Fully integrated CRM system</a:t>
            </a:r>
            <a:r>
              <a:rPr lang="en-US" dirty="0"/>
              <a:t> to track leads and improve conversion rates.</a:t>
            </a:r>
          </a:p>
          <a:p>
            <a:r>
              <a:rPr lang="en-US" b="1" dirty="0"/>
              <a:t>Automated invoicing &amp; payment reminders</a:t>
            </a:r>
            <a:r>
              <a:rPr lang="en-US" dirty="0"/>
              <a:t> reducing manual effort and payment delays.</a:t>
            </a:r>
          </a:p>
          <a:p>
            <a:r>
              <a:rPr lang="en-US" b="1" dirty="0"/>
              <a:t>Multi-language support enabled</a:t>
            </a:r>
            <a:r>
              <a:rPr lang="en-US" dirty="0"/>
              <a:t> for global client engagement.</a:t>
            </a:r>
          </a:p>
          <a:p>
            <a:r>
              <a:rPr lang="en-US" b="1" dirty="0"/>
              <a:t>Agile sprints delivering features incrementally</a:t>
            </a:r>
            <a:r>
              <a:rPr lang="en-US" dirty="0"/>
              <a:t>, ensuring quick improvements.</a:t>
            </a:r>
          </a:p>
          <a:p>
            <a:r>
              <a:rPr lang="en-US" b="1" dirty="0"/>
              <a:t>User-friendly interface</a:t>
            </a:r>
            <a:r>
              <a:rPr lang="en-US" dirty="0"/>
              <a:t> allowing seamless navigation for employees and clients.</a:t>
            </a:r>
          </a:p>
          <a:p>
            <a:r>
              <a:rPr lang="en-US" b="1" dirty="0"/>
              <a:t>Scalable &amp; secure system</a:t>
            </a:r>
            <a:r>
              <a:rPr lang="en-US" dirty="0"/>
              <a:t> that meets business and regulatory requirements.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258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94733"/>
            <a:ext cx="8596668" cy="668867"/>
          </a:xfrm>
        </p:spPr>
        <p:txBody>
          <a:bodyPr/>
          <a:lstStyle/>
          <a:p>
            <a:r>
              <a:rPr lang="en-IN" dirty="0"/>
              <a:t>Methods/Approach: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09601" y="1414785"/>
            <a:ext cx="10557932" cy="48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Agile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Methodology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dirty="0" smtClean="0"/>
              <a:t>Unlike </a:t>
            </a:r>
            <a:r>
              <a:rPr lang="en-US" dirty="0"/>
              <a:t>the linear Waterfall approach, Agile follows an </a:t>
            </a:r>
            <a:r>
              <a:rPr lang="en-US" b="1" dirty="0"/>
              <a:t>iterative and incremental</a:t>
            </a:r>
            <a:r>
              <a:rPr lang="en-US" dirty="0"/>
              <a:t> development process where </a:t>
            </a:r>
            <a:r>
              <a:rPr lang="en-US" b="1" dirty="0"/>
              <a:t>features are delivered in short sprints</a:t>
            </a:r>
            <a:r>
              <a:rPr lang="en-US" dirty="0"/>
              <a:t> with continuous feedback and improvements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</a:t>
            </a:r>
            <a:r>
              <a:rPr lang="en-US" b="1" dirty="0" err="1"/>
              <a:t>Key</a:t>
            </a:r>
            <a:r>
              <a:rPr lang="en-US" b="1" dirty="0"/>
              <a:t> Agile Phases for LMS Implementation:</a:t>
            </a:r>
            <a:endParaRPr lang="en-US" dirty="0"/>
          </a:p>
          <a:p>
            <a:r>
              <a:rPr lang="en-US" b="1" dirty="0"/>
              <a:t>Sprint Planning:</a:t>
            </a:r>
            <a:r>
              <a:rPr lang="en-US" dirty="0"/>
              <a:t> Identify LMS features to be developed in each sprint.</a:t>
            </a:r>
          </a:p>
          <a:p>
            <a:r>
              <a:rPr lang="en-US" b="1" dirty="0"/>
              <a:t>Requirement Gathering:</a:t>
            </a:r>
            <a:r>
              <a:rPr lang="en-US" dirty="0"/>
              <a:t> Collaborate with stakeholders to refine system requirements.</a:t>
            </a:r>
          </a:p>
          <a:p>
            <a:r>
              <a:rPr lang="en-US" b="1" dirty="0"/>
              <a:t>Design &amp; Mockups:</a:t>
            </a:r>
            <a:r>
              <a:rPr lang="en-US" dirty="0"/>
              <a:t> Create user-friendly UI/UX designs using wireframes.</a:t>
            </a:r>
          </a:p>
          <a:p>
            <a:r>
              <a:rPr lang="en-US" b="1" dirty="0"/>
              <a:t>Development in Iterations:</a:t>
            </a:r>
            <a:r>
              <a:rPr lang="en-US" dirty="0"/>
              <a:t> Build and test functionalities in short development cycles.</a:t>
            </a:r>
          </a:p>
          <a:p>
            <a:r>
              <a:rPr lang="en-US" b="1" dirty="0"/>
              <a:t>Testing &amp; Feedback Loop:</a:t>
            </a:r>
            <a:r>
              <a:rPr lang="en-US" dirty="0"/>
              <a:t> Regular testing and stakeholder feedback to ensure continuous improvements.</a:t>
            </a:r>
          </a:p>
          <a:p>
            <a:r>
              <a:rPr lang="en-US" b="1" dirty="0"/>
              <a:t>Deployment &amp; Retrospective:</a:t>
            </a:r>
            <a:r>
              <a:rPr lang="en-US" dirty="0"/>
              <a:t> Deploy features iteratively and review outcomes after each sprint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1667"/>
            <a:ext cx="8596668" cy="1320800"/>
          </a:xfrm>
        </p:spPr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733"/>
            <a:ext cx="8596668" cy="5147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</a:rPr>
              <a:t>HUMAN Resources</a:t>
            </a:r>
          </a:p>
          <a:p>
            <a:r>
              <a:rPr lang="en-IN" dirty="0"/>
              <a:t>Business Analysts – Define requirements and maintain sprint backlogs.</a:t>
            </a:r>
          </a:p>
          <a:p>
            <a:r>
              <a:rPr lang="en-IN" dirty="0"/>
              <a:t>UI/UX Designers – Develop user-friendly wireframes and interfaces.</a:t>
            </a:r>
          </a:p>
          <a:p>
            <a:r>
              <a:rPr lang="en-IN" dirty="0"/>
              <a:t>Developers – Code and implement AI </a:t>
            </a:r>
            <a:r>
              <a:rPr lang="en-IN" dirty="0" err="1"/>
              <a:t>chatbot</a:t>
            </a:r>
            <a:r>
              <a:rPr lang="en-IN" dirty="0"/>
              <a:t>, CRM, and automation features.</a:t>
            </a:r>
          </a:p>
          <a:p>
            <a:r>
              <a:rPr lang="en-IN" dirty="0"/>
              <a:t>QA Testers – Continuously test functionalities and ensure system quality.</a:t>
            </a:r>
          </a:p>
          <a:p>
            <a:r>
              <a:rPr lang="en-IN" dirty="0"/>
              <a:t>Scrum Master – Facilitates Agile processes and sprint execution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endParaRPr lang="en-IN" dirty="0" smtClean="0"/>
          </a:p>
          <a:p>
            <a:endParaRPr lang="en-IN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34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</TotalTime>
  <Words>839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Courier New</vt:lpstr>
      <vt:lpstr>Trebuchet MS</vt:lpstr>
      <vt:lpstr>Wingdings 3</vt:lpstr>
      <vt:lpstr>Facet</vt:lpstr>
      <vt:lpstr>ABW </vt:lpstr>
      <vt:lpstr>Situation:</vt:lpstr>
      <vt:lpstr>Problem:</vt:lpstr>
      <vt:lpstr>Opportunity</vt:lpstr>
      <vt:lpstr>Purpose Statement (Goals):</vt:lpstr>
      <vt:lpstr>Project Objectives: </vt:lpstr>
      <vt:lpstr>Success Criteria</vt:lpstr>
      <vt:lpstr>Methods/Approach:</vt:lpstr>
      <vt:lpstr>Resources:</vt:lpstr>
      <vt:lpstr>Resources</vt:lpstr>
      <vt:lpstr>RESOURCES</vt:lpstr>
      <vt:lpstr>RISK</vt:lpstr>
      <vt:lpstr>Dependencies: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ABW</dc:title>
  <dc:creator>Microsoft account</dc:creator>
  <cp:lastModifiedBy>Microsoft account</cp:lastModifiedBy>
  <cp:revision>10</cp:revision>
  <dcterms:created xsi:type="dcterms:W3CDTF">2025-02-27T05:17:27Z</dcterms:created>
  <dcterms:modified xsi:type="dcterms:W3CDTF">2025-03-12T10:32:18Z</dcterms:modified>
</cp:coreProperties>
</file>