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57" r:id="rId4"/>
    <p:sldId id="259" r:id="rId5"/>
    <p:sldId id="260" r:id="rId6"/>
    <p:sldId id="261" r:id="rId7"/>
    <p:sldId id="263" r:id="rId8"/>
    <p:sldId id="264" r:id="rId9"/>
    <p:sldId id="265" r:id="rId10"/>
    <p:sldId id="266" r:id="rId11"/>
    <p:sldId id="270" r:id="rId12"/>
    <p:sldId id="267" r:id="rId13"/>
    <p:sldId id="269" r:id="rId14"/>
    <p:sldId id="262" r:id="rId15"/>
    <p:sldId id="271" r:id="rId16"/>
    <p:sldId id="272"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F7DECF-60ED-4038-9E84-DC904FFB51A7}" type="datetimeFigureOut">
              <a:rPr lang="en-IN" smtClean="0"/>
              <a:t>01-06-2025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A02C17-5A56-4586-9603-B5BFB69777FA}" type="slidenum">
              <a:rPr lang="en-IN" smtClean="0"/>
              <a:t>‹#›</a:t>
            </a:fld>
            <a:endParaRPr lang="en-IN"/>
          </a:p>
        </p:txBody>
      </p:sp>
    </p:spTree>
    <p:extLst>
      <p:ext uri="{BB962C8B-B14F-4D97-AF65-F5344CB8AC3E}">
        <p14:creationId xmlns:p14="http://schemas.microsoft.com/office/powerpoint/2010/main" val="858800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DA02C17-5A56-4586-9603-B5BFB69777FA}" type="slidenum">
              <a:rPr lang="en-IN" smtClean="0"/>
              <a:t>11</a:t>
            </a:fld>
            <a:endParaRPr lang="en-IN"/>
          </a:p>
        </p:txBody>
      </p:sp>
    </p:spTree>
    <p:extLst>
      <p:ext uri="{BB962C8B-B14F-4D97-AF65-F5344CB8AC3E}">
        <p14:creationId xmlns:p14="http://schemas.microsoft.com/office/powerpoint/2010/main" val="1206034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DA02C17-5A56-4586-9603-B5BFB69777FA}" type="slidenum">
              <a:rPr lang="en-IN" smtClean="0"/>
              <a:t>13</a:t>
            </a:fld>
            <a:endParaRPr lang="en-IN"/>
          </a:p>
        </p:txBody>
      </p:sp>
    </p:spTree>
    <p:extLst>
      <p:ext uri="{BB962C8B-B14F-4D97-AF65-F5344CB8AC3E}">
        <p14:creationId xmlns:p14="http://schemas.microsoft.com/office/powerpoint/2010/main" val="1440650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FE220-5A03-135D-0573-A3AAE1A862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B5947766-3BB2-8E42-1499-DFCE42A08E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FC3EA42-2588-47BB-69BF-C5197DF3C2B8}"/>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5" name="Footer Placeholder 4">
            <a:extLst>
              <a:ext uri="{FF2B5EF4-FFF2-40B4-BE49-F238E27FC236}">
                <a16:creationId xmlns:a16="http://schemas.microsoft.com/office/drawing/2014/main" id="{C15C0BDA-6A3C-857A-000B-E592C625735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280617C-E2B8-9DDF-7A0B-B7DB0E0D09C6}"/>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2436300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B75EB-7B31-02DB-E5B5-2DE5619D1FB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54D2E90-82BD-88D1-63EA-6281F106A4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D59CBAB-DFCB-625C-AAAC-D23411528FDC}"/>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5" name="Footer Placeholder 4">
            <a:extLst>
              <a:ext uri="{FF2B5EF4-FFF2-40B4-BE49-F238E27FC236}">
                <a16:creationId xmlns:a16="http://schemas.microsoft.com/office/drawing/2014/main" id="{4460F8A7-32FF-9F4D-E76E-401BEB401FD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6C6F28F-4067-CE1D-B652-28BD25A1A7B4}"/>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845059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D3AF3D-6F63-611F-B1AE-C397BFD1B2F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78EFBA7-AB91-717A-F0B0-DBFDCE5655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3768502-319E-643F-3695-1E33BD65B922}"/>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5" name="Footer Placeholder 4">
            <a:extLst>
              <a:ext uri="{FF2B5EF4-FFF2-40B4-BE49-F238E27FC236}">
                <a16:creationId xmlns:a16="http://schemas.microsoft.com/office/drawing/2014/main" id="{70DC0C1C-1A6A-B69C-445C-734942ECD02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528FB73-B19D-7A00-FA5B-F91C7F06E0A2}"/>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1765910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FC9EA-45AC-C6D2-C5B4-5B76BBD1627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1F8AAC3-53AF-3CD3-B514-B3D45EF849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943BB5D-B759-5BA5-7446-D3D3B8F463D8}"/>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5" name="Footer Placeholder 4">
            <a:extLst>
              <a:ext uri="{FF2B5EF4-FFF2-40B4-BE49-F238E27FC236}">
                <a16:creationId xmlns:a16="http://schemas.microsoft.com/office/drawing/2014/main" id="{9946A426-A01F-B5C8-774F-BF300662FC9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B98D366-A6BC-9B3A-FD0B-406FA241FF9C}"/>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1252251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000F8-5985-F06D-3443-1619C1DEB2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3B55FC4-1C11-FD89-8B37-094C838B61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BCE928-617A-707E-7A03-E6A5E5F797BA}"/>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5" name="Footer Placeholder 4">
            <a:extLst>
              <a:ext uri="{FF2B5EF4-FFF2-40B4-BE49-F238E27FC236}">
                <a16:creationId xmlns:a16="http://schemas.microsoft.com/office/drawing/2014/main" id="{0ED42209-0334-9788-6F3E-C44498B21AF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930DB05-F400-781B-F6ED-8BD68740AE96}"/>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980774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132E8-A999-5EDA-9EAA-F75665ACBA1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C64E647-9899-3CC5-6F74-99B30E636B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9EB9B13-2E9C-94C7-3BDE-742B6C875A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F618FE2-79EA-6BE8-8BF1-05C5C447347C}"/>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6" name="Footer Placeholder 5">
            <a:extLst>
              <a:ext uri="{FF2B5EF4-FFF2-40B4-BE49-F238E27FC236}">
                <a16:creationId xmlns:a16="http://schemas.microsoft.com/office/drawing/2014/main" id="{C24B1B7B-4091-4790-D59B-ECA0B3929D2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1B48BE3-9D58-C642-85B4-7712504FF438}"/>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1107018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31D27-13A4-07FF-EA48-C08C0C3CDEF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C1DC782-D10D-376A-B46D-C26CC8191C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E4B6F5-1991-E595-EF1C-3597C02016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7F6C2DE9-AB6B-45EE-7A2D-91DE0B358B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879FFA-9A9A-7D63-C53D-42D24F03BB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7219B78-F554-DD74-52C4-9FCEA66FBBF3}"/>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8" name="Footer Placeholder 7">
            <a:extLst>
              <a:ext uri="{FF2B5EF4-FFF2-40B4-BE49-F238E27FC236}">
                <a16:creationId xmlns:a16="http://schemas.microsoft.com/office/drawing/2014/main" id="{EC019FD9-EE2C-BE76-21AC-3A5EC4F520F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50F189F-DE46-976A-23E2-7A75E50B3ED8}"/>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1154352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15D12-D0EC-F7A3-F536-18C145B36D6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6E50B0B-C087-CD05-86C9-ACADBB2EB705}"/>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4" name="Footer Placeholder 3">
            <a:extLst>
              <a:ext uri="{FF2B5EF4-FFF2-40B4-BE49-F238E27FC236}">
                <a16:creationId xmlns:a16="http://schemas.microsoft.com/office/drawing/2014/main" id="{5BEC411E-50C4-ECEC-DC16-7BAA2FEF873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ABDD819-E59F-CFCB-ED79-2BC5ED6442CF}"/>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3358133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F336B0-11F9-3BE7-8E06-976B63CC2CD7}"/>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3" name="Footer Placeholder 2">
            <a:extLst>
              <a:ext uri="{FF2B5EF4-FFF2-40B4-BE49-F238E27FC236}">
                <a16:creationId xmlns:a16="http://schemas.microsoft.com/office/drawing/2014/main" id="{CF7DC889-DF8A-A06E-0795-1E42F3DB7B1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5AD7529A-2BEB-FAF3-5646-75D9EE39B716}"/>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2300780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F61BE-50EF-E25C-AD7D-60DD33F1A9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7AD1069-FC35-1E92-3DC4-B643FFEFB8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1B50C45-D87A-2903-2102-2079B884A8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7FDD43-2A9B-19A6-4F8A-E8D5598FD7EE}"/>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6" name="Footer Placeholder 5">
            <a:extLst>
              <a:ext uri="{FF2B5EF4-FFF2-40B4-BE49-F238E27FC236}">
                <a16:creationId xmlns:a16="http://schemas.microsoft.com/office/drawing/2014/main" id="{D3C5A8F3-3224-9B51-B4F7-94DAA23EA53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D8A1D49-05D5-3A29-B001-C5076223CD2B}"/>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3368182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06281-6D96-6FA3-341D-520F9AF2DD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E3FD78-B9D6-0B87-4AFA-F3FBF18393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DBB59A4-CC5A-3FE0-3C72-B2EA08D985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B37A23-CBC8-038A-BF81-ED4AAD5E45CB}"/>
              </a:ext>
            </a:extLst>
          </p:cNvPr>
          <p:cNvSpPr>
            <a:spLocks noGrp="1"/>
          </p:cNvSpPr>
          <p:nvPr>
            <p:ph type="dt" sz="half" idx="10"/>
          </p:nvPr>
        </p:nvSpPr>
        <p:spPr/>
        <p:txBody>
          <a:bodyPr/>
          <a:lstStyle/>
          <a:p>
            <a:fld id="{D8876064-AB8D-472C-991F-4F6B1FD03518}" type="datetimeFigureOut">
              <a:rPr lang="en-IN" smtClean="0"/>
              <a:t>01-06-2025</a:t>
            </a:fld>
            <a:endParaRPr lang="en-IN"/>
          </a:p>
        </p:txBody>
      </p:sp>
      <p:sp>
        <p:nvSpPr>
          <p:cNvPr id="6" name="Footer Placeholder 5">
            <a:extLst>
              <a:ext uri="{FF2B5EF4-FFF2-40B4-BE49-F238E27FC236}">
                <a16:creationId xmlns:a16="http://schemas.microsoft.com/office/drawing/2014/main" id="{E9782D11-B307-3BA4-5C1B-CF127F031C0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68204B3-EC27-C1F0-5211-98D6E3A2A74D}"/>
              </a:ext>
            </a:extLst>
          </p:cNvPr>
          <p:cNvSpPr>
            <a:spLocks noGrp="1"/>
          </p:cNvSpPr>
          <p:nvPr>
            <p:ph type="sldNum" sz="quarter" idx="12"/>
          </p:nvPr>
        </p:nvSpPr>
        <p:spPr/>
        <p:txBody>
          <a:bodyPr/>
          <a:lstStyle/>
          <a:p>
            <a:fld id="{03C738F2-F04B-4E44-BF96-F2B2ECDDF95E}" type="slidenum">
              <a:rPr lang="en-IN" smtClean="0"/>
              <a:t>‹#›</a:t>
            </a:fld>
            <a:endParaRPr lang="en-IN"/>
          </a:p>
        </p:txBody>
      </p:sp>
    </p:spTree>
    <p:extLst>
      <p:ext uri="{BB962C8B-B14F-4D97-AF65-F5344CB8AC3E}">
        <p14:creationId xmlns:p14="http://schemas.microsoft.com/office/powerpoint/2010/main" val="330091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E1642A-DF10-E5A6-CB4E-A4B70C7A44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E10A417-0339-9844-36B2-07FF1A87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F1B5E11-4578-0A93-F8DC-677965FE9D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876064-AB8D-472C-991F-4F6B1FD03518}" type="datetimeFigureOut">
              <a:rPr lang="en-IN" smtClean="0"/>
              <a:t>01-06-2025</a:t>
            </a:fld>
            <a:endParaRPr lang="en-IN"/>
          </a:p>
        </p:txBody>
      </p:sp>
      <p:sp>
        <p:nvSpPr>
          <p:cNvPr id="5" name="Footer Placeholder 4">
            <a:extLst>
              <a:ext uri="{FF2B5EF4-FFF2-40B4-BE49-F238E27FC236}">
                <a16:creationId xmlns:a16="http://schemas.microsoft.com/office/drawing/2014/main" id="{4289116D-3457-986D-8866-7F7DF41B37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BB8A425D-BCC8-FA6F-F8D1-C46894F9E2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C738F2-F04B-4E44-BF96-F2B2ECDDF95E}" type="slidenum">
              <a:rPr lang="en-IN" smtClean="0"/>
              <a:t>‹#›</a:t>
            </a:fld>
            <a:endParaRPr lang="en-IN"/>
          </a:p>
        </p:txBody>
      </p:sp>
    </p:spTree>
    <p:extLst>
      <p:ext uri="{BB962C8B-B14F-4D97-AF65-F5344CB8AC3E}">
        <p14:creationId xmlns:p14="http://schemas.microsoft.com/office/powerpoint/2010/main" val="1875838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D9E0E-AC7A-1B2F-3DA2-16D2D3E798F4}"/>
              </a:ext>
            </a:extLst>
          </p:cNvPr>
          <p:cNvSpPr>
            <a:spLocks noGrp="1"/>
          </p:cNvSpPr>
          <p:nvPr>
            <p:ph type="ctrTitle"/>
          </p:nvPr>
        </p:nvSpPr>
        <p:spPr>
          <a:xfrm>
            <a:off x="432619" y="1122363"/>
            <a:ext cx="11425084" cy="2387600"/>
          </a:xfrm>
        </p:spPr>
        <p:txBody>
          <a:bodyPr/>
          <a:lstStyle/>
          <a:p>
            <a:r>
              <a:rPr lang="en-IN" b="1" i="1" dirty="0">
                <a:latin typeface="Arial Black" panose="020B0A04020102020204" pitchFamily="34" charset="0"/>
              </a:rPr>
              <a:t>Academic Tracker CRM Initiative</a:t>
            </a:r>
          </a:p>
        </p:txBody>
      </p:sp>
      <p:sp>
        <p:nvSpPr>
          <p:cNvPr id="3" name="Subtitle 2">
            <a:extLst>
              <a:ext uri="{FF2B5EF4-FFF2-40B4-BE49-F238E27FC236}">
                <a16:creationId xmlns:a16="http://schemas.microsoft.com/office/drawing/2014/main" id="{CA046844-9F28-82F0-721D-9B92F1DDA8CF}"/>
              </a:ext>
            </a:extLst>
          </p:cNvPr>
          <p:cNvSpPr>
            <a:spLocks noGrp="1"/>
          </p:cNvSpPr>
          <p:nvPr>
            <p:ph type="subTitle" idx="1"/>
          </p:nvPr>
        </p:nvSpPr>
        <p:spPr/>
        <p:txBody>
          <a:bodyPr>
            <a:normAutofit/>
          </a:bodyPr>
          <a:lstStyle/>
          <a:p>
            <a:r>
              <a:rPr lang="en-IN" sz="4400" b="1" i="1" dirty="0">
                <a:latin typeface="Arial Black" panose="020B0A04020102020204" pitchFamily="34" charset="0"/>
              </a:rPr>
              <a:t>Academic Tracker</a:t>
            </a:r>
          </a:p>
        </p:txBody>
      </p:sp>
    </p:spTree>
    <p:extLst>
      <p:ext uri="{BB962C8B-B14F-4D97-AF65-F5344CB8AC3E}">
        <p14:creationId xmlns:p14="http://schemas.microsoft.com/office/powerpoint/2010/main" val="3513178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19BFA-1EEE-F00F-F6D5-99953020FD86}"/>
              </a:ext>
            </a:extLst>
          </p:cNvPr>
          <p:cNvSpPr>
            <a:spLocks noGrp="1"/>
          </p:cNvSpPr>
          <p:nvPr>
            <p:ph type="ctrTitle"/>
          </p:nvPr>
        </p:nvSpPr>
        <p:spPr>
          <a:xfrm>
            <a:off x="-1" y="1"/>
            <a:ext cx="11297265" cy="698089"/>
          </a:xfrm>
        </p:spPr>
        <p:txBody>
          <a:bodyPr>
            <a:normAutofit/>
          </a:bodyPr>
          <a:lstStyle/>
          <a:p>
            <a:r>
              <a:rPr lang="en-IN" sz="4400" b="1" dirty="0">
                <a:latin typeface="Arial Black" panose="020B0A04020102020204" pitchFamily="34" charset="0"/>
              </a:rPr>
              <a:t>Methods/Approach(Waterfall Model)</a:t>
            </a:r>
          </a:p>
        </p:txBody>
      </p:sp>
      <p:sp>
        <p:nvSpPr>
          <p:cNvPr id="4" name="Rectangle 1">
            <a:extLst>
              <a:ext uri="{FF2B5EF4-FFF2-40B4-BE49-F238E27FC236}">
                <a16:creationId xmlns:a16="http://schemas.microsoft.com/office/drawing/2014/main" id="{D245FB6E-E38C-4B14-646D-2A2E5EE8349C}"/>
              </a:ext>
            </a:extLst>
          </p:cNvPr>
          <p:cNvSpPr>
            <a:spLocks noGrp="1" noChangeArrowheads="1"/>
          </p:cNvSpPr>
          <p:nvPr>
            <p:ph type="subTitle" idx="1"/>
          </p:nvPr>
        </p:nvSpPr>
        <p:spPr bwMode="auto">
          <a:xfrm>
            <a:off x="363794" y="1073202"/>
            <a:ext cx="10786559"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l" eaLnBrk="0" fontAlgn="base" hangingPunct="0">
              <a:lnSpc>
                <a:spcPct val="100000"/>
              </a:lnSpc>
              <a:spcBef>
                <a:spcPct val="0"/>
              </a:spcBef>
              <a:spcAft>
                <a:spcPct val="0"/>
              </a:spcAft>
            </a:pPr>
            <a:r>
              <a:rPr lang="en-US" altLang="en-US" sz="1800" b="1" dirty="0">
                <a:latin typeface="Arial" panose="020B0604020202020204" pitchFamily="34" charset="0"/>
              </a:rPr>
              <a:t>1) Requirements Gathering</a:t>
            </a:r>
            <a:endParaRPr lang="en-US" altLang="en-US" sz="18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Conduct workshops with stakeholders to gather functional and technical requirements.</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2) System Design</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Design architecture, data flow, UI/UX mockups, and database schema.</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3) Development</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Implement backend and frontend using selected tech stack (e.g., Node.js, React).</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lang="en-US" altLang="en-US" sz="1800" b="1" dirty="0">
                <a:latin typeface="Arial" panose="020B0604020202020204" pitchFamily="34" charset="0"/>
              </a:rPr>
              <a:t>4) </a:t>
            </a:r>
            <a:r>
              <a:rPr kumimoji="0" lang="en-US" altLang="en-US" sz="1800" b="1" i="0" u="none" strike="noStrike" cap="none" normalizeH="0" baseline="0" dirty="0">
                <a:ln>
                  <a:noFill/>
                </a:ln>
                <a:solidFill>
                  <a:schemeClr val="tx1"/>
                </a:solidFill>
                <a:effectLst/>
                <a:latin typeface="Arial" panose="020B0604020202020204" pitchFamily="34" charset="0"/>
              </a:rPr>
              <a:t>Testing</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Perform unit, integration, performance, and User Acceptance Testing (UAT).</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5) Deployment</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Deploy in stages (e.g., pilot → full rollout), monitor performance, and resolve issues.</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6) Training &amp; Support</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Develop user manuals, conduct hands-on sessions, and provide live support for 4–6 weeks.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45703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085F1-1233-A4DE-2A48-0CDEA3FBDE8C}"/>
              </a:ext>
            </a:extLst>
          </p:cNvPr>
          <p:cNvSpPr>
            <a:spLocks noGrp="1"/>
          </p:cNvSpPr>
          <p:nvPr>
            <p:ph type="title"/>
          </p:nvPr>
        </p:nvSpPr>
        <p:spPr>
          <a:xfrm>
            <a:off x="0" y="1"/>
            <a:ext cx="7610168" cy="894734"/>
          </a:xfrm>
        </p:spPr>
        <p:txBody>
          <a:bodyPr/>
          <a:lstStyle/>
          <a:p>
            <a:r>
              <a:rPr lang="en-IN" sz="4400" b="1" dirty="0">
                <a:latin typeface="Arial Black" panose="020B0A04020102020204" pitchFamily="34" charset="0"/>
              </a:rPr>
              <a:t>Resources and Budget </a:t>
            </a:r>
            <a:endParaRPr lang="en-IN" dirty="0"/>
          </a:p>
        </p:txBody>
      </p:sp>
      <p:sp>
        <p:nvSpPr>
          <p:cNvPr id="3" name="Text Placeholder 2">
            <a:extLst>
              <a:ext uri="{FF2B5EF4-FFF2-40B4-BE49-F238E27FC236}">
                <a16:creationId xmlns:a16="http://schemas.microsoft.com/office/drawing/2014/main" id="{3789137B-C064-1397-9694-E6E334F8F101}"/>
              </a:ext>
            </a:extLst>
          </p:cNvPr>
          <p:cNvSpPr>
            <a:spLocks noGrp="1"/>
          </p:cNvSpPr>
          <p:nvPr>
            <p:ph type="body" idx="1"/>
          </p:nvPr>
        </p:nvSpPr>
        <p:spPr>
          <a:xfrm>
            <a:off x="0" y="894735"/>
            <a:ext cx="5589415" cy="639097"/>
          </a:xfrm>
        </p:spPr>
        <p:style>
          <a:lnRef idx="2">
            <a:schemeClr val="accent2"/>
          </a:lnRef>
          <a:fillRef idx="1">
            <a:schemeClr val="lt1"/>
          </a:fillRef>
          <a:effectRef idx="0">
            <a:schemeClr val="accent2"/>
          </a:effectRef>
          <a:fontRef idx="minor">
            <a:schemeClr val="dk1"/>
          </a:fontRef>
        </p:style>
        <p:txBody>
          <a:bodyPr>
            <a:noAutofit/>
          </a:bodyPr>
          <a:lstStyle/>
          <a:p>
            <a:r>
              <a:rPr lang="en-IN" sz="3600" dirty="0">
                <a:latin typeface="Arial Black" panose="020B0A04020102020204" pitchFamily="34" charset="0"/>
              </a:rPr>
              <a:t>Human Resources</a:t>
            </a:r>
          </a:p>
        </p:txBody>
      </p:sp>
      <p:sp>
        <p:nvSpPr>
          <p:cNvPr id="5" name="Text Placeholder 4">
            <a:extLst>
              <a:ext uri="{FF2B5EF4-FFF2-40B4-BE49-F238E27FC236}">
                <a16:creationId xmlns:a16="http://schemas.microsoft.com/office/drawing/2014/main" id="{BE779E23-C325-AA19-D6F2-F061101F20F3}"/>
              </a:ext>
            </a:extLst>
          </p:cNvPr>
          <p:cNvSpPr>
            <a:spLocks noGrp="1"/>
          </p:cNvSpPr>
          <p:nvPr>
            <p:ph type="body" sz="quarter" idx="3"/>
          </p:nvPr>
        </p:nvSpPr>
        <p:spPr>
          <a:xfrm>
            <a:off x="6172200" y="894735"/>
            <a:ext cx="5183188" cy="639097"/>
          </a:xfrm>
        </p:spPr>
        <p:style>
          <a:lnRef idx="2">
            <a:schemeClr val="accent2"/>
          </a:lnRef>
          <a:fillRef idx="1">
            <a:schemeClr val="lt1"/>
          </a:fillRef>
          <a:effectRef idx="0">
            <a:schemeClr val="accent2"/>
          </a:effectRef>
          <a:fontRef idx="minor">
            <a:schemeClr val="dk1"/>
          </a:fontRef>
        </p:style>
        <p:txBody>
          <a:bodyPr>
            <a:normAutofit fontScale="92500"/>
          </a:bodyPr>
          <a:lstStyle/>
          <a:p>
            <a:r>
              <a:rPr lang="en-IN" sz="3600" dirty="0">
                <a:latin typeface="Arial Black" panose="020B0A04020102020204" pitchFamily="34" charset="0"/>
              </a:rPr>
              <a:t>Technical Resources</a:t>
            </a:r>
          </a:p>
        </p:txBody>
      </p:sp>
      <p:sp>
        <p:nvSpPr>
          <p:cNvPr id="7" name="Rectangle 1">
            <a:extLst>
              <a:ext uri="{FF2B5EF4-FFF2-40B4-BE49-F238E27FC236}">
                <a16:creationId xmlns:a16="http://schemas.microsoft.com/office/drawing/2014/main" id="{CB1993A9-68A9-0B56-BD7F-8F4605251D00}"/>
              </a:ext>
            </a:extLst>
          </p:cNvPr>
          <p:cNvSpPr>
            <a:spLocks noGrp="1" noChangeArrowheads="1"/>
          </p:cNvSpPr>
          <p:nvPr>
            <p:ph sz="half" idx="2"/>
          </p:nvPr>
        </p:nvSpPr>
        <p:spPr bwMode="auto">
          <a:xfrm>
            <a:off x="0" y="2208897"/>
            <a:ext cx="5589415" cy="3108543"/>
          </a:xfrm>
          <a:prstGeom prst="rect">
            <a:avLst/>
          </a:prstGeom>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Project Manager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Business Analyst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2–3 Software Developers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UI/UX Designer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QA Tester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IT Support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Internal CRM Champion / Trainer</a:t>
            </a:r>
          </a:p>
        </p:txBody>
      </p:sp>
      <p:sp>
        <p:nvSpPr>
          <p:cNvPr id="8" name="Rectangle 2">
            <a:extLst>
              <a:ext uri="{FF2B5EF4-FFF2-40B4-BE49-F238E27FC236}">
                <a16:creationId xmlns:a16="http://schemas.microsoft.com/office/drawing/2014/main" id="{52550113-72E6-B42E-7ABA-38FAE9666EAB}"/>
              </a:ext>
            </a:extLst>
          </p:cNvPr>
          <p:cNvSpPr>
            <a:spLocks noGrp="1" noChangeArrowheads="1"/>
          </p:cNvSpPr>
          <p:nvPr>
            <p:ph sz="quarter" idx="4"/>
          </p:nvPr>
        </p:nvSpPr>
        <p:spPr bwMode="auto">
          <a:xfrm>
            <a:off x="6172200" y="3008541"/>
            <a:ext cx="5950974" cy="2677656"/>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Tech Stack: Node.js, React, SQL/PostgreSQL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Hosting: AWS / Azure / GCP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Tools: GitHub, Jira, Postman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Backup &amp; Monitoring Tools: Veeam, Datadog, or similar</a:t>
            </a:r>
          </a:p>
        </p:txBody>
      </p:sp>
      <p:cxnSp>
        <p:nvCxnSpPr>
          <p:cNvPr id="19" name="Straight Connector 18">
            <a:extLst>
              <a:ext uri="{FF2B5EF4-FFF2-40B4-BE49-F238E27FC236}">
                <a16:creationId xmlns:a16="http://schemas.microsoft.com/office/drawing/2014/main" id="{4DC69AC8-8BD9-8576-250A-C9233E96E5D0}"/>
              </a:ext>
            </a:extLst>
          </p:cNvPr>
          <p:cNvCxnSpPr>
            <a:cxnSpLocks/>
          </p:cNvCxnSpPr>
          <p:nvPr/>
        </p:nvCxnSpPr>
        <p:spPr>
          <a:xfrm>
            <a:off x="5889523" y="894735"/>
            <a:ext cx="0" cy="589741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8820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D11E7-94E1-E464-08A3-76567D32D7E9}"/>
              </a:ext>
            </a:extLst>
          </p:cNvPr>
          <p:cNvSpPr>
            <a:spLocks noGrp="1"/>
          </p:cNvSpPr>
          <p:nvPr>
            <p:ph type="ctrTitle"/>
          </p:nvPr>
        </p:nvSpPr>
        <p:spPr>
          <a:xfrm>
            <a:off x="1" y="0"/>
            <a:ext cx="6489290" cy="727587"/>
          </a:xfrm>
        </p:spPr>
        <p:txBody>
          <a:bodyPr>
            <a:normAutofit/>
          </a:bodyPr>
          <a:lstStyle/>
          <a:p>
            <a:r>
              <a:rPr lang="en-IN" sz="4000" b="1" dirty="0">
                <a:latin typeface="Arial Black" panose="020B0A04020102020204" pitchFamily="34" charset="0"/>
              </a:rPr>
              <a:t>Resources and Budget </a:t>
            </a:r>
          </a:p>
        </p:txBody>
      </p:sp>
      <p:sp>
        <p:nvSpPr>
          <p:cNvPr id="3" name="Subtitle 2">
            <a:extLst>
              <a:ext uri="{FF2B5EF4-FFF2-40B4-BE49-F238E27FC236}">
                <a16:creationId xmlns:a16="http://schemas.microsoft.com/office/drawing/2014/main" id="{C709C5C7-1437-F149-CE68-D0DDA953A5C2}"/>
              </a:ext>
            </a:extLst>
          </p:cNvPr>
          <p:cNvSpPr>
            <a:spLocks noGrp="1"/>
          </p:cNvSpPr>
          <p:nvPr>
            <p:ph type="subTitle" idx="1"/>
          </p:nvPr>
        </p:nvSpPr>
        <p:spPr>
          <a:xfrm>
            <a:off x="245806" y="894735"/>
            <a:ext cx="11808542" cy="5761704"/>
          </a:xfrm>
        </p:spPr>
        <p:txBody>
          <a:bodyPr>
            <a:normAutofit/>
          </a:bodyPr>
          <a:lstStyle/>
          <a:p>
            <a:r>
              <a:rPr lang="en-IN" b="1" dirty="0"/>
              <a:t>Project Manager </a:t>
            </a:r>
            <a:r>
              <a:rPr lang="en-IN" dirty="0"/>
              <a:t>- </a:t>
            </a:r>
            <a:r>
              <a:rPr lang="en-US" dirty="0"/>
              <a:t>Oversees the entire project lifecycle, manages timelines, coordinates between teams, and ensures milestones are met.</a:t>
            </a:r>
          </a:p>
          <a:p>
            <a:r>
              <a:rPr lang="en-IN" b="1" dirty="0"/>
              <a:t>Business Analyst </a:t>
            </a:r>
            <a:r>
              <a:rPr lang="en-IN" dirty="0"/>
              <a:t>- </a:t>
            </a:r>
            <a:r>
              <a:rPr lang="en-US" dirty="0"/>
              <a:t>Works with stakeholders to gather CRM requirements, create functional documentation, and bridge gaps between tech and business.</a:t>
            </a:r>
          </a:p>
          <a:p>
            <a:r>
              <a:rPr lang="en-IN" dirty="0"/>
              <a:t> </a:t>
            </a:r>
            <a:r>
              <a:rPr lang="en-IN" b="1" dirty="0"/>
              <a:t>Software Developers (2–3) </a:t>
            </a:r>
            <a:r>
              <a:rPr lang="en-IN" dirty="0"/>
              <a:t>-</a:t>
            </a:r>
            <a:r>
              <a:rPr lang="en-US" dirty="0"/>
              <a:t> Responsible for building the backend and frontend components of the CRM using technologies like Node.js, React, and SQL</a:t>
            </a:r>
          </a:p>
          <a:p>
            <a:r>
              <a:rPr lang="en-US" dirty="0"/>
              <a:t> </a:t>
            </a:r>
            <a:r>
              <a:rPr lang="en-IN" b="1" dirty="0"/>
              <a:t>UI/UX Designer </a:t>
            </a:r>
            <a:r>
              <a:rPr lang="en-IN" dirty="0"/>
              <a:t>- </a:t>
            </a:r>
            <a:r>
              <a:rPr lang="en-US" dirty="0"/>
              <a:t>Designs user-friendly and responsive interfaces tailored to different users (e.g., counselors, managers). </a:t>
            </a:r>
          </a:p>
          <a:p>
            <a:r>
              <a:rPr lang="en-IN" b="1" dirty="0"/>
              <a:t>QA Tester </a:t>
            </a:r>
            <a:r>
              <a:rPr lang="en-IN" dirty="0"/>
              <a:t>- </a:t>
            </a:r>
            <a:r>
              <a:rPr lang="en-US" dirty="0"/>
              <a:t>Conducts thorough testing including unit, integration, and user acceptance testing (UAT) to ensure a bug-free experience.</a:t>
            </a:r>
          </a:p>
          <a:p>
            <a:r>
              <a:rPr lang="en-IN" b="1" dirty="0"/>
              <a:t>IT Support Staff </a:t>
            </a:r>
            <a:r>
              <a:rPr lang="en-IN" dirty="0"/>
              <a:t>- </a:t>
            </a:r>
            <a:r>
              <a:rPr lang="en-US" dirty="0"/>
              <a:t>Provides technical assistance during deployment, hosting, backups, and handles post-launch technical issues. </a:t>
            </a:r>
          </a:p>
          <a:p>
            <a:r>
              <a:rPr lang="en-IN" b="1" dirty="0"/>
              <a:t>Internal Training Lead </a:t>
            </a:r>
            <a:r>
              <a:rPr lang="en-IN" dirty="0"/>
              <a:t>- </a:t>
            </a:r>
            <a:r>
              <a:rPr lang="en-US" dirty="0"/>
              <a:t>Prepares training materials and conducts sessions to help staff adapt to the new CRM system.</a:t>
            </a:r>
            <a:endParaRPr lang="en-IN" dirty="0"/>
          </a:p>
        </p:txBody>
      </p:sp>
      <p:graphicFrame>
        <p:nvGraphicFramePr>
          <p:cNvPr id="8" name="Table 7">
            <a:extLst>
              <a:ext uri="{FF2B5EF4-FFF2-40B4-BE49-F238E27FC236}">
                <a16:creationId xmlns:a16="http://schemas.microsoft.com/office/drawing/2014/main" id="{2ECEB384-220B-72AB-0818-DE6653E6539C}"/>
              </a:ext>
            </a:extLst>
          </p:cNvPr>
          <p:cNvGraphicFramePr>
            <a:graphicFrameLocks noGrp="1"/>
          </p:cNvGraphicFramePr>
          <p:nvPr>
            <p:extLst>
              <p:ext uri="{D42A27DB-BD31-4B8C-83A1-F6EECF244321}">
                <p14:modId xmlns:p14="http://schemas.microsoft.com/office/powerpoint/2010/main" val="3290070797"/>
              </p:ext>
            </p:extLst>
          </p:nvPr>
        </p:nvGraphicFramePr>
        <p:xfrm>
          <a:off x="892277" y="990110"/>
          <a:ext cx="10515600" cy="365760"/>
        </p:xfrm>
        <a:graphic>
          <a:graphicData uri="http://schemas.openxmlformats.org/drawingml/2006/table">
            <a:tbl>
              <a:tblPr/>
              <a:tblGrid>
                <a:gridCol w="10515600">
                  <a:extLst>
                    <a:ext uri="{9D8B030D-6E8A-4147-A177-3AD203B41FA5}">
                      <a16:colId xmlns:a16="http://schemas.microsoft.com/office/drawing/2014/main" val="1765630277"/>
                    </a:ext>
                  </a:extLst>
                </a:gridCol>
              </a:tblGrid>
              <a:tr h="0">
                <a:tc>
                  <a:txBody>
                    <a:bodyPr/>
                    <a:lstStyle/>
                    <a:p>
                      <a:endParaRPr lang="en-IN" dirty="0"/>
                    </a:p>
                  </a:txBody>
                  <a:tcPr anchor="ctr">
                    <a:lnL>
                      <a:noFill/>
                    </a:lnL>
                    <a:lnR>
                      <a:noFill/>
                    </a:lnR>
                    <a:lnT>
                      <a:noFill/>
                    </a:lnT>
                    <a:lnB>
                      <a:noFill/>
                    </a:lnB>
                    <a:noFill/>
                  </a:tcPr>
                </a:tc>
                <a:extLst>
                  <a:ext uri="{0D108BD9-81ED-4DB2-BD59-A6C34878D82A}">
                    <a16:rowId xmlns:a16="http://schemas.microsoft.com/office/drawing/2014/main" val="1022601445"/>
                  </a:ext>
                </a:extLst>
              </a:tr>
            </a:tbl>
          </a:graphicData>
        </a:graphic>
      </p:graphicFrame>
      <p:graphicFrame>
        <p:nvGraphicFramePr>
          <p:cNvPr id="9" name="Table 8">
            <a:extLst>
              <a:ext uri="{FF2B5EF4-FFF2-40B4-BE49-F238E27FC236}">
                <a16:creationId xmlns:a16="http://schemas.microsoft.com/office/drawing/2014/main" id="{B379337E-733A-467F-52AA-67DC1272264B}"/>
              </a:ext>
            </a:extLst>
          </p:cNvPr>
          <p:cNvGraphicFramePr>
            <a:graphicFrameLocks noGrp="1"/>
          </p:cNvGraphicFramePr>
          <p:nvPr>
            <p:extLst>
              <p:ext uri="{D42A27DB-BD31-4B8C-83A1-F6EECF244321}">
                <p14:modId xmlns:p14="http://schemas.microsoft.com/office/powerpoint/2010/main" val="3758249376"/>
              </p:ext>
            </p:extLst>
          </p:nvPr>
        </p:nvGraphicFramePr>
        <p:xfrm>
          <a:off x="838200" y="1622324"/>
          <a:ext cx="10515600" cy="619432"/>
        </p:xfrm>
        <a:graphic>
          <a:graphicData uri="http://schemas.openxmlformats.org/drawingml/2006/table">
            <a:tbl>
              <a:tblPr/>
              <a:tblGrid>
                <a:gridCol w="10515600">
                  <a:extLst>
                    <a:ext uri="{9D8B030D-6E8A-4147-A177-3AD203B41FA5}">
                      <a16:colId xmlns:a16="http://schemas.microsoft.com/office/drawing/2014/main" val="3953842889"/>
                    </a:ext>
                  </a:extLst>
                </a:gridCol>
              </a:tblGrid>
              <a:tr h="619432">
                <a:tc>
                  <a:txBody>
                    <a:bodyPr/>
                    <a:lstStyle/>
                    <a:p>
                      <a:endParaRPr lang="en-US" dirty="0"/>
                    </a:p>
                  </a:txBody>
                  <a:tcPr anchor="ctr">
                    <a:lnL>
                      <a:noFill/>
                    </a:lnL>
                    <a:lnR>
                      <a:noFill/>
                    </a:lnR>
                    <a:lnT>
                      <a:noFill/>
                    </a:lnT>
                    <a:lnB>
                      <a:noFill/>
                    </a:lnB>
                    <a:noFill/>
                  </a:tcPr>
                </a:tc>
                <a:extLst>
                  <a:ext uri="{0D108BD9-81ED-4DB2-BD59-A6C34878D82A}">
                    <a16:rowId xmlns:a16="http://schemas.microsoft.com/office/drawing/2014/main" val="3053006730"/>
                  </a:ext>
                </a:extLst>
              </a:tr>
            </a:tbl>
          </a:graphicData>
        </a:graphic>
      </p:graphicFrame>
    </p:spTree>
    <p:extLst>
      <p:ext uri="{BB962C8B-B14F-4D97-AF65-F5344CB8AC3E}">
        <p14:creationId xmlns:p14="http://schemas.microsoft.com/office/powerpoint/2010/main" val="1858015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E0272-F0B3-3440-A30A-2986FE549350}"/>
              </a:ext>
            </a:extLst>
          </p:cNvPr>
          <p:cNvSpPr>
            <a:spLocks noGrp="1"/>
          </p:cNvSpPr>
          <p:nvPr>
            <p:ph type="ctrTitle"/>
          </p:nvPr>
        </p:nvSpPr>
        <p:spPr>
          <a:xfrm>
            <a:off x="-68826" y="104213"/>
            <a:ext cx="8455742" cy="800355"/>
          </a:xfrm>
        </p:spPr>
        <p:txBody>
          <a:bodyPr>
            <a:normAutofit fontScale="90000"/>
          </a:bodyPr>
          <a:lstStyle/>
          <a:p>
            <a:r>
              <a:rPr lang="en-IN" sz="6000" b="1" dirty="0">
                <a:latin typeface="Arial Black" panose="020B0A04020102020204" pitchFamily="34" charset="0"/>
              </a:rPr>
              <a:t>Technical Resources</a:t>
            </a:r>
            <a:endParaRPr lang="en-IN" dirty="0"/>
          </a:p>
        </p:txBody>
      </p:sp>
      <p:sp>
        <p:nvSpPr>
          <p:cNvPr id="3" name="Subtitle 2">
            <a:extLst>
              <a:ext uri="{FF2B5EF4-FFF2-40B4-BE49-F238E27FC236}">
                <a16:creationId xmlns:a16="http://schemas.microsoft.com/office/drawing/2014/main" id="{2DE9C773-2E1D-1526-2F8E-C95534E3635B}"/>
              </a:ext>
            </a:extLst>
          </p:cNvPr>
          <p:cNvSpPr>
            <a:spLocks noGrp="1"/>
          </p:cNvSpPr>
          <p:nvPr>
            <p:ph type="subTitle" idx="1"/>
          </p:nvPr>
        </p:nvSpPr>
        <p:spPr>
          <a:xfrm>
            <a:off x="108155" y="1012723"/>
            <a:ext cx="12083845" cy="5741064"/>
          </a:xfrm>
        </p:spPr>
        <p:txBody>
          <a:bodyPr/>
          <a:lstStyle/>
          <a:p>
            <a:pPr>
              <a:buNone/>
            </a:pPr>
            <a:r>
              <a:rPr lang="en-US" b="1" dirty="0"/>
              <a:t>Development Frameworks (Node.js, React, SQL) </a:t>
            </a:r>
            <a:r>
              <a:rPr lang="en-US" dirty="0"/>
              <a:t>- Build the application backend (server-side), frontend (user interface), and database system.</a:t>
            </a:r>
          </a:p>
          <a:p>
            <a:pPr>
              <a:buNone/>
            </a:pPr>
            <a:r>
              <a:rPr lang="en-US" b="1" dirty="0"/>
              <a:t>Hosting / Cloud Infrastructure (AWS, Azure) </a:t>
            </a:r>
            <a:r>
              <a:rPr lang="en-US" dirty="0"/>
              <a:t>- Provides reliable and scalable servers to host the CRM securely with high uptime.</a:t>
            </a:r>
          </a:p>
          <a:p>
            <a:pPr>
              <a:buNone/>
            </a:pPr>
            <a:r>
              <a:rPr lang="en-US" b="1" dirty="0"/>
              <a:t>Data Backup &amp; Security Tools </a:t>
            </a:r>
            <a:r>
              <a:rPr lang="en-US" dirty="0"/>
              <a:t>- Protects against data loss and ensures sensitive student data is safely stored and recoverable.</a:t>
            </a:r>
          </a:p>
          <a:p>
            <a:r>
              <a:rPr lang="en-US" b="1" dirty="0"/>
              <a:t>API Integration Tools </a:t>
            </a:r>
            <a:r>
              <a:rPr lang="en-US" dirty="0"/>
              <a:t>- Enables the CRM to connect with ERP systems, SMS/email gateways, and other platforms (e.g., Zapier, Postman for testing).</a:t>
            </a:r>
          </a:p>
          <a:p>
            <a:endParaRPr lang="en-US" dirty="0"/>
          </a:p>
          <a:p>
            <a:endParaRPr lang="en-US" dirty="0"/>
          </a:p>
          <a:p>
            <a:endParaRPr lang="en-IN" dirty="0"/>
          </a:p>
        </p:txBody>
      </p:sp>
    </p:spTree>
    <p:extLst>
      <p:ext uri="{BB962C8B-B14F-4D97-AF65-F5344CB8AC3E}">
        <p14:creationId xmlns:p14="http://schemas.microsoft.com/office/powerpoint/2010/main" val="3815990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6BDAB-E72B-3086-FCCE-EEB02347BFA5}"/>
              </a:ext>
            </a:extLst>
          </p:cNvPr>
          <p:cNvSpPr>
            <a:spLocks noGrp="1"/>
          </p:cNvSpPr>
          <p:nvPr>
            <p:ph type="ctrTitle"/>
          </p:nvPr>
        </p:nvSpPr>
        <p:spPr>
          <a:xfrm>
            <a:off x="0" y="0"/>
            <a:ext cx="3519948" cy="1120877"/>
          </a:xfrm>
        </p:spPr>
        <p:txBody>
          <a:bodyPr>
            <a:normAutofit/>
          </a:bodyPr>
          <a:lstStyle/>
          <a:p>
            <a:r>
              <a:rPr lang="en-IN" sz="6000" b="1" dirty="0">
                <a:latin typeface="Arial Black" panose="020B0A04020102020204" pitchFamily="34" charset="0"/>
              </a:rPr>
              <a:t>Budget</a:t>
            </a:r>
            <a:endParaRPr lang="en-IN" dirty="0"/>
          </a:p>
        </p:txBody>
      </p:sp>
      <p:sp>
        <p:nvSpPr>
          <p:cNvPr id="3" name="Subtitle 2">
            <a:extLst>
              <a:ext uri="{FF2B5EF4-FFF2-40B4-BE49-F238E27FC236}">
                <a16:creationId xmlns:a16="http://schemas.microsoft.com/office/drawing/2014/main" id="{E504FAD1-328F-3CA9-8B40-DCA6CCF9339C}"/>
              </a:ext>
            </a:extLst>
          </p:cNvPr>
          <p:cNvSpPr>
            <a:spLocks noGrp="1"/>
          </p:cNvSpPr>
          <p:nvPr>
            <p:ph type="subTitle" idx="1"/>
          </p:nvPr>
        </p:nvSpPr>
        <p:spPr>
          <a:xfrm>
            <a:off x="304800" y="1120877"/>
            <a:ext cx="11641394" cy="5574891"/>
          </a:xfrm>
        </p:spPr>
        <p:txBody>
          <a:bodyPr/>
          <a:lstStyle/>
          <a:p>
            <a:endParaRPr lang="en-IN" sz="3600" b="1" dirty="0"/>
          </a:p>
          <a:p>
            <a:r>
              <a:rPr lang="en-IN" sz="3600" b="1" dirty="0"/>
              <a:t>Fixed Budget (Rounded): ₹36,00,000</a:t>
            </a:r>
          </a:p>
          <a:p>
            <a:endParaRPr lang="en-IN" dirty="0"/>
          </a:p>
        </p:txBody>
      </p:sp>
      <p:graphicFrame>
        <p:nvGraphicFramePr>
          <p:cNvPr id="4" name="Table 3">
            <a:extLst>
              <a:ext uri="{FF2B5EF4-FFF2-40B4-BE49-F238E27FC236}">
                <a16:creationId xmlns:a16="http://schemas.microsoft.com/office/drawing/2014/main" id="{87B86A91-FE9A-A621-4524-69BFF06AD6F7}"/>
              </a:ext>
            </a:extLst>
          </p:cNvPr>
          <p:cNvGraphicFramePr>
            <a:graphicFrameLocks noGrp="1"/>
          </p:cNvGraphicFramePr>
          <p:nvPr>
            <p:extLst>
              <p:ext uri="{D42A27DB-BD31-4B8C-83A1-F6EECF244321}">
                <p14:modId xmlns:p14="http://schemas.microsoft.com/office/powerpoint/2010/main" val="2629575443"/>
              </p:ext>
            </p:extLst>
          </p:nvPr>
        </p:nvGraphicFramePr>
        <p:xfrm>
          <a:off x="2792360" y="2723534"/>
          <a:ext cx="6813756" cy="3175822"/>
        </p:xfrm>
        <a:graphic>
          <a:graphicData uri="http://schemas.openxmlformats.org/drawingml/2006/table">
            <a:tbl>
              <a:tblPr firstRow="1" bandRow="1">
                <a:tableStyleId>{5C22544A-7EE6-4342-B048-85BDC9FD1C3A}</a:tableStyleId>
              </a:tblPr>
              <a:tblGrid>
                <a:gridCol w="3406878">
                  <a:extLst>
                    <a:ext uri="{9D8B030D-6E8A-4147-A177-3AD203B41FA5}">
                      <a16:colId xmlns:a16="http://schemas.microsoft.com/office/drawing/2014/main" val="3717866830"/>
                    </a:ext>
                  </a:extLst>
                </a:gridCol>
                <a:gridCol w="3406878">
                  <a:extLst>
                    <a:ext uri="{9D8B030D-6E8A-4147-A177-3AD203B41FA5}">
                      <a16:colId xmlns:a16="http://schemas.microsoft.com/office/drawing/2014/main" val="3745289785"/>
                    </a:ext>
                  </a:extLst>
                </a:gridCol>
              </a:tblGrid>
              <a:tr h="6489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Category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Cost (INR Approx.)</a:t>
                      </a:r>
                    </a:p>
                  </a:txBody>
                  <a:tcPr/>
                </a:tc>
                <a:extLst>
                  <a:ext uri="{0D108BD9-81ED-4DB2-BD59-A6C34878D82A}">
                    <a16:rowId xmlns:a16="http://schemas.microsoft.com/office/drawing/2014/main" val="3136494310"/>
                  </a:ext>
                </a:extLst>
              </a:tr>
              <a:tr h="5053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Development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₹24,90,000</a:t>
                      </a:r>
                    </a:p>
                  </a:txBody>
                  <a:tcPr/>
                </a:tc>
                <a:extLst>
                  <a:ext uri="{0D108BD9-81ED-4DB2-BD59-A6C34878D82A}">
                    <a16:rowId xmlns:a16="http://schemas.microsoft.com/office/drawing/2014/main" val="1230754352"/>
                  </a:ext>
                </a:extLst>
              </a:tr>
              <a:tr h="5053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Data Migration &amp; Integration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₹4,15,000</a:t>
                      </a:r>
                    </a:p>
                  </a:txBody>
                  <a:tcPr/>
                </a:tc>
                <a:extLst>
                  <a:ext uri="{0D108BD9-81ED-4DB2-BD59-A6C34878D82A}">
                    <a16:rowId xmlns:a16="http://schemas.microsoft.com/office/drawing/2014/main" val="2816286619"/>
                  </a:ext>
                </a:extLst>
              </a:tr>
              <a:tr h="5053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Training &amp; Change Management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₹2,50,000</a:t>
                      </a:r>
                    </a:p>
                  </a:txBody>
                  <a:tcPr/>
                </a:tc>
                <a:extLst>
                  <a:ext uri="{0D108BD9-81ED-4DB2-BD59-A6C34878D82A}">
                    <a16:rowId xmlns:a16="http://schemas.microsoft.com/office/drawing/2014/main" val="3631624686"/>
                  </a:ext>
                </a:extLst>
              </a:tr>
              <a:tr h="5053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Contingency Buffer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₹4,15,000</a:t>
                      </a:r>
                    </a:p>
                  </a:txBody>
                  <a:tcPr/>
                </a:tc>
                <a:extLst>
                  <a:ext uri="{0D108BD9-81ED-4DB2-BD59-A6C34878D82A}">
                    <a16:rowId xmlns:a16="http://schemas.microsoft.com/office/drawing/2014/main" val="399013139"/>
                  </a:ext>
                </a:extLst>
              </a:tr>
              <a:tr h="5053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Total Fixed Budget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₹35,70,000</a:t>
                      </a:r>
                    </a:p>
                  </a:txBody>
                  <a:tcPr/>
                </a:tc>
                <a:extLst>
                  <a:ext uri="{0D108BD9-81ED-4DB2-BD59-A6C34878D82A}">
                    <a16:rowId xmlns:a16="http://schemas.microsoft.com/office/drawing/2014/main" val="3881604948"/>
                  </a:ext>
                </a:extLst>
              </a:tr>
            </a:tbl>
          </a:graphicData>
        </a:graphic>
      </p:graphicFrame>
    </p:spTree>
    <p:extLst>
      <p:ext uri="{BB962C8B-B14F-4D97-AF65-F5344CB8AC3E}">
        <p14:creationId xmlns:p14="http://schemas.microsoft.com/office/powerpoint/2010/main" val="698251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A5376-5F90-4B6E-7485-20AB1594EA95}"/>
              </a:ext>
            </a:extLst>
          </p:cNvPr>
          <p:cNvSpPr>
            <a:spLocks noGrp="1"/>
          </p:cNvSpPr>
          <p:nvPr>
            <p:ph type="ctrTitle"/>
          </p:nvPr>
        </p:nvSpPr>
        <p:spPr>
          <a:xfrm>
            <a:off x="0" y="1"/>
            <a:ext cx="7167716" cy="816076"/>
          </a:xfrm>
        </p:spPr>
        <p:txBody>
          <a:bodyPr>
            <a:normAutofit/>
          </a:bodyPr>
          <a:lstStyle/>
          <a:p>
            <a:r>
              <a:rPr lang="en-IN" sz="4400" b="1" dirty="0">
                <a:latin typeface="Arial Black" panose="020B0A04020102020204" pitchFamily="34" charset="0"/>
              </a:rPr>
              <a:t>Risks &amp; Dependencies</a:t>
            </a:r>
          </a:p>
        </p:txBody>
      </p:sp>
      <p:sp>
        <p:nvSpPr>
          <p:cNvPr id="3" name="Subtitle 2">
            <a:extLst>
              <a:ext uri="{FF2B5EF4-FFF2-40B4-BE49-F238E27FC236}">
                <a16:creationId xmlns:a16="http://schemas.microsoft.com/office/drawing/2014/main" id="{C9CBD0BE-78BB-4DEE-A9FF-7DE0DFFDCB55}"/>
              </a:ext>
            </a:extLst>
          </p:cNvPr>
          <p:cNvSpPr>
            <a:spLocks noGrp="1"/>
          </p:cNvSpPr>
          <p:nvPr>
            <p:ph type="subTitle" idx="1"/>
          </p:nvPr>
        </p:nvSpPr>
        <p:spPr>
          <a:xfrm>
            <a:off x="98323" y="1032386"/>
            <a:ext cx="12005187" cy="5825613"/>
          </a:xfrm>
        </p:spPr>
        <p:txBody>
          <a:bodyPr>
            <a:normAutofit lnSpcReduction="10000"/>
          </a:bodyPr>
          <a:lstStyle/>
          <a:p>
            <a:pPr>
              <a:buNone/>
            </a:pPr>
            <a:r>
              <a:rPr lang="en-US" b="1" dirty="0"/>
              <a:t>Risks</a:t>
            </a:r>
          </a:p>
          <a:p>
            <a:pPr>
              <a:buNone/>
            </a:pPr>
            <a:r>
              <a:rPr lang="en-US" b="1" dirty="0"/>
              <a:t>Scope Creep </a:t>
            </a:r>
            <a:r>
              <a:rPr lang="en-US" dirty="0"/>
              <a:t>- There is a risk of uncontrolled feature additions or changes during development, which can lead to delays and increased costs. To manage this, it’s important to finalize requirements early and use a formal change request process.</a:t>
            </a:r>
          </a:p>
          <a:p>
            <a:pPr>
              <a:buNone/>
            </a:pPr>
            <a:r>
              <a:rPr lang="en-US" b="1" dirty="0"/>
              <a:t>Data Security and Compliance Risks </a:t>
            </a:r>
            <a:r>
              <a:rPr lang="en-US" dirty="0"/>
              <a:t>- Mishandling of sensitive lead and student data could lead to legal issues or data breaches. Security best practices such as role-based access control, data encryption, and compliance audits should be followed.</a:t>
            </a:r>
          </a:p>
          <a:p>
            <a:pPr>
              <a:buNone/>
            </a:pPr>
            <a:r>
              <a:rPr lang="en-US" b="1" dirty="0"/>
              <a:t>Inadequate Testing </a:t>
            </a:r>
            <a:r>
              <a:rPr lang="en-US" dirty="0"/>
              <a:t>- If testing is rushed or incomplete, the CRM may go live with bugs or missing functionality. Allocating sufficient time and resources for comprehensive testing, including UAT, is essential.</a:t>
            </a:r>
          </a:p>
          <a:p>
            <a:pPr>
              <a:buNone/>
            </a:pPr>
            <a:r>
              <a:rPr lang="en-US" b="1" dirty="0"/>
              <a:t>System Performance and Downtime </a:t>
            </a:r>
            <a:r>
              <a:rPr lang="en-US" dirty="0"/>
              <a:t>- Unexpected system crashes or poor performance could disrupt operations. Hosting the CRM on a reliable cloud platform and implementing monitoring and failover strategies will reduce this risk.</a:t>
            </a:r>
          </a:p>
          <a:p>
            <a:pPr>
              <a:buNone/>
            </a:pPr>
            <a:r>
              <a:rPr lang="en-US" b="1" dirty="0"/>
              <a:t>Underestimation of Resource Requirements </a:t>
            </a:r>
            <a:r>
              <a:rPr lang="en-US" dirty="0"/>
              <a:t>- Insufficient manpower or lack of skilled team members can slow down the project. Resource planning and having backup personnel for key roles will mitigate this risk.</a:t>
            </a:r>
          </a:p>
          <a:p>
            <a:endParaRPr lang="en-IN" dirty="0"/>
          </a:p>
        </p:txBody>
      </p:sp>
    </p:spTree>
    <p:extLst>
      <p:ext uri="{BB962C8B-B14F-4D97-AF65-F5344CB8AC3E}">
        <p14:creationId xmlns:p14="http://schemas.microsoft.com/office/powerpoint/2010/main" val="2375376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55084-8EED-FF41-962E-6DF66BB0C44B}"/>
              </a:ext>
            </a:extLst>
          </p:cNvPr>
          <p:cNvSpPr>
            <a:spLocks noGrp="1"/>
          </p:cNvSpPr>
          <p:nvPr>
            <p:ph type="ctrTitle"/>
          </p:nvPr>
        </p:nvSpPr>
        <p:spPr>
          <a:xfrm>
            <a:off x="0" y="1"/>
            <a:ext cx="4296697" cy="747251"/>
          </a:xfrm>
        </p:spPr>
        <p:txBody>
          <a:bodyPr>
            <a:normAutofit/>
          </a:bodyPr>
          <a:lstStyle/>
          <a:p>
            <a:r>
              <a:rPr lang="en-IN" sz="4000" b="1" dirty="0">
                <a:latin typeface="Arial Black" panose="020B0A04020102020204" pitchFamily="34" charset="0"/>
              </a:rPr>
              <a:t>Dependencies</a:t>
            </a:r>
            <a:endParaRPr lang="en-IN" sz="4000" dirty="0"/>
          </a:p>
        </p:txBody>
      </p:sp>
      <p:sp>
        <p:nvSpPr>
          <p:cNvPr id="3" name="Subtitle 2">
            <a:extLst>
              <a:ext uri="{FF2B5EF4-FFF2-40B4-BE49-F238E27FC236}">
                <a16:creationId xmlns:a16="http://schemas.microsoft.com/office/drawing/2014/main" id="{8B5D75BB-E8D4-E01D-DD5F-B1EED2E356E8}"/>
              </a:ext>
            </a:extLst>
          </p:cNvPr>
          <p:cNvSpPr>
            <a:spLocks noGrp="1"/>
          </p:cNvSpPr>
          <p:nvPr>
            <p:ph type="subTitle" idx="1"/>
          </p:nvPr>
        </p:nvSpPr>
        <p:spPr>
          <a:xfrm>
            <a:off x="0" y="1032387"/>
            <a:ext cx="12192000" cy="5427407"/>
          </a:xfrm>
        </p:spPr>
        <p:txBody>
          <a:bodyPr>
            <a:normAutofit/>
          </a:bodyPr>
          <a:lstStyle/>
          <a:p>
            <a:pPr>
              <a:buNone/>
            </a:pPr>
            <a:r>
              <a:rPr lang="en-US" b="1" dirty="0"/>
              <a:t>Access to </a:t>
            </a:r>
            <a:r>
              <a:rPr lang="en-US" b="1" dirty="0" err="1"/>
              <a:t>LeadSquared</a:t>
            </a:r>
            <a:r>
              <a:rPr lang="en-US" b="1" dirty="0"/>
              <a:t> Data/APIs </a:t>
            </a:r>
            <a:r>
              <a:rPr lang="en-US" dirty="0"/>
              <a:t>- Successful migration depends on timely access to </a:t>
            </a:r>
            <a:r>
              <a:rPr lang="en-US" dirty="0" err="1"/>
              <a:t>LeadSquared</a:t>
            </a:r>
            <a:r>
              <a:rPr lang="en-US" dirty="0"/>
              <a:t> data exports or API endpoints. Delays here can affect the project schedule.</a:t>
            </a:r>
          </a:p>
          <a:p>
            <a:pPr>
              <a:buNone/>
            </a:pPr>
            <a:r>
              <a:rPr lang="en-US" b="1" dirty="0"/>
              <a:t>Stakeholder Involvement </a:t>
            </a:r>
            <a:r>
              <a:rPr lang="en-US" dirty="0"/>
              <a:t>- Continuous input from academic staff, counselors, and managers is critical for accurately capturing business workflows and validating features.</a:t>
            </a:r>
          </a:p>
          <a:p>
            <a:pPr>
              <a:buNone/>
            </a:pPr>
            <a:r>
              <a:rPr lang="en-US" b="1" dirty="0"/>
              <a:t>Internal IT Infrastructure Readiness </a:t>
            </a:r>
            <a:r>
              <a:rPr lang="en-US" dirty="0"/>
              <a:t>- The project requires setup of hosting environments, domain configurations, and secure access. Any delay from the IT team can impact deployment timelines.</a:t>
            </a:r>
          </a:p>
          <a:p>
            <a:pPr>
              <a:buNone/>
            </a:pPr>
            <a:r>
              <a:rPr lang="en-US" b="1" dirty="0"/>
              <a:t>Feedback During UAT </a:t>
            </a:r>
            <a:r>
              <a:rPr lang="en-US" dirty="0"/>
              <a:t>- Timely and constructive feedback from users during User Acceptance Testing is necessary to make improvements before launch.</a:t>
            </a:r>
          </a:p>
          <a:p>
            <a:pPr>
              <a:buNone/>
            </a:pPr>
            <a:r>
              <a:rPr lang="en-US" b="1" dirty="0"/>
              <a:t>Training Schedule Coordination </a:t>
            </a:r>
            <a:r>
              <a:rPr lang="en-US" dirty="0"/>
              <a:t>- Successful rollout relies on all users receiving adequate training. Coordinating training sessions across departments is essential to ensure readiness.</a:t>
            </a:r>
          </a:p>
          <a:p>
            <a:endParaRPr lang="en-IN" dirty="0"/>
          </a:p>
        </p:txBody>
      </p:sp>
    </p:spTree>
    <p:extLst>
      <p:ext uri="{BB962C8B-B14F-4D97-AF65-F5344CB8AC3E}">
        <p14:creationId xmlns:p14="http://schemas.microsoft.com/office/powerpoint/2010/main" val="640959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F71AE-553B-F0DB-710A-32A3577CD731}"/>
              </a:ext>
            </a:extLst>
          </p:cNvPr>
          <p:cNvSpPr>
            <a:spLocks noGrp="1"/>
          </p:cNvSpPr>
          <p:nvPr>
            <p:ph type="title"/>
          </p:nvPr>
        </p:nvSpPr>
        <p:spPr>
          <a:xfrm>
            <a:off x="3952568" y="365125"/>
            <a:ext cx="7401232" cy="5947185"/>
          </a:xfrm>
        </p:spPr>
        <p:txBody>
          <a:bodyPr/>
          <a:lstStyle/>
          <a:p>
            <a:r>
              <a:rPr lang="en-IN" dirty="0"/>
              <a:t>Thank you.</a:t>
            </a:r>
          </a:p>
        </p:txBody>
      </p:sp>
    </p:spTree>
    <p:extLst>
      <p:ext uri="{BB962C8B-B14F-4D97-AF65-F5344CB8AC3E}">
        <p14:creationId xmlns:p14="http://schemas.microsoft.com/office/powerpoint/2010/main" val="3612642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0B3BA-5A21-F028-3B73-52002F40FE23}"/>
              </a:ext>
            </a:extLst>
          </p:cNvPr>
          <p:cNvSpPr>
            <a:spLocks noGrp="1"/>
          </p:cNvSpPr>
          <p:nvPr>
            <p:ph type="ctrTitle"/>
          </p:nvPr>
        </p:nvSpPr>
        <p:spPr>
          <a:xfrm>
            <a:off x="0" y="1"/>
            <a:ext cx="3519948" cy="884902"/>
          </a:xfrm>
        </p:spPr>
        <p:txBody>
          <a:bodyPr>
            <a:noAutofit/>
          </a:bodyPr>
          <a:lstStyle/>
          <a:p>
            <a:r>
              <a:rPr lang="en-IN" sz="4400" b="1" dirty="0">
                <a:latin typeface="Arial Black" panose="020B0A04020102020204" pitchFamily="34" charset="0"/>
              </a:rPr>
              <a:t>Situation</a:t>
            </a:r>
          </a:p>
        </p:txBody>
      </p:sp>
      <p:sp>
        <p:nvSpPr>
          <p:cNvPr id="3" name="Subtitle 2">
            <a:extLst>
              <a:ext uri="{FF2B5EF4-FFF2-40B4-BE49-F238E27FC236}">
                <a16:creationId xmlns:a16="http://schemas.microsoft.com/office/drawing/2014/main" id="{15C0DC63-F2DF-BC03-5573-7A8055C966F6}"/>
              </a:ext>
            </a:extLst>
          </p:cNvPr>
          <p:cNvSpPr>
            <a:spLocks noGrp="1"/>
          </p:cNvSpPr>
          <p:nvPr>
            <p:ph type="subTitle" idx="1"/>
          </p:nvPr>
        </p:nvSpPr>
        <p:spPr>
          <a:xfrm>
            <a:off x="78657" y="1671484"/>
            <a:ext cx="11680723" cy="3586316"/>
          </a:xfrm>
        </p:spPr>
        <p:txBody>
          <a:bodyPr>
            <a:normAutofit/>
          </a:bodyPr>
          <a:lstStyle/>
          <a:p>
            <a:r>
              <a:rPr lang="en-US" sz="3200" dirty="0"/>
              <a:t> The organization currently relies on </a:t>
            </a:r>
            <a:r>
              <a:rPr lang="en-US" sz="3200" b="1" dirty="0" err="1"/>
              <a:t>LeadSquared</a:t>
            </a:r>
            <a:r>
              <a:rPr lang="en-US" sz="3200" dirty="0"/>
              <a:t>, a third-party CRM platform, to manage academic leads and related data. While it has served its purpose, the platform presents limitations in terms of </a:t>
            </a:r>
            <a:r>
              <a:rPr lang="en-US" sz="3200" b="1" dirty="0"/>
              <a:t>cost efficiency</a:t>
            </a:r>
            <a:r>
              <a:rPr lang="en-US" sz="3200" dirty="0"/>
              <a:t>, </a:t>
            </a:r>
            <a:r>
              <a:rPr lang="en-US" sz="3200" b="1" dirty="0"/>
              <a:t>customization</a:t>
            </a:r>
            <a:r>
              <a:rPr lang="en-US" sz="3200" dirty="0"/>
              <a:t>, and </a:t>
            </a:r>
            <a:r>
              <a:rPr lang="en-US" sz="3200" b="1" dirty="0"/>
              <a:t>scalability</a:t>
            </a:r>
            <a:r>
              <a:rPr lang="en-US" sz="3200" dirty="0"/>
              <a:t>. As the business grows and its academic workflows evolve, the need for a more adaptable and integrated solution has become increasingly apparent</a:t>
            </a:r>
            <a:endParaRPr lang="en-IN" sz="3200" dirty="0"/>
          </a:p>
        </p:txBody>
      </p:sp>
    </p:spTree>
    <p:extLst>
      <p:ext uri="{BB962C8B-B14F-4D97-AF65-F5344CB8AC3E}">
        <p14:creationId xmlns:p14="http://schemas.microsoft.com/office/powerpoint/2010/main" val="429343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14EF9-4C91-BDAC-5271-BC8512B01C16}"/>
              </a:ext>
            </a:extLst>
          </p:cNvPr>
          <p:cNvSpPr>
            <a:spLocks noGrp="1"/>
          </p:cNvSpPr>
          <p:nvPr>
            <p:ph type="ctrTitle"/>
          </p:nvPr>
        </p:nvSpPr>
        <p:spPr>
          <a:xfrm>
            <a:off x="0" y="1"/>
            <a:ext cx="2841523" cy="904568"/>
          </a:xfrm>
        </p:spPr>
        <p:txBody>
          <a:bodyPr>
            <a:normAutofit/>
          </a:bodyPr>
          <a:lstStyle/>
          <a:p>
            <a:r>
              <a:rPr lang="en-IN" sz="4400" b="1" dirty="0">
                <a:latin typeface="Arial Black" panose="020B0A04020102020204" pitchFamily="34" charset="0"/>
              </a:rPr>
              <a:t>Problem</a:t>
            </a:r>
          </a:p>
        </p:txBody>
      </p:sp>
      <p:sp>
        <p:nvSpPr>
          <p:cNvPr id="3" name="Subtitle 2">
            <a:extLst>
              <a:ext uri="{FF2B5EF4-FFF2-40B4-BE49-F238E27FC236}">
                <a16:creationId xmlns:a16="http://schemas.microsoft.com/office/drawing/2014/main" id="{17ABE393-9B57-5855-CCEC-64B7B014B94F}"/>
              </a:ext>
            </a:extLst>
          </p:cNvPr>
          <p:cNvSpPr>
            <a:spLocks noGrp="1"/>
          </p:cNvSpPr>
          <p:nvPr>
            <p:ph type="subTitle" idx="1"/>
          </p:nvPr>
        </p:nvSpPr>
        <p:spPr>
          <a:xfrm>
            <a:off x="648929" y="1229031"/>
            <a:ext cx="11238271" cy="4817807"/>
          </a:xfrm>
        </p:spPr>
        <p:txBody>
          <a:bodyPr>
            <a:normAutofit/>
          </a:bodyPr>
          <a:lstStyle/>
          <a:p>
            <a:r>
              <a:rPr lang="en-US" sz="3200" dirty="0" err="1"/>
              <a:t>LeadSquared’s</a:t>
            </a:r>
            <a:r>
              <a:rPr lang="en-US" sz="3200" dirty="0"/>
              <a:t> structure and licensing model offer </a:t>
            </a:r>
            <a:r>
              <a:rPr lang="en-US" sz="3200" b="1" dirty="0"/>
              <a:t>limited flexibility</a:t>
            </a:r>
            <a:r>
              <a:rPr lang="en-US" sz="3200" dirty="0"/>
              <a:t> for customization, resulting in inefficient workflows and a lack of tailored reporting options. Additionally, being an external platform, it </a:t>
            </a:r>
            <a:r>
              <a:rPr lang="en-US" sz="3200" b="1" dirty="0"/>
              <a:t>restricts data ownership</a:t>
            </a:r>
            <a:r>
              <a:rPr lang="en-US" sz="3200" dirty="0"/>
              <a:t>, hinders </a:t>
            </a:r>
            <a:r>
              <a:rPr lang="en-US" sz="3200" b="1" dirty="0"/>
              <a:t>real-time integrations</a:t>
            </a:r>
            <a:r>
              <a:rPr lang="en-US" sz="3200" dirty="0"/>
              <a:t> with internal systems, and raises concerns over </a:t>
            </a:r>
            <a:r>
              <a:rPr lang="en-US" sz="3200" b="1" dirty="0"/>
              <a:t>long-term data privacy</a:t>
            </a:r>
            <a:r>
              <a:rPr lang="en-US" sz="3200" dirty="0"/>
              <a:t> and operational alignment. This dependency on a third-party CRM limits the organization's ability to adapt quickly to changing academic and business needs.</a:t>
            </a:r>
            <a:endParaRPr lang="en-IN" sz="3200" dirty="0"/>
          </a:p>
        </p:txBody>
      </p:sp>
    </p:spTree>
    <p:extLst>
      <p:ext uri="{BB962C8B-B14F-4D97-AF65-F5344CB8AC3E}">
        <p14:creationId xmlns:p14="http://schemas.microsoft.com/office/powerpoint/2010/main" val="3433844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50B3F-4411-1287-4FBB-1F98713533A2}"/>
              </a:ext>
            </a:extLst>
          </p:cNvPr>
          <p:cNvSpPr>
            <a:spLocks noGrp="1"/>
          </p:cNvSpPr>
          <p:nvPr>
            <p:ph type="ctrTitle"/>
          </p:nvPr>
        </p:nvSpPr>
        <p:spPr>
          <a:xfrm>
            <a:off x="0" y="1"/>
            <a:ext cx="3962400" cy="835742"/>
          </a:xfrm>
        </p:spPr>
        <p:txBody>
          <a:bodyPr>
            <a:normAutofit/>
          </a:bodyPr>
          <a:lstStyle/>
          <a:p>
            <a:r>
              <a:rPr lang="en-IN" sz="4400" b="1" dirty="0">
                <a:latin typeface="Arial Black" panose="020B0A04020102020204" pitchFamily="34" charset="0"/>
              </a:rPr>
              <a:t>Opportunity</a:t>
            </a:r>
          </a:p>
        </p:txBody>
      </p:sp>
      <p:sp>
        <p:nvSpPr>
          <p:cNvPr id="3" name="Subtitle 2">
            <a:extLst>
              <a:ext uri="{FF2B5EF4-FFF2-40B4-BE49-F238E27FC236}">
                <a16:creationId xmlns:a16="http://schemas.microsoft.com/office/drawing/2014/main" id="{0C1A66B0-4B65-C7A4-D373-1A975B9582E8}"/>
              </a:ext>
            </a:extLst>
          </p:cNvPr>
          <p:cNvSpPr>
            <a:spLocks noGrp="1"/>
          </p:cNvSpPr>
          <p:nvPr>
            <p:ph type="subTitle" idx="1"/>
          </p:nvPr>
        </p:nvSpPr>
        <p:spPr>
          <a:xfrm>
            <a:off x="98323" y="835743"/>
            <a:ext cx="11965857" cy="5447070"/>
          </a:xfrm>
        </p:spPr>
        <p:txBody>
          <a:bodyPr/>
          <a:lstStyle/>
          <a:p>
            <a:pPr>
              <a:buNone/>
            </a:pPr>
            <a:endParaRPr lang="en-US" dirty="0"/>
          </a:p>
          <a:p>
            <a:pPr>
              <a:buNone/>
            </a:pPr>
            <a:r>
              <a:rPr lang="en-US" dirty="0"/>
              <a:t>Developing an </a:t>
            </a:r>
            <a:r>
              <a:rPr lang="en-US" b="1" dirty="0"/>
              <a:t>in-house CRM system (Academic Tracker)</a:t>
            </a:r>
            <a:r>
              <a:rPr lang="en-US" dirty="0"/>
              <a:t> provides an opportunity to:</a:t>
            </a:r>
            <a:br>
              <a:rPr lang="en-US" dirty="0"/>
            </a:br>
            <a:br>
              <a:rPr lang="en-US" dirty="0"/>
            </a:br>
            <a:endParaRPr lang="en-US" dirty="0"/>
          </a:p>
          <a:p>
            <a:pPr>
              <a:buFont typeface="Arial" panose="020B0604020202020204" pitchFamily="34" charset="0"/>
              <a:buChar char="•"/>
            </a:pPr>
            <a:r>
              <a:rPr lang="en-US" dirty="0"/>
              <a:t>Customize workflows specific to academic processes.</a:t>
            </a:r>
          </a:p>
          <a:p>
            <a:pPr>
              <a:buFont typeface="Arial" panose="020B0604020202020204" pitchFamily="34" charset="0"/>
              <a:buChar char="•"/>
            </a:pPr>
            <a:r>
              <a:rPr lang="en-US" dirty="0"/>
              <a:t>Reduce long-term operational costs.</a:t>
            </a:r>
          </a:p>
          <a:p>
            <a:pPr>
              <a:buFont typeface="Arial" panose="020B0604020202020204" pitchFamily="34" charset="0"/>
              <a:buChar char="•"/>
            </a:pPr>
            <a:r>
              <a:rPr lang="en-US" dirty="0"/>
              <a:t>Enhance </a:t>
            </a:r>
            <a:r>
              <a:rPr lang="en-US" b="1" dirty="0"/>
              <a:t>data privacy</a:t>
            </a:r>
            <a:r>
              <a:rPr lang="en-US" dirty="0"/>
              <a:t> and control.</a:t>
            </a:r>
          </a:p>
          <a:p>
            <a:pPr>
              <a:buFont typeface="Arial" panose="020B0604020202020204" pitchFamily="34" charset="0"/>
              <a:buChar char="•"/>
            </a:pPr>
            <a:r>
              <a:rPr lang="en-US" dirty="0"/>
              <a:t>Seamlessly </a:t>
            </a:r>
            <a:r>
              <a:rPr lang="en-US" b="1" dirty="0"/>
              <a:t>integrate with internal systems</a:t>
            </a:r>
            <a:r>
              <a:rPr lang="en-US" dirty="0"/>
              <a:t> (ERP, marketing tools, communication platforms).</a:t>
            </a:r>
          </a:p>
          <a:p>
            <a:pPr>
              <a:buFont typeface="Arial" panose="020B0604020202020204" pitchFamily="34" charset="0"/>
              <a:buChar char="•"/>
            </a:pPr>
            <a:r>
              <a:rPr lang="en-US" dirty="0"/>
              <a:t>Enable robust </a:t>
            </a:r>
            <a:r>
              <a:rPr lang="en-US" b="1" dirty="0"/>
              <a:t>reporting and analytics</a:t>
            </a:r>
            <a:r>
              <a:rPr lang="en-US" dirty="0"/>
              <a:t>.</a:t>
            </a:r>
          </a:p>
          <a:p>
            <a:pPr>
              <a:buFont typeface="Arial" panose="020B0604020202020204" pitchFamily="34" charset="0"/>
              <a:buChar char="•"/>
            </a:pPr>
            <a:r>
              <a:rPr lang="en-US" dirty="0"/>
              <a:t>Adapt quickly to organizational changes without vendor dependency.</a:t>
            </a:r>
          </a:p>
          <a:p>
            <a:endParaRPr lang="en-IN" dirty="0"/>
          </a:p>
        </p:txBody>
      </p:sp>
    </p:spTree>
    <p:extLst>
      <p:ext uri="{BB962C8B-B14F-4D97-AF65-F5344CB8AC3E}">
        <p14:creationId xmlns:p14="http://schemas.microsoft.com/office/powerpoint/2010/main" val="3879271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59443-8FC4-A988-D0C2-2F7A181B778E}"/>
              </a:ext>
            </a:extLst>
          </p:cNvPr>
          <p:cNvSpPr>
            <a:spLocks noGrp="1"/>
          </p:cNvSpPr>
          <p:nvPr>
            <p:ph type="ctrTitle"/>
          </p:nvPr>
        </p:nvSpPr>
        <p:spPr>
          <a:xfrm>
            <a:off x="0" y="108155"/>
            <a:ext cx="6096000" cy="776748"/>
          </a:xfrm>
        </p:spPr>
        <p:txBody>
          <a:bodyPr>
            <a:normAutofit/>
          </a:bodyPr>
          <a:lstStyle/>
          <a:p>
            <a:r>
              <a:rPr lang="en-IN" sz="4400" b="1" dirty="0">
                <a:latin typeface="Arial Black" panose="020B0A04020102020204" pitchFamily="34" charset="0"/>
              </a:rPr>
              <a:t>Purpose Statement</a:t>
            </a:r>
          </a:p>
        </p:txBody>
      </p:sp>
      <p:sp>
        <p:nvSpPr>
          <p:cNvPr id="3" name="Subtitle 2">
            <a:extLst>
              <a:ext uri="{FF2B5EF4-FFF2-40B4-BE49-F238E27FC236}">
                <a16:creationId xmlns:a16="http://schemas.microsoft.com/office/drawing/2014/main" id="{4329F434-7C19-AE23-9EC7-B9D277DA414D}"/>
              </a:ext>
            </a:extLst>
          </p:cNvPr>
          <p:cNvSpPr>
            <a:spLocks noGrp="1"/>
          </p:cNvSpPr>
          <p:nvPr>
            <p:ph type="subTitle" idx="1"/>
          </p:nvPr>
        </p:nvSpPr>
        <p:spPr>
          <a:xfrm>
            <a:off x="88490" y="1455174"/>
            <a:ext cx="10579510" cy="3864078"/>
          </a:xfrm>
        </p:spPr>
        <p:txBody>
          <a:bodyPr>
            <a:normAutofit/>
          </a:bodyPr>
          <a:lstStyle/>
          <a:p>
            <a:endParaRPr lang="en-US" dirty="0"/>
          </a:p>
          <a:p>
            <a:r>
              <a:rPr lang="en-US" sz="3200" dirty="0"/>
              <a:t>To design, develop, and implement a secure, user-friendly, and fully functional </a:t>
            </a:r>
            <a:r>
              <a:rPr lang="en-US" sz="3200" b="1" dirty="0"/>
              <a:t>CRM solution tailored to academic lead management</a:t>
            </a:r>
            <a:r>
              <a:rPr lang="en-US" sz="3200" dirty="0"/>
              <a:t>, with the goal of improving efficiency, reporting, and user satisfaction while reducing reliance on third-party platforms.</a:t>
            </a:r>
            <a:endParaRPr lang="en-IN" sz="3200" dirty="0"/>
          </a:p>
        </p:txBody>
      </p:sp>
    </p:spTree>
    <p:extLst>
      <p:ext uri="{BB962C8B-B14F-4D97-AF65-F5344CB8AC3E}">
        <p14:creationId xmlns:p14="http://schemas.microsoft.com/office/powerpoint/2010/main" val="942157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5754F-5A07-5BA8-A416-0FCB3AF3B8FB}"/>
              </a:ext>
            </a:extLst>
          </p:cNvPr>
          <p:cNvSpPr>
            <a:spLocks noGrp="1"/>
          </p:cNvSpPr>
          <p:nvPr>
            <p:ph type="ctrTitle"/>
          </p:nvPr>
        </p:nvSpPr>
        <p:spPr>
          <a:xfrm>
            <a:off x="0" y="78658"/>
            <a:ext cx="6695768" cy="747252"/>
          </a:xfrm>
        </p:spPr>
        <p:txBody>
          <a:bodyPr>
            <a:normAutofit fontScale="90000"/>
          </a:bodyPr>
          <a:lstStyle/>
          <a:p>
            <a:r>
              <a:rPr lang="en-IN" sz="4800" b="1" dirty="0">
                <a:latin typeface="Arial Black" panose="020B0A04020102020204" pitchFamily="34" charset="0"/>
              </a:rPr>
              <a:t>Project Objectives</a:t>
            </a:r>
          </a:p>
        </p:txBody>
      </p:sp>
      <p:sp>
        <p:nvSpPr>
          <p:cNvPr id="5" name="Rectangle 2">
            <a:extLst>
              <a:ext uri="{FF2B5EF4-FFF2-40B4-BE49-F238E27FC236}">
                <a16:creationId xmlns:a16="http://schemas.microsoft.com/office/drawing/2014/main" id="{D04C31EC-C68A-7F67-4FA6-69B1222F8FDF}"/>
              </a:ext>
            </a:extLst>
          </p:cNvPr>
          <p:cNvSpPr>
            <a:spLocks noGrp="1" noChangeArrowheads="1"/>
          </p:cNvSpPr>
          <p:nvPr>
            <p:ph type="subTitle" idx="1"/>
          </p:nvPr>
        </p:nvSpPr>
        <p:spPr bwMode="auto">
          <a:xfrm>
            <a:off x="128588" y="1148974"/>
            <a:ext cx="11889241"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Ensure Mobile Responsiveness and Accessibility</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Design the CRM interface to be mobile-responsive so users (e.g., counselors, academic advisors) can access it from smartphones and tablets for on-the-go lead updates and tracking.</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Automate Routine Tasks and Communication</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Implement workflow automation to handle repetitive tasks such as lead follow-up emails, meeting reminders, and task assignments, improving team productivity.</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Enable Audit Trails and Activity Logs</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Maintain detailed logs of user activity and data modifications to ensure transparency, compliance, and traceability of lead handling.</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Provide Multi-level User Access and Permissions</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Configure granular access controls based on user roles (e.g., admin, counselor, manager) to ensure security and maintain operational hierarchy.</a:t>
            </a:r>
          </a:p>
        </p:txBody>
      </p:sp>
    </p:spTree>
    <p:extLst>
      <p:ext uri="{BB962C8B-B14F-4D97-AF65-F5344CB8AC3E}">
        <p14:creationId xmlns:p14="http://schemas.microsoft.com/office/powerpoint/2010/main" val="3340642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B5F353B1-EAB8-7A4D-06B0-15D9B816D5E8}"/>
              </a:ext>
            </a:extLst>
          </p:cNvPr>
          <p:cNvSpPr>
            <a:spLocks noGrp="1" noChangeArrowheads="1"/>
          </p:cNvSpPr>
          <p:nvPr>
            <p:ph type="title"/>
          </p:nvPr>
        </p:nvSpPr>
        <p:spPr bwMode="auto">
          <a:xfrm>
            <a:off x="147484" y="554477"/>
            <a:ext cx="12044516"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Facilitate Lead Scoring and Prioritization</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Introduce a lead scoring mechanism to help prioritize follow-ups based on behavior, demographics, or lead source.</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Incorporate Feedback and Notes Management</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Allow counselors and academic staff to add notes, comments, and feedback related to each lead’s journey or engagement status.</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Support for Offline Data Entry (Sync Later)</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Enable basic offline data capture with synchronization features for locations with unreliable internet connectivity.</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Create a Knowledge Base / Help Center Integration</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Link CRM to internal knowledge base or FAQ sections to assist counselors with quick access to academic program info, SOPs, etc.</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lang="en-US" sz="1800" b="1" dirty="0">
                <a:latin typeface="Arial" panose="020B0604020202020204" pitchFamily="34" charset="0"/>
                <a:cs typeface="Arial" panose="020B0604020202020204" pitchFamily="34" charset="0"/>
              </a:rPr>
              <a:t>Enable Notification and Escalation System</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Implement automated notifications for missed follow-ups or inactive leads and trigger escalation alerts for high-priority issues.</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2887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2ABD8-BCB5-43DE-EF09-07E6401DA7AD}"/>
              </a:ext>
            </a:extLst>
          </p:cNvPr>
          <p:cNvSpPr>
            <a:spLocks noGrp="1"/>
          </p:cNvSpPr>
          <p:nvPr>
            <p:ph type="ctrTitle"/>
          </p:nvPr>
        </p:nvSpPr>
        <p:spPr>
          <a:xfrm>
            <a:off x="0" y="344128"/>
            <a:ext cx="6794090" cy="1238866"/>
          </a:xfrm>
        </p:spPr>
        <p:txBody>
          <a:bodyPr>
            <a:normAutofit fontScale="90000"/>
          </a:bodyPr>
          <a:lstStyle/>
          <a:p>
            <a:r>
              <a:rPr lang="en-IN" sz="4400" b="1" dirty="0">
                <a:latin typeface="Arial Black" panose="020B0A04020102020204" pitchFamily="34" charset="0"/>
              </a:rPr>
              <a:t>Key Features Overview</a:t>
            </a:r>
            <a:br>
              <a:rPr lang="en-IN" sz="4400" b="1" dirty="0">
                <a:latin typeface="Arial Black" panose="020B0A04020102020204" pitchFamily="34" charset="0"/>
              </a:rPr>
            </a:br>
            <a:endParaRPr lang="en-IN" sz="4400" dirty="0">
              <a:latin typeface="Arial Black" panose="020B0A04020102020204" pitchFamily="34" charset="0"/>
            </a:endParaRPr>
          </a:p>
        </p:txBody>
      </p:sp>
      <p:sp>
        <p:nvSpPr>
          <p:cNvPr id="4" name="Rectangle 1">
            <a:extLst>
              <a:ext uri="{FF2B5EF4-FFF2-40B4-BE49-F238E27FC236}">
                <a16:creationId xmlns:a16="http://schemas.microsoft.com/office/drawing/2014/main" id="{87E64B72-69BE-FA03-C88B-DBFFDE6C39A3}"/>
              </a:ext>
            </a:extLst>
          </p:cNvPr>
          <p:cNvSpPr>
            <a:spLocks noGrp="1" noChangeArrowheads="1"/>
          </p:cNvSpPr>
          <p:nvPr>
            <p:ph type="subTitle" idx="1"/>
          </p:nvPr>
        </p:nvSpPr>
        <p:spPr bwMode="auto">
          <a:xfrm>
            <a:off x="1524000" y="1434654"/>
            <a:ext cx="7810151"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Lead management with stage-based workflows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Customizable forms and fields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Email and SMS automation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Task assignment and reminders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Audit logs for all data changes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Visual analytics and funnel tracking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API layer for third-party integrations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Bulk data import/export capabilities</a:t>
            </a:r>
          </a:p>
        </p:txBody>
      </p:sp>
    </p:spTree>
    <p:extLst>
      <p:ext uri="{BB962C8B-B14F-4D97-AF65-F5344CB8AC3E}">
        <p14:creationId xmlns:p14="http://schemas.microsoft.com/office/powerpoint/2010/main" val="3356135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44800-1969-A552-CD91-515D9D9BECD7}"/>
              </a:ext>
            </a:extLst>
          </p:cNvPr>
          <p:cNvSpPr>
            <a:spLocks noGrp="1"/>
          </p:cNvSpPr>
          <p:nvPr>
            <p:ph type="ctrTitle"/>
          </p:nvPr>
        </p:nvSpPr>
        <p:spPr>
          <a:xfrm>
            <a:off x="0" y="0"/>
            <a:ext cx="5525729" cy="1396181"/>
          </a:xfrm>
        </p:spPr>
        <p:txBody>
          <a:bodyPr>
            <a:normAutofit/>
          </a:bodyPr>
          <a:lstStyle/>
          <a:p>
            <a:r>
              <a:rPr lang="en-IN" sz="4400" b="1" dirty="0">
                <a:latin typeface="Arial Black" panose="020B0A04020102020204" pitchFamily="34" charset="0"/>
              </a:rPr>
              <a:t>Success Criteria</a:t>
            </a:r>
            <a:br>
              <a:rPr lang="en-IN" sz="4400" b="1" dirty="0">
                <a:latin typeface="Arial Black" panose="020B0A04020102020204" pitchFamily="34" charset="0"/>
              </a:rPr>
            </a:br>
            <a:endParaRPr lang="en-IN" sz="4400" dirty="0">
              <a:latin typeface="Arial Black" panose="020B0A04020102020204" pitchFamily="34" charset="0"/>
            </a:endParaRPr>
          </a:p>
        </p:txBody>
      </p:sp>
      <p:sp>
        <p:nvSpPr>
          <p:cNvPr id="4" name="Rectangle 1">
            <a:extLst>
              <a:ext uri="{FF2B5EF4-FFF2-40B4-BE49-F238E27FC236}">
                <a16:creationId xmlns:a16="http://schemas.microsoft.com/office/drawing/2014/main" id="{1377F0B7-32A9-F534-9C95-FEE5769AED79}"/>
              </a:ext>
            </a:extLst>
          </p:cNvPr>
          <p:cNvSpPr>
            <a:spLocks noGrp="1" noChangeArrowheads="1"/>
          </p:cNvSpPr>
          <p:nvPr>
            <p:ph type="subTitle" idx="1"/>
          </p:nvPr>
        </p:nvSpPr>
        <p:spPr bwMode="auto">
          <a:xfrm>
            <a:off x="176981" y="1987778"/>
            <a:ext cx="1156167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rial" panose="020B0604020202020204" pitchFamily="34" charset="0"/>
              </a:rPr>
              <a:t>Complete and accurate migration</a:t>
            </a:r>
            <a:r>
              <a:rPr kumimoji="0" lang="en-US" altLang="en-US" b="0" i="0" u="none" strike="noStrike" cap="none" normalizeH="0" baseline="0" dirty="0">
                <a:ln>
                  <a:noFill/>
                </a:ln>
                <a:solidFill>
                  <a:schemeClr val="tx1"/>
                </a:solidFill>
                <a:effectLst/>
                <a:latin typeface="Arial" panose="020B0604020202020204" pitchFamily="34" charset="0"/>
              </a:rPr>
              <a:t> of historical data from </a:t>
            </a:r>
            <a:r>
              <a:rPr kumimoji="0" lang="en-US" altLang="en-US" b="0" i="0" u="none" strike="noStrike" cap="none" normalizeH="0" baseline="0" dirty="0" err="1">
                <a:ln>
                  <a:noFill/>
                </a:ln>
                <a:solidFill>
                  <a:schemeClr val="tx1"/>
                </a:solidFill>
                <a:effectLst/>
                <a:latin typeface="Arial" panose="020B0604020202020204" pitchFamily="34" charset="0"/>
              </a:rPr>
              <a:t>LeadSquared</a:t>
            </a:r>
            <a:r>
              <a:rPr kumimoji="0" lang="en-US" altLang="en-US"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rial" panose="020B0604020202020204" pitchFamily="34" charset="0"/>
              </a:rPr>
              <a:t>Full adoption</a:t>
            </a:r>
            <a:r>
              <a:rPr kumimoji="0" lang="en-US" altLang="en-US" b="0" i="0" u="none" strike="noStrike" cap="none" normalizeH="0" baseline="0" dirty="0">
                <a:ln>
                  <a:noFill/>
                </a:ln>
                <a:solidFill>
                  <a:schemeClr val="tx1"/>
                </a:solidFill>
                <a:effectLst/>
                <a:latin typeface="Arial" panose="020B0604020202020204" pitchFamily="34" charset="0"/>
              </a:rPr>
              <a:t> by academic teams within </a:t>
            </a:r>
            <a:r>
              <a:rPr kumimoji="0" lang="en-US" altLang="en-US" b="1" i="0" u="none" strike="noStrike" cap="none" normalizeH="0" baseline="0" dirty="0">
                <a:ln>
                  <a:noFill/>
                </a:ln>
                <a:solidFill>
                  <a:schemeClr val="tx1"/>
                </a:solidFill>
                <a:effectLst/>
                <a:latin typeface="Arial" panose="020B0604020202020204" pitchFamily="34" charset="0"/>
              </a:rPr>
              <a:t>2 weeks of go-live</a:t>
            </a:r>
            <a:r>
              <a:rPr kumimoji="0" lang="en-US" altLang="en-US"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At least </a:t>
            </a:r>
            <a:r>
              <a:rPr kumimoji="0" lang="en-US" altLang="en-US" b="1" i="0" u="none" strike="noStrike" cap="none" normalizeH="0" baseline="0" dirty="0">
                <a:ln>
                  <a:noFill/>
                </a:ln>
                <a:solidFill>
                  <a:schemeClr val="tx1"/>
                </a:solidFill>
                <a:effectLst/>
                <a:latin typeface="Arial" panose="020B0604020202020204" pitchFamily="34" charset="0"/>
              </a:rPr>
              <a:t>30% reduction in lead response time</a:t>
            </a:r>
            <a:r>
              <a:rPr kumimoji="0" lang="en-US" altLang="en-US" b="0" i="0" u="none" strike="noStrike" cap="none" normalizeH="0" baseline="0" dirty="0">
                <a:ln>
                  <a:noFill/>
                </a:ln>
                <a:solidFill>
                  <a:schemeClr val="tx1"/>
                </a:solidFill>
                <a:effectLst/>
                <a:latin typeface="Arial" panose="020B0604020202020204" pitchFamily="34" charset="0"/>
              </a:rPr>
              <a:t> within the first month.</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Minimum </a:t>
            </a:r>
            <a:r>
              <a:rPr kumimoji="0" lang="en-US" altLang="en-US" b="1" i="0" u="none" strike="noStrike" cap="none" normalizeH="0" baseline="0" dirty="0">
                <a:ln>
                  <a:noFill/>
                </a:ln>
                <a:solidFill>
                  <a:schemeClr val="tx1"/>
                </a:solidFill>
                <a:effectLst/>
                <a:latin typeface="Arial" panose="020B0604020202020204" pitchFamily="34" charset="0"/>
              </a:rPr>
              <a:t>10% increase in lead conversion rate</a:t>
            </a:r>
            <a:r>
              <a:rPr kumimoji="0" lang="en-US" altLang="en-US" b="0" i="0" u="none" strike="noStrike" cap="none" normalizeH="0" baseline="0" dirty="0">
                <a:ln>
                  <a:noFill/>
                </a:ln>
                <a:solidFill>
                  <a:schemeClr val="tx1"/>
                </a:solidFill>
                <a:effectLst/>
                <a:latin typeface="Arial" panose="020B0604020202020204" pitchFamily="34" charset="0"/>
              </a:rPr>
              <a:t> within the first quarter.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At least </a:t>
            </a:r>
            <a:r>
              <a:rPr kumimoji="0" lang="en-US" altLang="en-US" b="1" i="0" u="none" strike="noStrike" cap="none" normalizeH="0" baseline="0" dirty="0">
                <a:ln>
                  <a:noFill/>
                </a:ln>
                <a:solidFill>
                  <a:schemeClr val="tx1"/>
                </a:solidFill>
                <a:effectLst/>
                <a:latin typeface="Arial" panose="020B0604020202020204" pitchFamily="34" charset="0"/>
              </a:rPr>
              <a:t>80% positive user feedback</a:t>
            </a:r>
            <a:r>
              <a:rPr kumimoji="0" lang="en-US" altLang="en-US" b="0" i="0" u="none" strike="noStrike" cap="none" normalizeH="0" baseline="0" dirty="0">
                <a:ln>
                  <a:noFill/>
                </a:ln>
                <a:solidFill>
                  <a:schemeClr val="tx1"/>
                </a:solidFill>
                <a:effectLst/>
                <a:latin typeface="Arial" panose="020B0604020202020204" pitchFamily="34" charset="0"/>
              </a:rPr>
              <a:t> in post-implementation survey.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rial" panose="020B0604020202020204" pitchFamily="34" charset="0"/>
              </a:rPr>
              <a:t>Zero critical bugs</a:t>
            </a:r>
            <a:r>
              <a:rPr kumimoji="0" lang="en-US" altLang="en-US" b="0" i="0" u="none" strike="noStrike" cap="none" normalizeH="0" baseline="0" dirty="0">
                <a:ln>
                  <a:noFill/>
                </a:ln>
                <a:solidFill>
                  <a:schemeClr val="tx1"/>
                </a:solidFill>
                <a:effectLst/>
                <a:latin typeface="Arial" panose="020B0604020202020204" pitchFamily="34" charset="0"/>
              </a:rPr>
              <a:t> within the first 30 days post-launch.</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rial" panose="020B0604020202020204" pitchFamily="34" charset="0"/>
              </a:rPr>
              <a:t>High system uptime (99.9%)</a:t>
            </a:r>
            <a:r>
              <a:rPr kumimoji="0" lang="en-US" altLang="en-US" b="0" i="0" u="none" strike="noStrike" cap="none" normalizeH="0" baseline="0" dirty="0">
                <a:ln>
                  <a:noFill/>
                </a:ln>
                <a:solidFill>
                  <a:schemeClr val="tx1"/>
                </a:solidFill>
                <a:effectLst/>
                <a:latin typeface="Arial" panose="020B0604020202020204" pitchFamily="34" charset="0"/>
              </a:rPr>
              <a:t> post-deployment.</a:t>
            </a:r>
          </a:p>
        </p:txBody>
      </p:sp>
    </p:spTree>
    <p:extLst>
      <p:ext uri="{BB962C8B-B14F-4D97-AF65-F5344CB8AC3E}">
        <p14:creationId xmlns:p14="http://schemas.microsoft.com/office/powerpoint/2010/main" val="923071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121</TotalTime>
  <Words>1480</Words>
  <Application>Microsoft Office PowerPoint</Application>
  <PresentationFormat>Widescreen</PresentationFormat>
  <Paragraphs>120</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 Black</vt:lpstr>
      <vt:lpstr>Calibri</vt:lpstr>
      <vt:lpstr>Calibri Light</vt:lpstr>
      <vt:lpstr>Office Theme</vt:lpstr>
      <vt:lpstr>Academic Tracker CRM Initiative</vt:lpstr>
      <vt:lpstr>Situation</vt:lpstr>
      <vt:lpstr>Problem</vt:lpstr>
      <vt:lpstr>Opportunity</vt:lpstr>
      <vt:lpstr>Purpose Statement</vt:lpstr>
      <vt:lpstr>Project Objectives</vt:lpstr>
      <vt:lpstr>Facilitate Lead Scoring and Prioritization Introduce a lead scoring mechanism to help prioritize follow-ups based on behavior, demographics, or lead source.  Incorporate Feedback and Notes Management Allow counselors and academic staff to add notes, comments, and feedback related to each lead’s journey or engagement status.  Support for Offline Data Entry (Sync Later) Enable basic offline data capture with synchronization features for locations with unreliable internet connectivity.  Create a Knowledge Base / Help Center Integration Link CRM to internal knowledge base or FAQ sections to assist counselors with quick access to academic program info, SOPs, etc.  Enable Notification and Escalation System Implement automated notifications for missed follow-ups or inactive leads and trigger escalation alerts for high-priority issues.</vt:lpstr>
      <vt:lpstr>Key Features Overview </vt:lpstr>
      <vt:lpstr>Success Criteria </vt:lpstr>
      <vt:lpstr>Methods/Approach(Waterfall Model)</vt:lpstr>
      <vt:lpstr>Resources and Budget </vt:lpstr>
      <vt:lpstr>Resources and Budget </vt:lpstr>
      <vt:lpstr>Technical Resources</vt:lpstr>
      <vt:lpstr>Budget</vt:lpstr>
      <vt:lpstr>Risks &amp; Dependencies</vt:lpstr>
      <vt:lpstr>Dependencies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shailesh mishra</dc:creator>
  <cp:lastModifiedBy>shailesh mishra</cp:lastModifiedBy>
  <cp:revision>2</cp:revision>
  <dcterms:created xsi:type="dcterms:W3CDTF">2025-05-31T17:03:46Z</dcterms:created>
  <dcterms:modified xsi:type="dcterms:W3CDTF">2025-06-01T18:37:21Z</dcterms:modified>
</cp:coreProperties>
</file>