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350A3C-1330-7340-4D89-9AA371C788BA}" v="1070" dt="2025-04-06T10:46:10.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12575099-B3AD-44D7-919B-BCB6DC3E7F21}" type="datetimeFigureOut">
              <a:rPr lang="en-US" dirty="0"/>
              <a:t>4/6/2025</a:t>
            </a:fld>
            <a:endParaRPr lang="en-US" dirty="0"/>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07298501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F18115DA-6CBC-4AEF-A85F-371C66916CF8}" type="datetimeFigureOut">
              <a:rPr lang="en-US" dirty="0"/>
              <a:t>4/6/2025</a:t>
            </a:fld>
            <a:endParaRPr lang="en-US" dirty="0"/>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1297552796"/>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A6007E4-95E8-4ABC-B20B-51235318A487}" type="datetimeFigureOut">
              <a:rPr lang="en-US" dirty="0"/>
              <a:t>4/6/2025</a:t>
            </a:fld>
            <a:endParaRPr lang="en-US" dirty="0"/>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91380854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A4BF121-2723-4D35-ADA9-215CD054C4BC}" type="datetimeFigureOut">
              <a:rPr lang="en-US" dirty="0"/>
              <a:t>4/6/2025</a:t>
            </a:fld>
            <a:endParaRPr lang="en-US" dirty="0"/>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295376372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C54F54BA-4BC6-480F-839C-951A49B248A9}" type="datetimeFigureOut">
              <a:rPr lang="en-US" dirty="0"/>
              <a:t>4/6/2025</a:t>
            </a:fld>
            <a:endParaRPr lang="en-US" dirty="0"/>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67684319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0F9DD0EA-4726-4440-BF9D-E88296FC3068}" type="datetimeFigureOut">
              <a:rPr lang="en-US" dirty="0"/>
              <a:t>4/6/2025</a:t>
            </a:fld>
            <a:endParaRPr lang="en-US" dirty="0"/>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236969708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1600" b="1"/>
            </a:lvl2pPr>
            <a:lvl3pPr marL="914400" indent="0">
              <a:buNone/>
              <a:defRPr sz="16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1600" b="1"/>
            </a:lvl2pPr>
            <a:lvl3pPr marL="914400" indent="0">
              <a:buNone/>
              <a:defRPr sz="16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19CAD10D-99D1-46B2-A85A-C16850FCF8CF}" type="datetimeFigureOut">
              <a:rPr lang="en-US" dirty="0"/>
              <a:t>4/6/2025</a:t>
            </a:fld>
            <a:endParaRPr lang="en-US" dirty="0"/>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270068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48C67E51-34D6-4E3D-8F41-CC63EA446EDD}" type="datetimeFigureOut">
              <a:rPr lang="en-US" dirty="0"/>
              <a:t>4/6/2025</a:t>
            </a:fld>
            <a:endParaRPr lang="en-US" dirty="0"/>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35366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8D49E550-CE3F-497F-B953-7DE0932F91C0}" type="datetimeFigureOut">
              <a:rPr lang="en-US" dirty="0"/>
              <a:t>4/6/2025</a:t>
            </a:fld>
            <a:endParaRPr lang="en-US" dirty="0"/>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507197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17A0BF4-BAA0-4539-95F2-9C4277F97478}" type="datetimeFigureOut">
              <a:rPr lang="en-US" dirty="0"/>
              <a:t>4/6/2025</a:t>
            </a:fld>
            <a:endParaRPr lang="en-US" dirty="0"/>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144854435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noChangeAspect="1"/>
          </p:cNvSpPr>
          <p:nvPr>
            <p:ph type="pic" idx="1"/>
          </p:nvPr>
        </p:nvSpPr>
        <p:spPr>
          <a:xfrm>
            <a:off x="5183188" y="1066800"/>
            <a:ext cx="6172200" cy="47942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2E9884E-D945-496C-84BE-49C61F78F9EC}" type="datetimeFigureOut">
              <a:rPr lang="en-US" dirty="0"/>
              <a:t>4/6/2025</a:t>
            </a:fld>
            <a:endParaRPr lang="en-US" dirty="0"/>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61199912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CD438618-DEE5-47CF-A8B2-A9E090D503CD}" type="datetimeFigureOut">
              <a:rPr lang="en-US" dirty="0"/>
              <a:t>4/6/2025</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dirty="0"/>
              <a:t>
              </a:t>
            </a:r>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E30AF5A0-43BB-4336-8627-9123B9144D80}" type="slidenum">
              <a:rPr lang="en-US" dirty="0"/>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0361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672">
          <p15:clr>
            <a:srgbClr val="F26B43"/>
          </p15:clr>
        </p15:guide>
        <p15:guide id="4" orient="horz" pos="912">
          <p15:clr>
            <a:srgbClr val="F26B43"/>
          </p15:clr>
        </p15:guide>
        <p15:guide id="5" pos="7176">
          <p15:clr>
            <a:srgbClr val="F26B43"/>
          </p15:clr>
        </p15:guide>
        <p15:guide id="6" pos="504">
          <p15:clr>
            <a:srgbClr val="F26B43"/>
          </p15:clr>
        </p15:guide>
        <p15:guide id="7" orient="horz" pos="3864">
          <p15:clr>
            <a:srgbClr val="F26B43"/>
          </p15:clr>
        </p15:guide>
        <p15:guide id="8" orient="horz" pos="45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Buganizer</a:t>
            </a:r>
            <a:r>
              <a:rPr lang="en-US" dirty="0"/>
              <a:t> (waterfall)</a:t>
            </a:r>
          </a:p>
        </p:txBody>
      </p:sp>
      <p:sp>
        <p:nvSpPr>
          <p:cNvPr id="3" name="Subtitle 2"/>
          <p:cNvSpPr>
            <a:spLocks noGrp="1"/>
          </p:cNvSpPr>
          <p:nvPr>
            <p:ph type="subTitle" idx="1"/>
          </p:nvPr>
        </p:nvSpPr>
        <p:spPr>
          <a:xfrm>
            <a:off x="678426" y="1821426"/>
            <a:ext cx="6991776" cy="1302774"/>
          </a:xfrm>
        </p:spPr>
        <p:txBody>
          <a:bodyPr/>
          <a:lstStyle/>
          <a:p>
            <a:r>
              <a:rPr lang="en-US" dirty="0"/>
              <a:t>Ankur </a:t>
            </a:r>
            <a:r>
              <a:rPr lang="en-US" dirty="0" err="1"/>
              <a:t>Ganvir</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E5425-C6FC-064E-E8B4-412956189D4F}"/>
              </a:ext>
            </a:extLst>
          </p:cNvPr>
          <p:cNvSpPr>
            <a:spLocks noGrp="1"/>
          </p:cNvSpPr>
          <p:nvPr>
            <p:ph type="title"/>
          </p:nvPr>
        </p:nvSpPr>
        <p:spPr/>
        <p:txBody>
          <a:bodyPr/>
          <a:lstStyle/>
          <a:p>
            <a:r>
              <a:rPr lang="en-US" dirty="0">
                <a:ea typeface="+mj-lt"/>
                <a:cs typeface="+mj-lt"/>
              </a:rPr>
              <a:t>Situation/Problem/Opportunity:</a:t>
            </a:r>
            <a:endParaRPr lang="en-US" dirty="0"/>
          </a:p>
        </p:txBody>
      </p:sp>
      <p:sp>
        <p:nvSpPr>
          <p:cNvPr id="3" name="Content Placeholder 2">
            <a:extLst>
              <a:ext uri="{FF2B5EF4-FFF2-40B4-BE49-F238E27FC236}">
                <a16:creationId xmlns:a16="http://schemas.microsoft.com/office/drawing/2014/main" id="{C39AB706-05ED-5238-A3D1-C3094A7E21F8}"/>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Google teams previously relied on less structured or fragmented methods to track issues, bugs, and feature requests. This led to inefficiencies in tracking progress and collaboration. There's a need for a centralized, transparent, and standardized tool for internal and partner issue tracking.</a:t>
            </a:r>
          </a:p>
          <a:p>
            <a:pPr marL="0" indent="0">
              <a:buNone/>
            </a:pPr>
            <a:endParaRPr lang="en-US" dirty="0"/>
          </a:p>
          <a:p>
            <a:pPr marL="0" indent="0">
              <a:buNone/>
            </a:pPr>
            <a:r>
              <a:rPr lang="en-US" dirty="0">
                <a:ea typeface="+mn-lt"/>
                <a:cs typeface="+mn-lt"/>
              </a:rPr>
              <a:t>With </a:t>
            </a:r>
            <a:r>
              <a:rPr lang="en-US" b="1" dirty="0" err="1">
                <a:ea typeface="+mn-lt"/>
                <a:cs typeface="+mn-lt"/>
              </a:rPr>
              <a:t>Buganizer</a:t>
            </a:r>
            <a:r>
              <a:rPr lang="en-US" dirty="0">
                <a:ea typeface="+mn-lt"/>
                <a:cs typeface="+mn-lt"/>
              </a:rPr>
              <a:t>, XYZ introduced a robust, scalable, and centralized system for issue tracking. This tool allows for structured workflows, transparency, and collaboration between internal and (in some cases) external users. It acts as a single source of truth for all product issues, bugs, requests, and resolutions.</a:t>
            </a:r>
            <a:endParaRPr lang="en-US" dirty="0"/>
          </a:p>
        </p:txBody>
      </p:sp>
      <p:sp>
        <p:nvSpPr>
          <p:cNvPr id="4" name="Date Placeholder 3">
            <a:extLst>
              <a:ext uri="{FF2B5EF4-FFF2-40B4-BE49-F238E27FC236}">
                <a16:creationId xmlns:a16="http://schemas.microsoft.com/office/drawing/2014/main" id="{F52EB1C4-4F1D-BE36-7216-8F27B0C089AA}"/>
              </a:ext>
            </a:extLst>
          </p:cNvPr>
          <p:cNvSpPr>
            <a:spLocks noGrp="1"/>
          </p:cNvSpPr>
          <p:nvPr>
            <p:ph type="dt" sz="half" idx="10"/>
          </p:nvPr>
        </p:nvSpPr>
        <p:spPr/>
        <p:txBody>
          <a:bodyPr/>
          <a:lstStyle/>
          <a:p>
            <a:fld id="{DDA12ECE-C9D4-4C08-85BA-3B83F2F37019}" type="datetime1">
              <a:t>4/6/2025</a:t>
            </a:fld>
            <a:endParaRPr lang="en-US" dirty="0"/>
          </a:p>
        </p:txBody>
      </p:sp>
      <p:sp>
        <p:nvSpPr>
          <p:cNvPr id="5" name="Footer Placeholder 4">
            <a:extLst>
              <a:ext uri="{FF2B5EF4-FFF2-40B4-BE49-F238E27FC236}">
                <a16:creationId xmlns:a16="http://schemas.microsoft.com/office/drawing/2014/main" id="{1765BB2E-6FB6-F828-C011-6F2C9C145C9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A2602AA1-580C-D383-9DE6-0A2124B9F4AA}"/>
              </a:ext>
            </a:extLst>
          </p:cNvPr>
          <p:cNvSpPr>
            <a:spLocks noGrp="1"/>
          </p:cNvSpPr>
          <p:nvPr>
            <p:ph type="sldNum" sz="quarter" idx="12"/>
          </p:nvPr>
        </p:nvSpPr>
        <p:spPr/>
        <p:txBody>
          <a:bodyPr/>
          <a:lstStyle/>
          <a:p>
            <a:fld id="{E30AF5A0-43BB-4336-8627-9123B9144D80}" type="slidenum">
              <a:rPr lang="en-US" dirty="0"/>
              <a:t>2</a:t>
            </a:fld>
            <a:endParaRPr lang="en-US" dirty="0"/>
          </a:p>
        </p:txBody>
      </p:sp>
    </p:spTree>
    <p:extLst>
      <p:ext uri="{BB962C8B-B14F-4D97-AF65-F5344CB8AC3E}">
        <p14:creationId xmlns:p14="http://schemas.microsoft.com/office/powerpoint/2010/main" val="238733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5360B-34C7-D44C-F228-CE9838642D28}"/>
              </a:ext>
            </a:extLst>
          </p:cNvPr>
          <p:cNvSpPr>
            <a:spLocks noGrp="1"/>
          </p:cNvSpPr>
          <p:nvPr>
            <p:ph type="title"/>
          </p:nvPr>
        </p:nvSpPr>
        <p:spPr/>
        <p:txBody>
          <a:bodyPr/>
          <a:lstStyle/>
          <a:p>
            <a:r>
              <a:rPr lang="en-US" dirty="0">
                <a:ea typeface="+mj-lt"/>
                <a:cs typeface="+mj-lt"/>
              </a:rPr>
              <a:t>Purpose Statement (Goals):</a:t>
            </a:r>
            <a:endParaRPr lang="en-US" dirty="0"/>
          </a:p>
        </p:txBody>
      </p:sp>
      <p:sp>
        <p:nvSpPr>
          <p:cNvPr id="3" name="Content Placeholder 2">
            <a:extLst>
              <a:ext uri="{FF2B5EF4-FFF2-40B4-BE49-F238E27FC236}">
                <a16:creationId xmlns:a16="http://schemas.microsoft.com/office/drawing/2014/main" id="{81F1B248-846F-6811-F8E4-E41A94DE908C}"/>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Implement and utilize </a:t>
            </a:r>
            <a:r>
              <a:rPr lang="en-US" b="1" dirty="0" err="1">
                <a:ea typeface="+mn-lt"/>
                <a:cs typeface="+mn-lt"/>
              </a:rPr>
              <a:t>Buganizer</a:t>
            </a:r>
            <a:r>
              <a:rPr lang="en-US" dirty="0">
                <a:ea typeface="+mn-lt"/>
                <a:cs typeface="+mn-lt"/>
              </a:rPr>
              <a:t> (</a:t>
            </a:r>
            <a:r>
              <a:rPr lang="en-US" dirty="0" err="1">
                <a:ea typeface="+mn-lt"/>
                <a:cs typeface="+mn-lt"/>
              </a:rPr>
              <a:t>xyz’s</a:t>
            </a:r>
            <a:r>
              <a:rPr lang="en-US" dirty="0">
                <a:ea typeface="+mn-lt"/>
                <a:cs typeface="+mn-lt"/>
              </a:rPr>
              <a:t> internal Issue Tracker) to streamline the tracking, escalation, and resolution of issues, enabling better collaboration, visibility, and accountability across teams.</a:t>
            </a:r>
          </a:p>
        </p:txBody>
      </p:sp>
      <p:sp>
        <p:nvSpPr>
          <p:cNvPr id="4" name="Date Placeholder 3">
            <a:extLst>
              <a:ext uri="{FF2B5EF4-FFF2-40B4-BE49-F238E27FC236}">
                <a16:creationId xmlns:a16="http://schemas.microsoft.com/office/drawing/2014/main" id="{974787D6-A098-D8FC-351C-9898890D22A4}"/>
              </a:ext>
            </a:extLst>
          </p:cNvPr>
          <p:cNvSpPr>
            <a:spLocks noGrp="1"/>
          </p:cNvSpPr>
          <p:nvPr>
            <p:ph type="dt" sz="half" idx="10"/>
          </p:nvPr>
        </p:nvSpPr>
        <p:spPr/>
        <p:txBody>
          <a:bodyPr/>
          <a:lstStyle/>
          <a:p>
            <a:fld id="{422990F6-2F91-4C0F-B2CA-1129AB45D693}" type="datetime1">
              <a:t>4/6/2025</a:t>
            </a:fld>
            <a:endParaRPr lang="en-US" dirty="0"/>
          </a:p>
        </p:txBody>
      </p:sp>
      <p:sp>
        <p:nvSpPr>
          <p:cNvPr id="5" name="Footer Placeholder 4">
            <a:extLst>
              <a:ext uri="{FF2B5EF4-FFF2-40B4-BE49-F238E27FC236}">
                <a16:creationId xmlns:a16="http://schemas.microsoft.com/office/drawing/2014/main" id="{F9B080B4-55FC-9A6D-5A26-6EFFDFA2301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2C9A2654-9E6A-881D-F8F2-0F7C0C098A42}"/>
              </a:ext>
            </a:extLst>
          </p:cNvPr>
          <p:cNvSpPr>
            <a:spLocks noGrp="1"/>
          </p:cNvSpPr>
          <p:nvPr>
            <p:ph type="sldNum" sz="quarter" idx="12"/>
          </p:nvPr>
        </p:nvSpPr>
        <p:spPr/>
        <p:txBody>
          <a:bodyPr/>
          <a:lstStyle/>
          <a:p>
            <a:fld id="{E30AF5A0-43BB-4336-8627-9123B9144D80}" type="slidenum">
              <a:rPr lang="en-US" dirty="0"/>
              <a:t>3</a:t>
            </a:fld>
            <a:endParaRPr lang="en-US" dirty="0"/>
          </a:p>
        </p:txBody>
      </p:sp>
    </p:spTree>
    <p:extLst>
      <p:ext uri="{BB962C8B-B14F-4D97-AF65-F5344CB8AC3E}">
        <p14:creationId xmlns:p14="http://schemas.microsoft.com/office/powerpoint/2010/main" val="3975089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05BA3-E1E9-92AC-8122-E59545D847E3}"/>
              </a:ext>
            </a:extLst>
          </p:cNvPr>
          <p:cNvSpPr>
            <a:spLocks noGrp="1"/>
          </p:cNvSpPr>
          <p:nvPr>
            <p:ph type="title"/>
          </p:nvPr>
        </p:nvSpPr>
        <p:spPr/>
        <p:txBody>
          <a:bodyPr/>
          <a:lstStyle/>
          <a:p>
            <a:r>
              <a:rPr lang="en-US" dirty="0">
                <a:ea typeface="+mj-lt"/>
                <a:cs typeface="+mj-lt"/>
              </a:rPr>
              <a:t>Project Objectives:</a:t>
            </a:r>
            <a:endParaRPr lang="en-US" dirty="0"/>
          </a:p>
        </p:txBody>
      </p:sp>
      <p:sp>
        <p:nvSpPr>
          <p:cNvPr id="3" name="Content Placeholder 2">
            <a:extLst>
              <a:ext uri="{FF2B5EF4-FFF2-40B4-BE49-F238E27FC236}">
                <a16:creationId xmlns:a16="http://schemas.microsoft.com/office/drawing/2014/main" id="{550E48D5-973A-EDD1-444C-48ADD7DCADFF}"/>
              </a:ext>
            </a:extLst>
          </p:cNvPr>
          <p:cNvSpPr>
            <a:spLocks noGrp="1"/>
          </p:cNvSpPr>
          <p:nvPr>
            <p:ph idx="1"/>
          </p:nvPr>
        </p:nvSpPr>
        <p:spPr/>
        <p:txBody>
          <a:bodyPr vert="horz" lIns="91440" tIns="45720" rIns="91440" bIns="45720" rtlCol="0" anchor="t">
            <a:normAutofit/>
          </a:bodyPr>
          <a:lstStyle/>
          <a:p>
            <a:r>
              <a:rPr lang="en-US" dirty="0">
                <a:ea typeface="+mn-lt"/>
                <a:cs typeface="+mn-lt"/>
              </a:rPr>
              <a:t>Mandate usage of </a:t>
            </a:r>
            <a:r>
              <a:rPr lang="en-US" dirty="0" err="1">
                <a:ea typeface="+mn-lt"/>
                <a:cs typeface="+mn-lt"/>
              </a:rPr>
              <a:t>Buganizer</a:t>
            </a:r>
            <a:r>
              <a:rPr lang="en-US" dirty="0">
                <a:ea typeface="+mn-lt"/>
                <a:cs typeface="+mn-lt"/>
              </a:rPr>
              <a:t> for all work-related bugs, tasks, and escalations.</a:t>
            </a:r>
          </a:p>
          <a:p>
            <a:r>
              <a:rPr lang="en-US" dirty="0">
                <a:ea typeface="+mn-lt"/>
                <a:cs typeface="+mn-lt"/>
              </a:rPr>
              <a:t>Train all team members on </a:t>
            </a:r>
            <a:r>
              <a:rPr lang="en-US" dirty="0" err="1">
                <a:ea typeface="+mn-lt"/>
                <a:cs typeface="+mn-lt"/>
              </a:rPr>
              <a:t>Buganizer</a:t>
            </a:r>
            <a:r>
              <a:rPr lang="en-US" dirty="0">
                <a:ea typeface="+mn-lt"/>
                <a:cs typeface="+mn-lt"/>
              </a:rPr>
              <a:t> usage, including component navigation, status updates, hotlists, and priority assignment.</a:t>
            </a:r>
          </a:p>
          <a:p>
            <a:r>
              <a:rPr lang="en-US" dirty="0">
                <a:ea typeface="+mn-lt"/>
                <a:cs typeface="+mn-lt"/>
              </a:rPr>
              <a:t>Define and document internal triaging procedures for quick and consistent handling of issues.</a:t>
            </a:r>
          </a:p>
          <a:p>
            <a:r>
              <a:rPr lang="en-US" dirty="0">
                <a:ea typeface="+mn-lt"/>
                <a:cs typeface="+mn-lt"/>
              </a:rPr>
              <a:t>Integrate </a:t>
            </a:r>
            <a:r>
              <a:rPr lang="en-US" dirty="0" err="1">
                <a:ea typeface="+mn-lt"/>
                <a:cs typeface="+mn-lt"/>
              </a:rPr>
              <a:t>Buganizer</a:t>
            </a:r>
            <a:r>
              <a:rPr lang="en-US" dirty="0">
                <a:ea typeface="+mn-lt"/>
                <a:cs typeface="+mn-lt"/>
              </a:rPr>
              <a:t> with existing project planning tools like </a:t>
            </a:r>
            <a:r>
              <a:rPr lang="en-US" dirty="0" err="1">
                <a:ea typeface="+mn-lt"/>
                <a:cs typeface="+mn-lt"/>
              </a:rPr>
              <a:t>Taskflow</a:t>
            </a:r>
            <a:r>
              <a:rPr lang="en-US" dirty="0">
                <a:ea typeface="+mn-lt"/>
                <a:cs typeface="+mn-lt"/>
              </a:rPr>
              <a:t> where applicable.</a:t>
            </a:r>
          </a:p>
          <a:p>
            <a:r>
              <a:rPr lang="en-US" dirty="0">
                <a:ea typeface="+mn-lt"/>
                <a:cs typeface="+mn-lt"/>
              </a:rPr>
              <a:t>Enable structured collaboration with external partners through designated components.</a:t>
            </a:r>
          </a:p>
          <a:p>
            <a:r>
              <a:rPr lang="en-US" dirty="0">
                <a:ea typeface="+mn-lt"/>
                <a:cs typeface="+mn-lt"/>
              </a:rPr>
              <a:t>Establish a review mechanism to periodically audit </a:t>
            </a:r>
            <a:r>
              <a:rPr lang="en-US" dirty="0" err="1">
                <a:ea typeface="+mn-lt"/>
                <a:cs typeface="+mn-lt"/>
              </a:rPr>
              <a:t>Buganizer</a:t>
            </a:r>
            <a:r>
              <a:rPr lang="en-US" dirty="0">
                <a:ea typeface="+mn-lt"/>
                <a:cs typeface="+mn-lt"/>
              </a:rPr>
              <a:t> usage and backlog hygiene.</a:t>
            </a:r>
          </a:p>
          <a:p>
            <a:endParaRPr lang="en-US" dirty="0"/>
          </a:p>
        </p:txBody>
      </p:sp>
      <p:sp>
        <p:nvSpPr>
          <p:cNvPr id="4" name="Date Placeholder 3">
            <a:extLst>
              <a:ext uri="{FF2B5EF4-FFF2-40B4-BE49-F238E27FC236}">
                <a16:creationId xmlns:a16="http://schemas.microsoft.com/office/drawing/2014/main" id="{322640FF-BF3D-7ED2-6CD8-8547FFBFC378}"/>
              </a:ext>
            </a:extLst>
          </p:cNvPr>
          <p:cNvSpPr>
            <a:spLocks noGrp="1"/>
          </p:cNvSpPr>
          <p:nvPr>
            <p:ph type="dt" sz="half" idx="10"/>
          </p:nvPr>
        </p:nvSpPr>
        <p:spPr/>
        <p:txBody>
          <a:bodyPr/>
          <a:lstStyle/>
          <a:p>
            <a:fld id="{0F312051-AAC8-403F-AE76-1636524042AF}" type="datetime1">
              <a:t>4/6/2025</a:t>
            </a:fld>
            <a:endParaRPr lang="en-US" dirty="0"/>
          </a:p>
        </p:txBody>
      </p:sp>
      <p:sp>
        <p:nvSpPr>
          <p:cNvPr id="5" name="Footer Placeholder 4">
            <a:extLst>
              <a:ext uri="{FF2B5EF4-FFF2-40B4-BE49-F238E27FC236}">
                <a16:creationId xmlns:a16="http://schemas.microsoft.com/office/drawing/2014/main" id="{27C46848-6AA3-E607-6C6E-F2A210503F20}"/>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EEF5D904-1792-6ADF-84AE-F45214C69158}"/>
              </a:ext>
            </a:extLst>
          </p:cNvPr>
          <p:cNvSpPr>
            <a:spLocks noGrp="1"/>
          </p:cNvSpPr>
          <p:nvPr>
            <p:ph type="sldNum" sz="quarter" idx="12"/>
          </p:nvPr>
        </p:nvSpPr>
        <p:spPr/>
        <p:txBody>
          <a:bodyPr/>
          <a:lstStyle/>
          <a:p>
            <a:fld id="{E30AF5A0-43BB-4336-8627-9123B9144D80}" type="slidenum">
              <a:rPr lang="en-US" dirty="0"/>
              <a:t>4</a:t>
            </a:fld>
            <a:endParaRPr lang="en-US" dirty="0"/>
          </a:p>
        </p:txBody>
      </p:sp>
    </p:spTree>
    <p:extLst>
      <p:ext uri="{BB962C8B-B14F-4D97-AF65-F5344CB8AC3E}">
        <p14:creationId xmlns:p14="http://schemas.microsoft.com/office/powerpoint/2010/main" val="144966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78D86-60DE-1C94-0754-FF6F226AE05D}"/>
              </a:ext>
            </a:extLst>
          </p:cNvPr>
          <p:cNvSpPr>
            <a:spLocks noGrp="1"/>
          </p:cNvSpPr>
          <p:nvPr>
            <p:ph type="title"/>
          </p:nvPr>
        </p:nvSpPr>
        <p:spPr/>
        <p:txBody>
          <a:bodyPr/>
          <a:lstStyle/>
          <a:p>
            <a:r>
              <a:rPr lang="en-US" dirty="0">
                <a:ea typeface="+mj-lt"/>
                <a:cs typeface="+mj-lt"/>
              </a:rPr>
              <a:t>Success Criteria:</a:t>
            </a:r>
            <a:endParaRPr lang="en-US" dirty="0"/>
          </a:p>
        </p:txBody>
      </p:sp>
      <p:sp>
        <p:nvSpPr>
          <p:cNvPr id="3" name="Content Placeholder 2">
            <a:extLst>
              <a:ext uri="{FF2B5EF4-FFF2-40B4-BE49-F238E27FC236}">
                <a16:creationId xmlns:a16="http://schemas.microsoft.com/office/drawing/2014/main" id="{E2B687BC-7ABE-52FA-0143-0BA5714B31DC}"/>
              </a:ext>
            </a:extLst>
          </p:cNvPr>
          <p:cNvSpPr>
            <a:spLocks noGrp="1"/>
          </p:cNvSpPr>
          <p:nvPr>
            <p:ph idx="1"/>
          </p:nvPr>
        </p:nvSpPr>
        <p:spPr/>
        <p:txBody>
          <a:bodyPr vert="horz" lIns="91440" tIns="45720" rIns="91440" bIns="45720" rtlCol="0" anchor="t">
            <a:normAutofit/>
          </a:bodyPr>
          <a:lstStyle/>
          <a:p>
            <a:r>
              <a:rPr lang="en-US" dirty="0">
                <a:ea typeface="+mn-lt"/>
                <a:cs typeface="+mn-lt"/>
              </a:rPr>
              <a:t>100% of new issues are filed in </a:t>
            </a:r>
            <a:r>
              <a:rPr lang="en-US" dirty="0" err="1">
                <a:ea typeface="+mn-lt"/>
                <a:cs typeface="+mn-lt"/>
              </a:rPr>
              <a:t>Buganizer</a:t>
            </a:r>
            <a:r>
              <a:rPr lang="en-US" dirty="0">
                <a:ea typeface="+mn-lt"/>
                <a:cs typeface="+mn-lt"/>
              </a:rPr>
              <a:t> instead of alternative channels (emails, chats).</a:t>
            </a:r>
          </a:p>
          <a:p>
            <a:r>
              <a:rPr lang="en-US" dirty="0">
                <a:ea typeface="+mn-lt"/>
                <a:cs typeface="+mn-lt"/>
              </a:rPr>
              <a:t>P0 and P1 issues are addressed within agreed SLAs and show continuous progress.</a:t>
            </a:r>
          </a:p>
          <a:p>
            <a:r>
              <a:rPr lang="en-US" dirty="0">
                <a:ea typeface="+mn-lt"/>
                <a:cs typeface="+mn-lt"/>
              </a:rPr>
              <a:t>Triaging and status updates follow best practices and are consistently maintained.</a:t>
            </a:r>
          </a:p>
          <a:p>
            <a:r>
              <a:rPr lang="en-US" dirty="0">
                <a:ea typeface="+mn-lt"/>
                <a:cs typeface="+mn-lt"/>
              </a:rPr>
              <a:t>Increased usage of Hotlists for agile sprint planning and cross-functional tracking.</a:t>
            </a:r>
          </a:p>
          <a:p>
            <a:r>
              <a:rPr lang="en-US" dirty="0">
                <a:ea typeface="+mn-lt"/>
                <a:cs typeface="+mn-lt"/>
              </a:rPr>
              <a:t>Positive feedback from partner users regarding clarity and accessibility of their reported issues.</a:t>
            </a:r>
          </a:p>
          <a:p>
            <a:r>
              <a:rPr lang="en-US" dirty="0">
                <a:ea typeface="+mn-lt"/>
                <a:cs typeface="+mn-lt"/>
              </a:rPr>
              <a:t>Historical resolution data and comments are useful for onboarding and retrospectives.</a:t>
            </a:r>
          </a:p>
          <a:p>
            <a:endParaRPr lang="en-US" dirty="0"/>
          </a:p>
          <a:p>
            <a:endParaRPr lang="en-US" dirty="0"/>
          </a:p>
        </p:txBody>
      </p:sp>
      <p:sp>
        <p:nvSpPr>
          <p:cNvPr id="4" name="Date Placeholder 3">
            <a:extLst>
              <a:ext uri="{FF2B5EF4-FFF2-40B4-BE49-F238E27FC236}">
                <a16:creationId xmlns:a16="http://schemas.microsoft.com/office/drawing/2014/main" id="{13FF1A47-3E35-B82E-BAF9-5376028AF2B7}"/>
              </a:ext>
            </a:extLst>
          </p:cNvPr>
          <p:cNvSpPr>
            <a:spLocks noGrp="1"/>
          </p:cNvSpPr>
          <p:nvPr>
            <p:ph type="dt" sz="half" idx="10"/>
          </p:nvPr>
        </p:nvSpPr>
        <p:spPr/>
        <p:txBody>
          <a:bodyPr/>
          <a:lstStyle/>
          <a:p>
            <a:fld id="{402740AC-5404-445A-8D3C-EDDEB113651F}" type="datetime1">
              <a:t>4/6/2025</a:t>
            </a:fld>
            <a:endParaRPr lang="en-US" dirty="0"/>
          </a:p>
        </p:txBody>
      </p:sp>
      <p:sp>
        <p:nvSpPr>
          <p:cNvPr id="5" name="Footer Placeholder 4">
            <a:extLst>
              <a:ext uri="{FF2B5EF4-FFF2-40B4-BE49-F238E27FC236}">
                <a16:creationId xmlns:a16="http://schemas.microsoft.com/office/drawing/2014/main" id="{75DFDD80-EBDE-75FA-920B-10056E2D9E00}"/>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E52C07E9-D143-99AF-019E-E3AE8812A55A}"/>
              </a:ext>
            </a:extLst>
          </p:cNvPr>
          <p:cNvSpPr>
            <a:spLocks noGrp="1"/>
          </p:cNvSpPr>
          <p:nvPr>
            <p:ph type="sldNum" sz="quarter" idx="12"/>
          </p:nvPr>
        </p:nvSpPr>
        <p:spPr/>
        <p:txBody>
          <a:bodyPr/>
          <a:lstStyle/>
          <a:p>
            <a:fld id="{E30AF5A0-43BB-4336-8627-9123B9144D80}" type="slidenum">
              <a:rPr lang="en-US" dirty="0"/>
              <a:t>5</a:t>
            </a:fld>
            <a:endParaRPr lang="en-US" dirty="0"/>
          </a:p>
        </p:txBody>
      </p:sp>
    </p:spTree>
    <p:extLst>
      <p:ext uri="{BB962C8B-B14F-4D97-AF65-F5344CB8AC3E}">
        <p14:creationId xmlns:p14="http://schemas.microsoft.com/office/powerpoint/2010/main" val="135380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3F861-F5FB-8F0A-FF2D-C42029490EDF}"/>
              </a:ext>
            </a:extLst>
          </p:cNvPr>
          <p:cNvSpPr>
            <a:spLocks noGrp="1"/>
          </p:cNvSpPr>
          <p:nvPr>
            <p:ph type="title"/>
          </p:nvPr>
        </p:nvSpPr>
        <p:spPr>
          <a:xfrm>
            <a:off x="711840" y="810038"/>
            <a:ext cx="10657649" cy="1079676"/>
          </a:xfrm>
        </p:spPr>
        <p:txBody>
          <a:bodyPr/>
          <a:lstStyle/>
          <a:p>
            <a:r>
              <a:rPr lang="en-US" dirty="0">
                <a:ea typeface="+mj-lt"/>
                <a:cs typeface="+mj-lt"/>
              </a:rPr>
              <a:t>Methods/Approach: Agile </a:t>
            </a:r>
            <a:endParaRPr lang="en-US" dirty="0"/>
          </a:p>
        </p:txBody>
      </p:sp>
      <p:graphicFrame>
        <p:nvGraphicFramePr>
          <p:cNvPr id="8" name="Content Placeholder 7">
            <a:extLst>
              <a:ext uri="{FF2B5EF4-FFF2-40B4-BE49-F238E27FC236}">
                <a16:creationId xmlns:a16="http://schemas.microsoft.com/office/drawing/2014/main" id="{ECE2BCCF-BF3F-F43F-BBAA-756D94EE4730}"/>
              </a:ext>
            </a:extLst>
          </p:cNvPr>
          <p:cNvGraphicFramePr>
            <a:graphicFrameLocks noGrp="1"/>
          </p:cNvGraphicFramePr>
          <p:nvPr>
            <p:ph idx="1"/>
            <p:extLst>
              <p:ext uri="{D42A27DB-BD31-4B8C-83A1-F6EECF244321}">
                <p14:modId xmlns:p14="http://schemas.microsoft.com/office/powerpoint/2010/main" val="2233761406"/>
              </p:ext>
            </p:extLst>
          </p:nvPr>
        </p:nvGraphicFramePr>
        <p:xfrm>
          <a:off x="694764" y="1658470"/>
          <a:ext cx="10666062" cy="4478635"/>
        </p:xfrm>
        <a:graphic>
          <a:graphicData uri="http://schemas.openxmlformats.org/drawingml/2006/table">
            <a:tbl>
              <a:tblPr bandRow="1">
                <a:tableStyleId>{5C22544A-7EE6-4342-B048-85BDC9FD1C3A}</a:tableStyleId>
              </a:tblPr>
              <a:tblGrid>
                <a:gridCol w="5333031">
                  <a:extLst>
                    <a:ext uri="{9D8B030D-6E8A-4147-A177-3AD203B41FA5}">
                      <a16:colId xmlns:a16="http://schemas.microsoft.com/office/drawing/2014/main" val="3068617572"/>
                    </a:ext>
                  </a:extLst>
                </a:gridCol>
                <a:gridCol w="5333031">
                  <a:extLst>
                    <a:ext uri="{9D8B030D-6E8A-4147-A177-3AD203B41FA5}">
                      <a16:colId xmlns:a16="http://schemas.microsoft.com/office/drawing/2014/main" val="4179516054"/>
                    </a:ext>
                  </a:extLst>
                </a:gridCol>
              </a:tblGrid>
              <a:tr h="381160">
                <a:tc>
                  <a:txBody>
                    <a:bodyPr/>
                    <a:lstStyle/>
                    <a:p>
                      <a:r>
                        <a:rPr lang="en-US" b="1" dirty="0"/>
                        <a:t>Agile Method:</a:t>
                      </a:r>
                      <a:endParaRPr lang="en-US" dirty="0"/>
                    </a:p>
                  </a:txBody>
                  <a:tcPr anchor="ctr">
                    <a:lnL>
                      <a:noFill/>
                    </a:lnL>
                    <a:lnR>
                      <a:noFill/>
                    </a:lnR>
                    <a:lnT>
                      <a:noFill/>
                    </a:lnT>
                    <a:lnB>
                      <a:noFill/>
                    </a:lnB>
                    <a:noFill/>
                  </a:tcPr>
                </a:tc>
                <a:tc>
                  <a:txBody>
                    <a:bodyPr/>
                    <a:lstStyle/>
                    <a:p>
                      <a:r>
                        <a:rPr lang="en-US" b="1" dirty="0"/>
                        <a:t>How It's Applied in This Project</a:t>
                      </a:r>
                      <a:endParaRPr lang="en-US" dirty="0"/>
                    </a:p>
                  </a:txBody>
                  <a:tcPr anchor="ctr">
                    <a:lnL>
                      <a:noFill/>
                    </a:lnL>
                    <a:lnR>
                      <a:noFill/>
                    </a:lnR>
                    <a:lnT>
                      <a:noFill/>
                    </a:lnT>
                    <a:lnB>
                      <a:noFill/>
                    </a:lnB>
                    <a:noFill/>
                  </a:tcPr>
                </a:tc>
                <a:extLst>
                  <a:ext uri="{0D108BD9-81ED-4DB2-BD59-A6C34878D82A}">
                    <a16:rowId xmlns:a16="http://schemas.microsoft.com/office/drawing/2014/main" val="3568728849"/>
                  </a:ext>
                </a:extLst>
              </a:tr>
              <a:tr h="667031">
                <a:tc>
                  <a:txBody>
                    <a:bodyPr/>
                    <a:lstStyle/>
                    <a:p>
                      <a:r>
                        <a:rPr lang="en-US" b="1" dirty="0"/>
                        <a:t>Sprints (2-week):</a:t>
                      </a:r>
                      <a:endParaRPr lang="en-US" dirty="0"/>
                    </a:p>
                  </a:txBody>
                  <a:tcPr anchor="ctr">
                    <a:lnL>
                      <a:noFill/>
                    </a:lnL>
                    <a:lnR>
                      <a:noFill/>
                    </a:lnR>
                    <a:lnT>
                      <a:noFill/>
                    </a:lnT>
                    <a:lnB>
                      <a:noFill/>
                    </a:lnB>
                    <a:noFill/>
                  </a:tcPr>
                </a:tc>
                <a:tc>
                  <a:txBody>
                    <a:bodyPr/>
                    <a:lstStyle/>
                    <a:p>
                      <a:r>
                        <a:rPr lang="en-US" dirty="0"/>
                        <a:t>Deliver training, docs, onboarding, setup features iteratively</a:t>
                      </a:r>
                    </a:p>
                  </a:txBody>
                  <a:tcPr anchor="ctr">
                    <a:lnL>
                      <a:noFill/>
                    </a:lnL>
                    <a:lnR>
                      <a:noFill/>
                    </a:lnR>
                    <a:lnT>
                      <a:noFill/>
                    </a:lnT>
                    <a:lnB>
                      <a:noFill/>
                    </a:lnB>
                    <a:noFill/>
                  </a:tcPr>
                </a:tc>
                <a:extLst>
                  <a:ext uri="{0D108BD9-81ED-4DB2-BD59-A6C34878D82A}">
                    <a16:rowId xmlns:a16="http://schemas.microsoft.com/office/drawing/2014/main" val="2183997065"/>
                  </a:ext>
                </a:extLst>
              </a:tr>
              <a:tr h="667031">
                <a:tc>
                  <a:txBody>
                    <a:bodyPr/>
                    <a:lstStyle/>
                    <a:p>
                      <a:r>
                        <a:rPr lang="en-US" b="1" dirty="0"/>
                        <a:t>Backlog:</a:t>
                      </a:r>
                      <a:endParaRPr lang="en-US" dirty="0"/>
                    </a:p>
                  </a:txBody>
                  <a:tcPr anchor="ctr">
                    <a:lnL>
                      <a:noFill/>
                    </a:lnL>
                    <a:lnR>
                      <a:noFill/>
                    </a:lnR>
                    <a:lnT>
                      <a:noFill/>
                    </a:lnT>
                    <a:lnB>
                      <a:noFill/>
                    </a:lnB>
                    <a:noFill/>
                  </a:tcPr>
                </a:tc>
                <a:tc>
                  <a:txBody>
                    <a:bodyPr/>
                    <a:lstStyle/>
                    <a:p>
                      <a:r>
                        <a:rPr lang="en-US" dirty="0"/>
                        <a:t>User stories like “As a QA, I want to triage bugs easily”</a:t>
                      </a:r>
                    </a:p>
                  </a:txBody>
                  <a:tcPr anchor="ctr">
                    <a:lnL>
                      <a:noFill/>
                    </a:lnL>
                    <a:lnR>
                      <a:noFill/>
                    </a:lnR>
                    <a:lnT>
                      <a:noFill/>
                    </a:lnT>
                    <a:lnB>
                      <a:noFill/>
                    </a:lnB>
                    <a:noFill/>
                  </a:tcPr>
                </a:tc>
                <a:extLst>
                  <a:ext uri="{0D108BD9-81ED-4DB2-BD59-A6C34878D82A}">
                    <a16:rowId xmlns:a16="http://schemas.microsoft.com/office/drawing/2014/main" val="85363388"/>
                  </a:ext>
                </a:extLst>
              </a:tr>
              <a:tr h="667031">
                <a:tc>
                  <a:txBody>
                    <a:bodyPr/>
                    <a:lstStyle/>
                    <a:p>
                      <a:r>
                        <a:rPr lang="en-US" b="1" dirty="0"/>
                        <a:t>Daily Standups:</a:t>
                      </a:r>
                      <a:endParaRPr lang="en-US" dirty="0"/>
                    </a:p>
                  </a:txBody>
                  <a:tcPr anchor="ctr">
                    <a:lnL>
                      <a:noFill/>
                    </a:lnL>
                    <a:lnR>
                      <a:noFill/>
                    </a:lnR>
                    <a:lnT>
                      <a:noFill/>
                    </a:lnT>
                    <a:lnB>
                      <a:noFill/>
                    </a:lnB>
                    <a:noFill/>
                  </a:tcPr>
                </a:tc>
                <a:tc>
                  <a:txBody>
                    <a:bodyPr/>
                    <a:lstStyle/>
                    <a:p>
                      <a:r>
                        <a:rPr lang="en-US" dirty="0"/>
                        <a:t>Project team syncs on blockers, updates, and sprint progress</a:t>
                      </a:r>
                    </a:p>
                  </a:txBody>
                  <a:tcPr anchor="ctr">
                    <a:lnL>
                      <a:noFill/>
                    </a:lnL>
                    <a:lnR>
                      <a:noFill/>
                    </a:lnR>
                    <a:lnT>
                      <a:noFill/>
                    </a:lnT>
                    <a:lnB>
                      <a:noFill/>
                    </a:lnB>
                    <a:noFill/>
                  </a:tcPr>
                </a:tc>
                <a:extLst>
                  <a:ext uri="{0D108BD9-81ED-4DB2-BD59-A6C34878D82A}">
                    <a16:rowId xmlns:a16="http://schemas.microsoft.com/office/drawing/2014/main" val="739541241"/>
                  </a:ext>
                </a:extLst>
              </a:tr>
              <a:tr h="667031">
                <a:tc>
                  <a:txBody>
                    <a:bodyPr/>
                    <a:lstStyle/>
                    <a:p>
                      <a:r>
                        <a:rPr lang="en-US" b="1" dirty="0"/>
                        <a:t>Sprint Planning:</a:t>
                      </a:r>
                      <a:endParaRPr lang="en-US" dirty="0"/>
                    </a:p>
                  </a:txBody>
                  <a:tcPr anchor="ctr">
                    <a:lnL>
                      <a:noFill/>
                    </a:lnL>
                    <a:lnR>
                      <a:noFill/>
                    </a:lnR>
                    <a:lnT>
                      <a:noFill/>
                    </a:lnT>
                    <a:lnB>
                      <a:noFill/>
                    </a:lnB>
                    <a:noFill/>
                  </a:tcPr>
                </a:tc>
                <a:tc>
                  <a:txBody>
                    <a:bodyPr/>
                    <a:lstStyle/>
                    <a:p>
                      <a:r>
                        <a:rPr lang="en-US" dirty="0"/>
                        <a:t>Prioritize deliverables like hotlist setup, training deck, feedback sessions</a:t>
                      </a:r>
                    </a:p>
                  </a:txBody>
                  <a:tcPr anchor="ctr">
                    <a:lnL>
                      <a:noFill/>
                    </a:lnL>
                    <a:lnR>
                      <a:noFill/>
                    </a:lnR>
                    <a:lnT>
                      <a:noFill/>
                    </a:lnT>
                    <a:lnB>
                      <a:noFill/>
                    </a:lnB>
                    <a:noFill/>
                  </a:tcPr>
                </a:tc>
                <a:extLst>
                  <a:ext uri="{0D108BD9-81ED-4DB2-BD59-A6C34878D82A}">
                    <a16:rowId xmlns:a16="http://schemas.microsoft.com/office/drawing/2014/main" val="4029453820"/>
                  </a:ext>
                </a:extLst>
              </a:tr>
              <a:tr h="667031">
                <a:tc>
                  <a:txBody>
                    <a:bodyPr/>
                    <a:lstStyle/>
                    <a:p>
                      <a:r>
                        <a:rPr lang="en-US" b="1" dirty="0"/>
                        <a:t>Sprint Reviews:</a:t>
                      </a:r>
                      <a:endParaRPr lang="en-US" dirty="0"/>
                    </a:p>
                  </a:txBody>
                  <a:tcPr anchor="ctr">
                    <a:lnL>
                      <a:noFill/>
                    </a:lnL>
                    <a:lnR>
                      <a:noFill/>
                    </a:lnR>
                    <a:lnT>
                      <a:noFill/>
                    </a:lnT>
                    <a:lnB>
                      <a:noFill/>
                    </a:lnB>
                    <a:noFill/>
                  </a:tcPr>
                </a:tc>
                <a:tc>
                  <a:txBody>
                    <a:bodyPr/>
                    <a:lstStyle/>
                    <a:p>
                      <a:r>
                        <a:rPr lang="en-US" dirty="0"/>
                        <a:t>Demo progress (e.g., working hotlists, triage process) to stakeholders</a:t>
                      </a:r>
                    </a:p>
                  </a:txBody>
                  <a:tcPr anchor="ctr">
                    <a:lnL>
                      <a:noFill/>
                    </a:lnL>
                    <a:lnR>
                      <a:noFill/>
                    </a:lnR>
                    <a:lnT>
                      <a:noFill/>
                    </a:lnT>
                    <a:lnB>
                      <a:noFill/>
                    </a:lnB>
                    <a:noFill/>
                  </a:tcPr>
                </a:tc>
                <a:extLst>
                  <a:ext uri="{0D108BD9-81ED-4DB2-BD59-A6C34878D82A}">
                    <a16:rowId xmlns:a16="http://schemas.microsoft.com/office/drawing/2014/main" val="526612213"/>
                  </a:ext>
                </a:extLst>
              </a:tr>
              <a:tr h="381160">
                <a:tc>
                  <a:txBody>
                    <a:bodyPr/>
                    <a:lstStyle/>
                    <a:p>
                      <a:r>
                        <a:rPr lang="en-US" b="1" dirty="0"/>
                        <a:t>Retrospectives:</a:t>
                      </a:r>
                      <a:endParaRPr lang="en-US" dirty="0"/>
                    </a:p>
                  </a:txBody>
                  <a:tcPr anchor="ctr">
                    <a:lnL>
                      <a:noFill/>
                    </a:lnL>
                    <a:lnR>
                      <a:noFill/>
                    </a:lnR>
                    <a:lnT>
                      <a:noFill/>
                    </a:lnT>
                    <a:lnB>
                      <a:noFill/>
                    </a:lnB>
                    <a:noFill/>
                  </a:tcPr>
                </a:tc>
                <a:tc>
                  <a:txBody>
                    <a:bodyPr/>
                    <a:lstStyle/>
                    <a:p>
                      <a:r>
                        <a:rPr lang="en-US" dirty="0"/>
                        <a:t>Discuss what worked/didn't, iterate on process</a:t>
                      </a:r>
                    </a:p>
                  </a:txBody>
                  <a:tcPr anchor="ctr">
                    <a:lnL>
                      <a:noFill/>
                    </a:lnL>
                    <a:lnR>
                      <a:noFill/>
                    </a:lnR>
                    <a:lnT>
                      <a:noFill/>
                    </a:lnT>
                    <a:lnB>
                      <a:noFill/>
                    </a:lnB>
                    <a:noFill/>
                  </a:tcPr>
                </a:tc>
                <a:extLst>
                  <a:ext uri="{0D108BD9-81ED-4DB2-BD59-A6C34878D82A}">
                    <a16:rowId xmlns:a16="http://schemas.microsoft.com/office/drawing/2014/main" val="1588959626"/>
                  </a:ext>
                </a:extLst>
              </a:tr>
              <a:tr h="381160">
                <a:tc>
                  <a:txBody>
                    <a:bodyPr/>
                    <a:lstStyle/>
                    <a:p>
                      <a:r>
                        <a:rPr lang="en-US" b="1" dirty="0"/>
                        <a:t>Product Backlog Refinement:</a:t>
                      </a:r>
                      <a:endParaRPr lang="en-US" dirty="0"/>
                    </a:p>
                  </a:txBody>
                  <a:tcPr anchor="ctr">
                    <a:lnL>
                      <a:noFill/>
                    </a:lnL>
                    <a:lnR>
                      <a:noFill/>
                    </a:lnR>
                    <a:lnT>
                      <a:noFill/>
                    </a:lnT>
                    <a:lnB>
                      <a:noFill/>
                    </a:lnB>
                    <a:noFill/>
                  </a:tcPr>
                </a:tc>
                <a:tc>
                  <a:txBody>
                    <a:bodyPr/>
                    <a:lstStyle/>
                    <a:p>
                      <a:r>
                        <a:rPr lang="en-US" dirty="0"/>
                        <a:t>Add/update tasks based on team/partner feedback</a:t>
                      </a:r>
                    </a:p>
                  </a:txBody>
                  <a:tcPr anchor="ctr">
                    <a:lnL>
                      <a:noFill/>
                    </a:lnL>
                    <a:lnR>
                      <a:noFill/>
                    </a:lnR>
                    <a:lnT>
                      <a:noFill/>
                    </a:lnT>
                    <a:lnB>
                      <a:noFill/>
                    </a:lnB>
                    <a:noFill/>
                  </a:tcPr>
                </a:tc>
                <a:extLst>
                  <a:ext uri="{0D108BD9-81ED-4DB2-BD59-A6C34878D82A}">
                    <a16:rowId xmlns:a16="http://schemas.microsoft.com/office/drawing/2014/main" val="1428163385"/>
                  </a:ext>
                </a:extLst>
              </a:tr>
            </a:tbl>
          </a:graphicData>
        </a:graphic>
      </p:graphicFrame>
      <p:sp>
        <p:nvSpPr>
          <p:cNvPr id="4" name="Date Placeholder 3">
            <a:extLst>
              <a:ext uri="{FF2B5EF4-FFF2-40B4-BE49-F238E27FC236}">
                <a16:creationId xmlns:a16="http://schemas.microsoft.com/office/drawing/2014/main" id="{ECBF79C3-F6E6-C579-5B80-BEDD0470E59C}"/>
              </a:ext>
            </a:extLst>
          </p:cNvPr>
          <p:cNvSpPr>
            <a:spLocks noGrp="1"/>
          </p:cNvSpPr>
          <p:nvPr>
            <p:ph type="dt" sz="half" idx="10"/>
          </p:nvPr>
        </p:nvSpPr>
        <p:spPr/>
        <p:txBody>
          <a:bodyPr/>
          <a:lstStyle/>
          <a:p>
            <a:fld id="{C1FD36FF-65CC-41EA-80ED-9C72EB1EEE04}" type="datetime1">
              <a:t>4/6/2025</a:t>
            </a:fld>
            <a:endParaRPr lang="en-US" dirty="0"/>
          </a:p>
        </p:txBody>
      </p:sp>
      <p:sp>
        <p:nvSpPr>
          <p:cNvPr id="5" name="Footer Placeholder 4">
            <a:extLst>
              <a:ext uri="{FF2B5EF4-FFF2-40B4-BE49-F238E27FC236}">
                <a16:creationId xmlns:a16="http://schemas.microsoft.com/office/drawing/2014/main" id="{F474D143-4EF2-1142-9A9E-F59C5459C23A}"/>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A93F8406-B7F8-E9C8-C9FA-0A0176A6BF91}"/>
              </a:ext>
            </a:extLst>
          </p:cNvPr>
          <p:cNvSpPr>
            <a:spLocks noGrp="1"/>
          </p:cNvSpPr>
          <p:nvPr>
            <p:ph type="sldNum" sz="quarter" idx="12"/>
          </p:nvPr>
        </p:nvSpPr>
        <p:spPr/>
        <p:txBody>
          <a:bodyPr/>
          <a:lstStyle/>
          <a:p>
            <a:fld id="{E30AF5A0-43BB-4336-8627-9123B9144D80}" type="slidenum">
              <a:rPr lang="en-US" dirty="0"/>
              <a:t>6</a:t>
            </a:fld>
            <a:endParaRPr lang="en-US" dirty="0"/>
          </a:p>
        </p:txBody>
      </p:sp>
    </p:spTree>
    <p:extLst>
      <p:ext uri="{BB962C8B-B14F-4D97-AF65-F5344CB8AC3E}">
        <p14:creationId xmlns:p14="http://schemas.microsoft.com/office/powerpoint/2010/main" val="142225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E5513-8343-9FC8-158A-DB3E45F84EFB}"/>
              </a:ext>
            </a:extLst>
          </p:cNvPr>
          <p:cNvSpPr>
            <a:spLocks noGrp="1"/>
          </p:cNvSpPr>
          <p:nvPr>
            <p:ph type="title"/>
          </p:nvPr>
        </p:nvSpPr>
        <p:spPr/>
        <p:txBody>
          <a:bodyPr/>
          <a:lstStyle/>
          <a:p>
            <a:r>
              <a:rPr lang="en-US" dirty="0">
                <a:ea typeface="+mj-lt"/>
                <a:cs typeface="+mj-lt"/>
              </a:rPr>
              <a:t>Resources:</a:t>
            </a:r>
            <a:endParaRPr lang="en-US" dirty="0"/>
          </a:p>
        </p:txBody>
      </p:sp>
      <p:sp>
        <p:nvSpPr>
          <p:cNvPr id="3" name="Content Placeholder 2">
            <a:extLst>
              <a:ext uri="{FF2B5EF4-FFF2-40B4-BE49-F238E27FC236}">
                <a16:creationId xmlns:a16="http://schemas.microsoft.com/office/drawing/2014/main" id="{BB967DE9-640D-539D-231A-EE8EAC86D3FE}"/>
              </a:ext>
            </a:extLst>
          </p:cNvPr>
          <p:cNvSpPr>
            <a:spLocks noGrp="1"/>
          </p:cNvSpPr>
          <p:nvPr>
            <p:ph idx="1"/>
          </p:nvPr>
        </p:nvSpPr>
        <p:spPr/>
        <p:txBody>
          <a:bodyPr vert="horz" lIns="91440" tIns="45720" rIns="91440" bIns="45720" rtlCol="0" anchor="t">
            <a:normAutofit/>
          </a:bodyPr>
          <a:lstStyle/>
          <a:p>
            <a:r>
              <a:rPr lang="en-US" dirty="0"/>
              <a:t>People: Skilled developer with proficiency in recent IT technologies for this issue tracking software. Skilled UI/UX designer to design the platform. A good experienced Product owner and Scrum master.</a:t>
            </a:r>
          </a:p>
          <a:p>
            <a:r>
              <a:rPr lang="en-US" dirty="0"/>
              <a:t>Time: This platform will be developed in 24 months by the team which in under the agile methodology therefore there will be continuous delivery of the software in the shortest time like 2 weeks, it might defer if there is any change request happens at the middle of the development.</a:t>
            </a:r>
          </a:p>
          <a:p>
            <a:r>
              <a:rPr lang="en-US" dirty="0"/>
              <a:t>Budget: 10,00,000 </a:t>
            </a:r>
            <a:r>
              <a:rPr lang="en-US" dirty="0" err="1"/>
              <a:t>spreed</a:t>
            </a:r>
            <a:r>
              <a:rPr lang="en-US" dirty="0"/>
              <a:t> across all the different requirement (software/hardware) of the project.</a:t>
            </a:r>
          </a:p>
          <a:p>
            <a:r>
              <a:rPr lang="en-US" dirty="0"/>
              <a:t>Technology: Java, Python, GCP, SQL, React etc.</a:t>
            </a:r>
          </a:p>
        </p:txBody>
      </p:sp>
      <p:sp>
        <p:nvSpPr>
          <p:cNvPr id="4" name="Date Placeholder 3">
            <a:extLst>
              <a:ext uri="{FF2B5EF4-FFF2-40B4-BE49-F238E27FC236}">
                <a16:creationId xmlns:a16="http://schemas.microsoft.com/office/drawing/2014/main" id="{4C8CDD45-82E9-0891-AAA2-21E1F0240C9C}"/>
              </a:ext>
            </a:extLst>
          </p:cNvPr>
          <p:cNvSpPr>
            <a:spLocks noGrp="1"/>
          </p:cNvSpPr>
          <p:nvPr>
            <p:ph type="dt" sz="half" idx="10"/>
          </p:nvPr>
        </p:nvSpPr>
        <p:spPr/>
        <p:txBody>
          <a:bodyPr/>
          <a:lstStyle/>
          <a:p>
            <a:fld id="{83F29348-FF20-48D9-8B7B-C91E4C0977B6}" type="datetime1">
              <a:t>4/6/2025</a:t>
            </a:fld>
            <a:endParaRPr lang="en-US" dirty="0"/>
          </a:p>
        </p:txBody>
      </p:sp>
      <p:sp>
        <p:nvSpPr>
          <p:cNvPr id="5" name="Footer Placeholder 4">
            <a:extLst>
              <a:ext uri="{FF2B5EF4-FFF2-40B4-BE49-F238E27FC236}">
                <a16:creationId xmlns:a16="http://schemas.microsoft.com/office/drawing/2014/main" id="{0D0D0A48-F8AD-FF9D-A9C5-7F8C29A5B924}"/>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28658122-74A3-09B9-7019-2F02D37EFE2D}"/>
              </a:ext>
            </a:extLst>
          </p:cNvPr>
          <p:cNvSpPr>
            <a:spLocks noGrp="1"/>
          </p:cNvSpPr>
          <p:nvPr>
            <p:ph type="sldNum" sz="quarter" idx="12"/>
          </p:nvPr>
        </p:nvSpPr>
        <p:spPr/>
        <p:txBody>
          <a:bodyPr/>
          <a:lstStyle/>
          <a:p>
            <a:fld id="{E30AF5A0-43BB-4336-8627-9123B9144D80}" type="slidenum">
              <a:rPr lang="en-US" dirty="0"/>
              <a:t>7</a:t>
            </a:fld>
            <a:endParaRPr lang="en-US" dirty="0"/>
          </a:p>
        </p:txBody>
      </p:sp>
    </p:spTree>
    <p:extLst>
      <p:ext uri="{BB962C8B-B14F-4D97-AF65-F5344CB8AC3E}">
        <p14:creationId xmlns:p14="http://schemas.microsoft.com/office/powerpoint/2010/main" val="2849357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9615-73D2-D39C-7F35-EB2621964FC3}"/>
              </a:ext>
            </a:extLst>
          </p:cNvPr>
          <p:cNvSpPr>
            <a:spLocks noGrp="1"/>
          </p:cNvSpPr>
          <p:nvPr>
            <p:ph type="title"/>
          </p:nvPr>
        </p:nvSpPr>
        <p:spPr/>
        <p:txBody>
          <a:bodyPr/>
          <a:lstStyle/>
          <a:p>
            <a:r>
              <a:rPr lang="en-US" dirty="0">
                <a:ea typeface="+mj-lt"/>
                <a:cs typeface="+mj-lt"/>
              </a:rPr>
              <a:t>Risks and Dependencies:</a:t>
            </a:r>
            <a:endParaRPr lang="en-US" dirty="0"/>
          </a:p>
        </p:txBody>
      </p:sp>
      <p:sp>
        <p:nvSpPr>
          <p:cNvPr id="3" name="Content Placeholder 2">
            <a:extLst>
              <a:ext uri="{FF2B5EF4-FFF2-40B4-BE49-F238E27FC236}">
                <a16:creationId xmlns:a16="http://schemas.microsoft.com/office/drawing/2014/main" id="{E4F12DC4-E5FF-2E9B-60B4-75450FF03EBF}"/>
              </a:ext>
            </a:extLst>
          </p:cNvPr>
          <p:cNvSpPr>
            <a:spLocks noGrp="1"/>
          </p:cNvSpPr>
          <p:nvPr>
            <p:ph idx="1"/>
          </p:nvPr>
        </p:nvSpPr>
        <p:spPr/>
        <p:txBody>
          <a:bodyPr vert="horz" lIns="91440" tIns="45720" rIns="91440" bIns="45720" rtlCol="0" anchor="t">
            <a:normAutofit fontScale="92500" lnSpcReduction="10000"/>
          </a:bodyPr>
          <a:lstStyle/>
          <a:p>
            <a:r>
              <a:rPr lang="en-US" b="1" dirty="0">
                <a:ea typeface="+mn-lt"/>
                <a:cs typeface="+mn-lt"/>
              </a:rPr>
              <a:t>Inconsistent Usage</a:t>
            </a:r>
            <a:r>
              <a:rPr lang="en-US" dirty="0">
                <a:ea typeface="+mn-lt"/>
                <a:cs typeface="+mn-lt"/>
              </a:rPr>
              <a:t>: Team members may forget or neglect to use </a:t>
            </a:r>
            <a:r>
              <a:rPr lang="en-US" dirty="0" err="1">
                <a:ea typeface="+mn-lt"/>
                <a:cs typeface="+mn-lt"/>
              </a:rPr>
              <a:t>Buganizer</a:t>
            </a:r>
            <a:r>
              <a:rPr lang="en-US" dirty="0">
                <a:ea typeface="+mn-lt"/>
                <a:cs typeface="+mn-lt"/>
              </a:rPr>
              <a:t> properly, leading to loss of visibility.</a:t>
            </a:r>
            <a:endParaRPr lang="en-US" dirty="0"/>
          </a:p>
          <a:p>
            <a:r>
              <a:rPr lang="en-US" b="1" dirty="0">
                <a:ea typeface="+mn-lt"/>
                <a:cs typeface="+mn-lt"/>
              </a:rPr>
              <a:t>Overuse of P0 Priority</a:t>
            </a:r>
            <a:r>
              <a:rPr lang="en-US" dirty="0">
                <a:ea typeface="+mn-lt"/>
                <a:cs typeface="+mn-lt"/>
              </a:rPr>
              <a:t>: Improper use may desensitize on-call engineers or cause unnecessary escalations.</a:t>
            </a:r>
            <a:endParaRPr lang="en-US" dirty="0"/>
          </a:p>
          <a:p>
            <a:r>
              <a:rPr lang="en-US" b="1" dirty="0">
                <a:ea typeface="+mn-lt"/>
                <a:cs typeface="+mn-lt"/>
              </a:rPr>
              <a:t>Dependency on Component Owners</a:t>
            </a:r>
            <a:r>
              <a:rPr lang="en-US" dirty="0">
                <a:ea typeface="+mn-lt"/>
                <a:cs typeface="+mn-lt"/>
              </a:rPr>
              <a:t>: If owners are unresponsive or overburdened, issues may be delayed.</a:t>
            </a:r>
            <a:endParaRPr lang="en-US" dirty="0"/>
          </a:p>
          <a:p>
            <a:r>
              <a:rPr lang="en-US" b="1" dirty="0">
                <a:ea typeface="+mn-lt"/>
                <a:cs typeface="+mn-lt"/>
              </a:rPr>
              <a:t>Access Issues</a:t>
            </a:r>
            <a:r>
              <a:rPr lang="en-US" dirty="0">
                <a:ea typeface="+mn-lt"/>
                <a:cs typeface="+mn-lt"/>
              </a:rPr>
              <a:t>: External or partner users may face restrictions or confusion around what they can file/view.</a:t>
            </a:r>
            <a:endParaRPr lang="en-US" dirty="0"/>
          </a:p>
          <a:p>
            <a:r>
              <a:rPr lang="en-US" b="1" dirty="0">
                <a:ea typeface="+mn-lt"/>
                <a:cs typeface="+mn-lt"/>
              </a:rPr>
              <a:t>Training Gaps</a:t>
            </a:r>
            <a:r>
              <a:rPr lang="en-US" dirty="0">
                <a:ea typeface="+mn-lt"/>
                <a:cs typeface="+mn-lt"/>
              </a:rPr>
              <a:t>: Without thorough onboarding, some team members may misuse or underuse features.</a:t>
            </a:r>
            <a:endParaRPr lang="en-US" dirty="0"/>
          </a:p>
          <a:p>
            <a:endParaRPr lang="en-US" dirty="0"/>
          </a:p>
        </p:txBody>
      </p:sp>
      <p:sp>
        <p:nvSpPr>
          <p:cNvPr id="4" name="Date Placeholder 3">
            <a:extLst>
              <a:ext uri="{FF2B5EF4-FFF2-40B4-BE49-F238E27FC236}">
                <a16:creationId xmlns:a16="http://schemas.microsoft.com/office/drawing/2014/main" id="{547A9C2A-854B-3ED6-6EE0-457B7B033CF4}"/>
              </a:ext>
            </a:extLst>
          </p:cNvPr>
          <p:cNvSpPr>
            <a:spLocks noGrp="1"/>
          </p:cNvSpPr>
          <p:nvPr>
            <p:ph type="dt" sz="half" idx="10"/>
          </p:nvPr>
        </p:nvSpPr>
        <p:spPr/>
        <p:txBody>
          <a:bodyPr/>
          <a:lstStyle/>
          <a:p>
            <a:fld id="{9BC6A54B-E129-4E19-BB75-48083BD1F95D}" type="datetime1">
              <a:t>4/6/2025</a:t>
            </a:fld>
            <a:endParaRPr lang="en-US" dirty="0"/>
          </a:p>
        </p:txBody>
      </p:sp>
      <p:sp>
        <p:nvSpPr>
          <p:cNvPr id="5" name="Footer Placeholder 4">
            <a:extLst>
              <a:ext uri="{FF2B5EF4-FFF2-40B4-BE49-F238E27FC236}">
                <a16:creationId xmlns:a16="http://schemas.microsoft.com/office/drawing/2014/main" id="{6A5A280D-3413-806B-278A-CF059BEA520F}"/>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2BF04213-96DD-EE0B-47FB-FD3456847294}"/>
              </a:ext>
            </a:extLst>
          </p:cNvPr>
          <p:cNvSpPr>
            <a:spLocks noGrp="1"/>
          </p:cNvSpPr>
          <p:nvPr>
            <p:ph type="sldNum" sz="quarter" idx="12"/>
          </p:nvPr>
        </p:nvSpPr>
        <p:spPr/>
        <p:txBody>
          <a:bodyPr/>
          <a:lstStyle/>
          <a:p>
            <a:fld id="{E30AF5A0-43BB-4336-8627-9123B9144D80}" type="slidenum">
              <a:rPr lang="en-US" dirty="0"/>
              <a:t>8</a:t>
            </a:fld>
            <a:endParaRPr lang="en-US" dirty="0"/>
          </a:p>
        </p:txBody>
      </p:sp>
    </p:spTree>
    <p:extLst>
      <p:ext uri="{BB962C8B-B14F-4D97-AF65-F5344CB8AC3E}">
        <p14:creationId xmlns:p14="http://schemas.microsoft.com/office/powerpoint/2010/main" val="1068912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239E5-5AC3-8AA3-83BC-308B7CEB03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4B3666-5330-48DD-A31C-9BB5AF44A14A}"/>
              </a:ext>
            </a:extLst>
          </p:cNvPr>
          <p:cNvSpPr>
            <a:spLocks noGrp="1"/>
          </p:cNvSpPr>
          <p:nvPr>
            <p:ph idx="1"/>
          </p:nvPr>
        </p:nvSpPr>
        <p:spPr/>
        <p:txBody>
          <a:bodyPr vert="horz" lIns="91440" tIns="45720" rIns="91440" bIns="45720" rtlCol="0" anchor="t">
            <a:normAutofit/>
          </a:bodyPr>
          <a:lstStyle/>
          <a:p>
            <a:r>
              <a:rPr lang="en-US" dirty="0">
                <a:ea typeface="+mn-lt"/>
                <a:cs typeface="+mn-lt"/>
              </a:rPr>
              <a:t>Completed By: Ankur </a:t>
            </a:r>
            <a:r>
              <a:rPr lang="en-US" dirty="0" err="1">
                <a:ea typeface="+mn-lt"/>
                <a:cs typeface="+mn-lt"/>
              </a:rPr>
              <a:t>Ganvir</a:t>
            </a:r>
            <a:endParaRPr lang="en-US" dirty="0">
              <a:ea typeface="+mn-lt"/>
              <a:cs typeface="+mn-lt"/>
            </a:endParaRPr>
          </a:p>
          <a:p>
            <a:r>
              <a:rPr lang="en-US" dirty="0">
                <a:ea typeface="+mn-lt"/>
                <a:cs typeface="+mn-lt"/>
              </a:rPr>
              <a:t>Project Sponsor: XYZ</a:t>
            </a:r>
            <a:endParaRPr lang="en-US" dirty="0"/>
          </a:p>
          <a:p>
            <a:r>
              <a:rPr lang="en-US" dirty="0">
                <a:ea typeface="+mn-lt"/>
                <a:cs typeface="+mn-lt"/>
              </a:rPr>
              <a:t>Project Manager: ABC</a:t>
            </a:r>
            <a:endParaRPr lang="en-US" dirty="0"/>
          </a:p>
        </p:txBody>
      </p:sp>
      <p:sp>
        <p:nvSpPr>
          <p:cNvPr id="4" name="Date Placeholder 3">
            <a:extLst>
              <a:ext uri="{FF2B5EF4-FFF2-40B4-BE49-F238E27FC236}">
                <a16:creationId xmlns:a16="http://schemas.microsoft.com/office/drawing/2014/main" id="{D7197380-0601-E3A0-92C1-ED63281C766E}"/>
              </a:ext>
            </a:extLst>
          </p:cNvPr>
          <p:cNvSpPr>
            <a:spLocks noGrp="1"/>
          </p:cNvSpPr>
          <p:nvPr>
            <p:ph type="dt" sz="half" idx="10"/>
          </p:nvPr>
        </p:nvSpPr>
        <p:spPr/>
        <p:txBody>
          <a:bodyPr/>
          <a:lstStyle/>
          <a:p>
            <a:fld id="{AC9A21E0-9A28-4AD1-9087-30FAF842F221}" type="datetime1">
              <a:t>4/6/2025</a:t>
            </a:fld>
            <a:endParaRPr lang="en-US" dirty="0"/>
          </a:p>
        </p:txBody>
      </p:sp>
      <p:sp>
        <p:nvSpPr>
          <p:cNvPr id="5" name="Footer Placeholder 4">
            <a:extLst>
              <a:ext uri="{FF2B5EF4-FFF2-40B4-BE49-F238E27FC236}">
                <a16:creationId xmlns:a16="http://schemas.microsoft.com/office/drawing/2014/main" id="{7885A0B4-7D0B-6FD2-9C97-6264AEC0A04F}"/>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3CC6F9D-E05B-0251-316A-BF10D0C796D0}"/>
              </a:ext>
            </a:extLst>
          </p:cNvPr>
          <p:cNvSpPr>
            <a:spLocks noGrp="1"/>
          </p:cNvSpPr>
          <p:nvPr>
            <p:ph type="sldNum" sz="quarter" idx="12"/>
          </p:nvPr>
        </p:nvSpPr>
        <p:spPr/>
        <p:txBody>
          <a:bodyPr/>
          <a:lstStyle/>
          <a:p>
            <a:fld id="{E30AF5A0-43BB-4336-8627-9123B9144D80}" type="slidenum">
              <a:rPr lang="en-US" dirty="0"/>
              <a:t>9</a:t>
            </a:fld>
            <a:endParaRPr lang="en-US" dirty="0"/>
          </a:p>
        </p:txBody>
      </p:sp>
    </p:spTree>
    <p:extLst>
      <p:ext uri="{BB962C8B-B14F-4D97-AF65-F5344CB8AC3E}">
        <p14:creationId xmlns:p14="http://schemas.microsoft.com/office/powerpoint/2010/main" val="4237421064"/>
      </p:ext>
    </p:extLst>
  </p:cSld>
  <p:clrMapOvr>
    <a:masterClrMapping/>
  </p:clrMapOvr>
</p:sld>
</file>

<file path=ppt/theme/theme1.xml><?xml version="1.0" encoding="utf-8"?>
<a:theme xmlns:a="http://schemas.openxmlformats.org/drawingml/2006/main" name="ChronicleVTI">
  <a:themeElements>
    <a:clrScheme name="ChronicleVTI">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ChronicleVTI">
      <a:majorFont>
        <a:latin typeface="Univers Condensed"/>
        <a:ea typeface=""/>
        <a:cs typeface=""/>
      </a:majorFont>
      <a:minorFont>
        <a:latin typeface="Calisto MT" panose="02040603050505030304"/>
        <a:ea typeface=""/>
        <a:cs typeface=""/>
      </a:minorFont>
    </a:fontScheme>
    <a:fmtScheme name="Chronicl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34FD3B1-53CD-4A5C-943C-C44DFF248C3E}" vid="{19A790DA-2E4D-4134-98A6-7DECB1A1B842}"/>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ChronicleVTI</vt:lpstr>
      <vt:lpstr>Buganizer (waterfall)</vt:lpstr>
      <vt:lpstr>Situation/Problem/Opportunity:</vt:lpstr>
      <vt:lpstr>Purpose Statement (Goals):</vt:lpstr>
      <vt:lpstr>Project Objectives:</vt:lpstr>
      <vt:lpstr>Success Criteria:</vt:lpstr>
      <vt:lpstr>Methods/Approach: Agile </vt:lpstr>
      <vt:lpstr>Resources:</vt:lpstr>
      <vt:lpstr>Risks and Dependencies: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174</cp:revision>
  <dcterms:created xsi:type="dcterms:W3CDTF">2013-07-15T20:26:40Z</dcterms:created>
  <dcterms:modified xsi:type="dcterms:W3CDTF">2025-04-06T10:46:34Z</dcterms:modified>
</cp:coreProperties>
</file>