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5" r:id="rId17"/>
    <p:sldId id="276"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14" autoAdjust="0"/>
  </p:normalViewPr>
  <p:slideViewPr>
    <p:cSldViewPr>
      <p:cViewPr varScale="1">
        <p:scale>
          <a:sx n="67" d="100"/>
          <a:sy n="67" d="100"/>
        </p:scale>
        <p:origin x="147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3A86D2-2272-41E0-8769-F353EBCA4BDC}" type="datetimeFigureOut">
              <a:rPr lang="en-IN" smtClean="0"/>
              <a:t>20-01-2025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123496-BCCE-4908-B337-FACF9FB4246D}" type="slidenum">
              <a:rPr lang="en-IN" smtClean="0"/>
              <a:t>‹#›</a:t>
            </a:fld>
            <a:endParaRPr lang="en-IN"/>
          </a:p>
        </p:txBody>
      </p:sp>
    </p:spTree>
    <p:extLst>
      <p:ext uri="{BB962C8B-B14F-4D97-AF65-F5344CB8AC3E}">
        <p14:creationId xmlns:p14="http://schemas.microsoft.com/office/powerpoint/2010/main" val="1081834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B123496-BCCE-4908-B337-FACF9FB4246D}" type="slidenum">
              <a:rPr lang="en-IN" smtClean="0"/>
              <a:t>1</a:t>
            </a:fld>
            <a:endParaRPr lang="en-IN"/>
          </a:p>
        </p:txBody>
      </p:sp>
    </p:spTree>
    <p:extLst>
      <p:ext uri="{BB962C8B-B14F-4D97-AF65-F5344CB8AC3E}">
        <p14:creationId xmlns:p14="http://schemas.microsoft.com/office/powerpoint/2010/main" val="2351358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0B123496-BCCE-4908-B337-FACF9FB4246D}" type="slidenum">
              <a:rPr lang="en-IN" smtClean="0"/>
              <a:t>10</a:t>
            </a:fld>
            <a:endParaRPr lang="en-IN"/>
          </a:p>
        </p:txBody>
      </p:sp>
    </p:spTree>
    <p:extLst>
      <p:ext uri="{BB962C8B-B14F-4D97-AF65-F5344CB8AC3E}">
        <p14:creationId xmlns:p14="http://schemas.microsoft.com/office/powerpoint/2010/main" val="2658981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a:t>Click to edit Master title style</a:t>
            </a:r>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9" name="Date Placeholder 18"/>
          <p:cNvSpPr>
            <a:spLocks noGrp="1"/>
          </p:cNvSpPr>
          <p:nvPr>
            <p:ph type="dt" sz="half" idx="10"/>
          </p:nvPr>
        </p:nvSpPr>
        <p:spPr/>
        <p:txBody>
          <a:bodyPr/>
          <a:lstStyle/>
          <a:p>
            <a:fld id="{9518D99F-AA18-43A8-B845-5FDB6EE34763}"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11" name="Slide Number Placeholder 10"/>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18D99F-AA18-43A8-B845-5FDB6EE34763}"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18D99F-AA18-43A8-B845-5FDB6EE34763}"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18D99F-AA18-43A8-B845-5FDB6EE34763}"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518D99F-AA18-43A8-B845-5FDB6EE34763}"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518D99F-AA18-43A8-B845-5FDB6EE34763}"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518D99F-AA18-43A8-B845-5FDB6EE34763}"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518D99F-AA18-43A8-B845-5FDB6EE34763}"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9518D99F-AA18-43A8-B845-5FDB6EE34763}"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518D99F-AA18-43A8-B845-5FDB6EE34763}"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6F71C7-10D7-4C01-B044-AC1E95756CFF}"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518D99F-AA18-43A8-B845-5FDB6EE34763}"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6F71C7-10D7-4C01-B044-AC1E95756CFF}" type="slidenum">
              <a:rPr lang="en-IN" smtClean="0"/>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a:t>Click to edit Master title style</a:t>
            </a:r>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518D99F-AA18-43A8-B845-5FDB6EE34763}" type="datetimeFigureOut">
              <a:rPr lang="en-IN" smtClean="0"/>
              <a:t>20-01-2025</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96F71C7-10D7-4C01-B044-AC1E95756CFF}"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IN" dirty="0"/>
              <a:t>LOAN MANAGEMENT SYSTEM</a:t>
            </a:r>
          </a:p>
        </p:txBody>
      </p:sp>
      <p:sp>
        <p:nvSpPr>
          <p:cNvPr id="8" name="Subtitle 7"/>
          <p:cNvSpPr>
            <a:spLocks noGrp="1"/>
          </p:cNvSpPr>
          <p:nvPr>
            <p:ph type="subTitle" idx="1"/>
          </p:nvPr>
        </p:nvSpPr>
        <p:spPr>
          <a:xfrm>
            <a:off x="722376" y="3685032"/>
            <a:ext cx="7772400" cy="914400"/>
          </a:xfrm>
        </p:spPr>
        <p:txBody>
          <a:bodyPr/>
          <a:lstStyle/>
          <a:p>
            <a:r>
              <a:rPr lang="en-IN" dirty="0"/>
              <a:t>Prepared by – Satish </a:t>
            </a:r>
            <a:r>
              <a:rPr lang="en-IN" dirty="0" err="1"/>
              <a:t>Sargar</a:t>
            </a:r>
            <a:endParaRPr lang="en-IN" dirty="0"/>
          </a:p>
          <a:p>
            <a:r>
              <a:rPr lang="en-IN" dirty="0"/>
              <a:t>Date:13 Jan 2025</a:t>
            </a:r>
          </a:p>
        </p:txBody>
      </p:sp>
    </p:spTree>
    <p:extLst>
      <p:ext uri="{BB962C8B-B14F-4D97-AF65-F5344CB8AC3E}">
        <p14:creationId xmlns:p14="http://schemas.microsoft.com/office/powerpoint/2010/main" val="79338656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980728"/>
            <a:ext cx="8183880" cy="5040560"/>
          </a:xfrm>
        </p:spPr>
        <p:txBody>
          <a:bodyPr>
            <a:normAutofit/>
          </a:bodyPr>
          <a:lstStyle/>
          <a:p>
            <a:r>
              <a:rPr lang="en-US" sz="2400" dirty="0"/>
              <a:t>1 Create a visual representation of the customer journey and identify the key features.</a:t>
            </a:r>
            <a:br>
              <a:rPr lang="en-US" sz="2400" dirty="0"/>
            </a:br>
            <a:r>
              <a:rPr lang="en-US" sz="2400" dirty="0"/>
              <a:t>2 Use cases is Documents the interaction between the system and its users.</a:t>
            </a:r>
            <a:br>
              <a:rPr lang="en-US" sz="2400" dirty="0"/>
            </a:br>
            <a:r>
              <a:rPr lang="en-US" sz="2400" dirty="0"/>
              <a:t>In requirement gathering –</a:t>
            </a:r>
            <a:br>
              <a:rPr lang="en-US" sz="2400" dirty="0"/>
            </a:br>
            <a:r>
              <a:rPr lang="en-US" sz="2400" dirty="0"/>
              <a:t>Prioritize and refine the product backlog with stakeholders.</a:t>
            </a:r>
            <a:br>
              <a:rPr lang="en-US" sz="2400" dirty="0"/>
            </a:br>
            <a:r>
              <a:rPr lang="en-US" sz="2400" dirty="0"/>
              <a:t>Documents the functional </a:t>
            </a:r>
            <a:r>
              <a:rPr lang="en-US" sz="2400" dirty="0" err="1"/>
              <a:t>reqquirment</a:t>
            </a:r>
            <a:r>
              <a:rPr lang="en-US" sz="2400" dirty="0"/>
              <a:t> and non Functional requirements.</a:t>
            </a:r>
            <a:br>
              <a:rPr lang="en-US" sz="2400" dirty="0"/>
            </a:br>
            <a:endParaRPr lang="en-IN" sz="2400" dirty="0"/>
          </a:p>
        </p:txBody>
      </p:sp>
      <p:sp>
        <p:nvSpPr>
          <p:cNvPr id="3" name="Content Placeholder 2"/>
          <p:cNvSpPr>
            <a:spLocks noGrp="1"/>
          </p:cNvSpPr>
          <p:nvPr>
            <p:ph idx="1"/>
          </p:nvPr>
        </p:nvSpPr>
        <p:spPr>
          <a:xfrm>
            <a:off x="502920" y="530352"/>
            <a:ext cx="8183880" cy="666400"/>
          </a:xfrm>
        </p:spPr>
        <p:txBody>
          <a:bodyPr/>
          <a:lstStyle/>
          <a:p>
            <a:pPr marL="0" indent="0">
              <a:buNone/>
            </a:pPr>
            <a:r>
              <a:rPr lang="en-US" dirty="0"/>
              <a:t>,</a:t>
            </a:r>
            <a:endParaRPr lang="en-IN" dirty="0"/>
          </a:p>
        </p:txBody>
      </p:sp>
    </p:spTree>
    <p:extLst>
      <p:ext uri="{BB962C8B-B14F-4D97-AF65-F5344CB8AC3E}">
        <p14:creationId xmlns:p14="http://schemas.microsoft.com/office/powerpoint/2010/main" val="27636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4838288"/>
          </a:xfrm>
        </p:spPr>
        <p:txBody>
          <a:bodyPr>
            <a:normAutofit/>
          </a:bodyPr>
          <a:lstStyle/>
          <a:p>
            <a:r>
              <a:rPr lang="en-US" sz="2400" dirty="0"/>
              <a:t>Gather the requirements through interviews with key holders.</a:t>
            </a:r>
            <a:br>
              <a:rPr lang="en-US" sz="2400" dirty="0"/>
            </a:br>
            <a:r>
              <a:rPr lang="en-US" sz="2400" dirty="0"/>
              <a:t>Facilitate collaboratives workshops to gathers requirements .</a:t>
            </a:r>
            <a:br>
              <a:rPr lang="en-US" sz="2400" dirty="0"/>
            </a:br>
            <a:r>
              <a:rPr lang="en-US" sz="2400" dirty="0"/>
              <a:t>Collect the feedback and reequipments through the survey.</a:t>
            </a:r>
            <a:br>
              <a:rPr lang="en-US" sz="2400" dirty="0"/>
            </a:br>
            <a:br>
              <a:rPr lang="en-US" sz="2400" dirty="0"/>
            </a:br>
            <a:br>
              <a:rPr lang="en-US" sz="2400" dirty="0"/>
            </a:br>
            <a:br>
              <a:rPr lang="en-US" sz="2400" dirty="0"/>
            </a:br>
            <a:br>
              <a:rPr lang="en-US" sz="2400" dirty="0"/>
            </a:br>
            <a:br>
              <a:rPr lang="en-US" sz="2400" dirty="0"/>
            </a:br>
            <a:r>
              <a:rPr lang="en-US" sz="2400" dirty="0"/>
              <a:t> </a:t>
            </a:r>
            <a:endParaRPr lang="en-IN" sz="2400" dirty="0"/>
          </a:p>
        </p:txBody>
      </p:sp>
      <p:sp>
        <p:nvSpPr>
          <p:cNvPr id="3" name="Content Placeholder 2"/>
          <p:cNvSpPr>
            <a:spLocks noGrp="1"/>
          </p:cNvSpPr>
          <p:nvPr>
            <p:ph idx="1"/>
          </p:nvPr>
        </p:nvSpPr>
        <p:spPr>
          <a:xfrm>
            <a:off x="502920" y="530352"/>
            <a:ext cx="8183880" cy="666400"/>
          </a:xfrm>
        </p:spPr>
        <p:txBody>
          <a:bodyPr/>
          <a:lstStyle/>
          <a:p>
            <a:pPr marL="0" indent="0">
              <a:buNone/>
            </a:pPr>
            <a:r>
              <a:rPr lang="en-US" dirty="0"/>
              <a:t>.</a:t>
            </a:r>
            <a:endParaRPr lang="en-IN" dirty="0"/>
          </a:p>
        </p:txBody>
      </p:sp>
    </p:spTree>
    <p:extLst>
      <p:ext uri="{BB962C8B-B14F-4D97-AF65-F5344CB8AC3E}">
        <p14:creationId xmlns:p14="http://schemas.microsoft.com/office/powerpoint/2010/main" val="3792638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4032448"/>
          </a:xfrm>
        </p:spPr>
        <p:txBody>
          <a:bodyPr>
            <a:normAutofit/>
          </a:bodyPr>
          <a:lstStyle/>
          <a:p>
            <a:r>
              <a:rPr lang="en-US" sz="2400" dirty="0"/>
              <a:t>Regular Meetings – Hold daily meetings sprint planning.</a:t>
            </a:r>
            <a:br>
              <a:rPr lang="en-US" sz="2400" dirty="0"/>
            </a:br>
            <a:r>
              <a:rPr lang="en-US" sz="2400" dirty="0"/>
              <a:t>Used the tools like Jira tools to facilitate </a:t>
            </a:r>
            <a:r>
              <a:rPr lang="en-US" sz="2400" dirty="0" err="1"/>
              <a:t>collabration</a:t>
            </a:r>
            <a:r>
              <a:rPr lang="en-US" sz="2400" dirty="0"/>
              <a:t>.</a:t>
            </a:r>
            <a:br>
              <a:rPr lang="en-US" sz="2400" dirty="0"/>
            </a:br>
            <a:r>
              <a:rPr lang="en-US" sz="2400" dirty="0"/>
              <a:t>Establish the communication plans to keep stakeholders informed and update.</a:t>
            </a:r>
            <a:br>
              <a:rPr lang="en-US" sz="2400" dirty="0"/>
            </a:br>
            <a:br>
              <a:rPr lang="en-US" sz="2400" dirty="0"/>
            </a:br>
            <a:br>
              <a:rPr lang="en-US" sz="2400" dirty="0"/>
            </a:br>
            <a:br>
              <a:rPr lang="en-US" sz="2400" dirty="0"/>
            </a:br>
            <a:endParaRPr lang="en-IN" sz="2400" dirty="0"/>
          </a:p>
        </p:txBody>
      </p:sp>
      <p:sp>
        <p:nvSpPr>
          <p:cNvPr id="3" name="Content Placeholder 2"/>
          <p:cNvSpPr>
            <a:spLocks noGrp="1"/>
          </p:cNvSpPr>
          <p:nvPr>
            <p:ph idx="1"/>
          </p:nvPr>
        </p:nvSpPr>
        <p:spPr>
          <a:xfrm>
            <a:off x="502920" y="530352"/>
            <a:ext cx="8183880" cy="666400"/>
          </a:xfrm>
        </p:spPr>
        <p:txBody>
          <a:bodyPr/>
          <a:lstStyle/>
          <a:p>
            <a:pPr marL="0" indent="0">
              <a:buNone/>
            </a:pPr>
            <a:r>
              <a:rPr lang="en-US" dirty="0"/>
              <a:t>.</a:t>
            </a:r>
            <a:endParaRPr lang="en-IN" dirty="0"/>
          </a:p>
        </p:txBody>
      </p:sp>
    </p:spTree>
    <p:extLst>
      <p:ext uri="{BB962C8B-B14F-4D97-AF65-F5344CB8AC3E}">
        <p14:creationId xmlns:p14="http://schemas.microsoft.com/office/powerpoint/2010/main" val="3053116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3672408"/>
          </a:xfrm>
        </p:spPr>
        <p:txBody>
          <a:bodyPr>
            <a:normAutofit/>
          </a:bodyPr>
          <a:lstStyle/>
          <a:p>
            <a:r>
              <a:rPr lang="en-US" sz="2400" dirty="0"/>
              <a:t>Project Manager: 1</a:t>
            </a:r>
            <a:br>
              <a:rPr lang="en-US" sz="2400" dirty="0"/>
            </a:br>
            <a:r>
              <a:rPr lang="en-US" sz="2400" dirty="0"/>
              <a:t>Business Analysts: 2</a:t>
            </a:r>
            <a:br>
              <a:rPr lang="en-US" sz="2400" dirty="0"/>
            </a:br>
            <a:r>
              <a:rPr lang="en-US" sz="2400" dirty="0"/>
              <a:t>UI/UX Designers: 1</a:t>
            </a:r>
            <a:br>
              <a:rPr lang="en-US" sz="2400" dirty="0"/>
            </a:br>
            <a:r>
              <a:rPr lang="en-US" sz="2400" dirty="0"/>
              <a:t>Frontend Developers: 2</a:t>
            </a:r>
            <a:br>
              <a:rPr lang="en-US" sz="2400" dirty="0"/>
            </a:br>
            <a:r>
              <a:rPr lang="en-US" sz="2400" dirty="0"/>
              <a:t>Backend Developers: 2</a:t>
            </a:r>
            <a:br>
              <a:rPr lang="en-US" sz="2400" dirty="0"/>
            </a:br>
            <a:r>
              <a:rPr lang="en-US" sz="2400" dirty="0"/>
              <a:t>Database Administrator: 1</a:t>
            </a:r>
            <a:br>
              <a:rPr lang="en-US" sz="2400" dirty="0"/>
            </a:br>
            <a:r>
              <a:rPr lang="en-US" sz="2400" dirty="0"/>
              <a:t>QA Testers: 1-2</a:t>
            </a:r>
            <a:br>
              <a:rPr lang="en-US" sz="2400" dirty="0"/>
            </a:br>
            <a:r>
              <a:rPr lang="en-US" sz="2400" dirty="0"/>
              <a:t>Technical Support Staff: 1</a:t>
            </a:r>
            <a:br>
              <a:rPr lang="en-US" sz="2400" dirty="0"/>
            </a:br>
            <a:endParaRPr lang="en-IN" sz="2400" dirty="0"/>
          </a:p>
        </p:txBody>
      </p:sp>
      <p:sp>
        <p:nvSpPr>
          <p:cNvPr id="3" name="Content Placeholder 2"/>
          <p:cNvSpPr>
            <a:spLocks noGrp="1"/>
          </p:cNvSpPr>
          <p:nvPr>
            <p:ph idx="1"/>
          </p:nvPr>
        </p:nvSpPr>
        <p:spPr>
          <a:xfrm>
            <a:off x="502920" y="530352"/>
            <a:ext cx="8183880" cy="666400"/>
          </a:xfrm>
        </p:spPr>
        <p:txBody>
          <a:bodyPr/>
          <a:lstStyle/>
          <a:p>
            <a:pPr marL="0" indent="0">
              <a:buNone/>
            </a:pPr>
            <a:r>
              <a:rPr lang="en-IN" b="1" dirty="0"/>
              <a:t>Human Resources:</a:t>
            </a:r>
            <a:endParaRPr lang="en-IN" dirty="0"/>
          </a:p>
        </p:txBody>
      </p:sp>
    </p:spTree>
    <p:extLst>
      <p:ext uri="{BB962C8B-B14F-4D97-AF65-F5344CB8AC3E}">
        <p14:creationId xmlns:p14="http://schemas.microsoft.com/office/powerpoint/2010/main" val="3803749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4680520"/>
          </a:xfrm>
        </p:spPr>
        <p:txBody>
          <a:bodyPr>
            <a:normAutofit/>
          </a:bodyPr>
          <a:lstStyle/>
          <a:p>
            <a:r>
              <a:rPr lang="en-US" sz="2400" dirty="0"/>
              <a:t>The Agile Project(Loan Management System) was completed within the 4 months from initiation to launches for customer end user use.</a:t>
            </a:r>
            <a:br>
              <a:rPr lang="en-US" sz="2400" dirty="0"/>
            </a:br>
            <a:br>
              <a:rPr lang="en-US" sz="2400" dirty="0"/>
            </a:br>
            <a:br>
              <a:rPr lang="en-US" sz="2400" dirty="0"/>
            </a:br>
            <a:br>
              <a:rPr lang="en-US" sz="2400" dirty="0"/>
            </a:br>
            <a:br>
              <a:rPr lang="en-US" sz="2400" dirty="0"/>
            </a:br>
            <a:br>
              <a:rPr lang="en-US" sz="2400" dirty="0"/>
            </a:br>
            <a:br>
              <a:rPr lang="en-US" sz="2400" dirty="0"/>
            </a:br>
            <a:endParaRPr lang="en-IN" sz="2400" dirty="0"/>
          </a:p>
        </p:txBody>
      </p:sp>
      <p:sp>
        <p:nvSpPr>
          <p:cNvPr id="3" name="Content Placeholder 2"/>
          <p:cNvSpPr>
            <a:spLocks noGrp="1"/>
          </p:cNvSpPr>
          <p:nvPr>
            <p:ph idx="1"/>
          </p:nvPr>
        </p:nvSpPr>
        <p:spPr>
          <a:xfrm>
            <a:off x="502920" y="530352"/>
            <a:ext cx="8183880" cy="666400"/>
          </a:xfrm>
        </p:spPr>
        <p:txBody>
          <a:bodyPr/>
          <a:lstStyle/>
          <a:p>
            <a:pPr marL="0" indent="0">
              <a:buNone/>
            </a:pPr>
            <a:r>
              <a:rPr lang="en-IN" b="1" dirty="0"/>
              <a:t>Time Frame:</a:t>
            </a:r>
            <a:endParaRPr lang="en-IN" dirty="0"/>
          </a:p>
        </p:txBody>
      </p:sp>
    </p:spTree>
    <p:extLst>
      <p:ext uri="{BB962C8B-B14F-4D97-AF65-F5344CB8AC3E}">
        <p14:creationId xmlns:p14="http://schemas.microsoft.com/office/powerpoint/2010/main" val="2480225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3672408"/>
          </a:xfrm>
        </p:spPr>
        <p:txBody>
          <a:bodyPr>
            <a:normAutofit fontScale="90000"/>
          </a:bodyPr>
          <a:lstStyle/>
          <a:p>
            <a:br>
              <a:rPr lang="en-US" sz="2400" dirty="0"/>
            </a:br>
            <a:br>
              <a:rPr lang="en-US" sz="2400" dirty="0"/>
            </a:br>
            <a:br>
              <a:rPr lang="en-US" sz="2400" dirty="0"/>
            </a:br>
            <a:r>
              <a:rPr lang="en-US" sz="2400" dirty="0"/>
              <a:t>The total budget required for Loan Management System is 9.5 Lakhs.</a:t>
            </a:r>
            <a:br>
              <a:rPr lang="en-US" sz="2400" dirty="0"/>
            </a:br>
            <a:r>
              <a:rPr lang="en-US" sz="2400" dirty="0"/>
              <a:t>Project Manager: 1</a:t>
            </a:r>
            <a:br>
              <a:rPr lang="en-US" sz="2400" dirty="0"/>
            </a:br>
            <a:r>
              <a:rPr lang="en-US" sz="2400" dirty="0"/>
              <a:t>Business Analysts: 2</a:t>
            </a:r>
            <a:br>
              <a:rPr lang="en-US" sz="2400" dirty="0"/>
            </a:br>
            <a:r>
              <a:rPr lang="en-US" sz="2400" dirty="0"/>
              <a:t>UI/UX Designers: 1</a:t>
            </a:r>
            <a:br>
              <a:rPr lang="en-US" sz="2400" dirty="0"/>
            </a:br>
            <a:r>
              <a:rPr lang="en-US" sz="2400" dirty="0"/>
              <a:t>Frontend Developers: 2</a:t>
            </a:r>
            <a:br>
              <a:rPr lang="en-US" sz="2400" dirty="0"/>
            </a:br>
            <a:r>
              <a:rPr lang="en-US" sz="2400" dirty="0"/>
              <a:t>Backend Developers: 2</a:t>
            </a:r>
            <a:br>
              <a:rPr lang="en-US" sz="2400" dirty="0"/>
            </a:br>
            <a:r>
              <a:rPr lang="en-US" sz="2400" dirty="0"/>
              <a:t>Database Administrator: 1</a:t>
            </a:r>
            <a:br>
              <a:rPr lang="en-US" sz="2400" dirty="0"/>
            </a:br>
            <a:r>
              <a:rPr lang="en-US" sz="2400" dirty="0"/>
              <a:t>QA Testers: 1-2</a:t>
            </a:r>
            <a:br>
              <a:rPr lang="en-US" sz="2400" dirty="0"/>
            </a:br>
            <a:r>
              <a:rPr lang="en-US" sz="2400" dirty="0"/>
              <a:t>Technical Support Staff: 1</a:t>
            </a:r>
            <a:br>
              <a:rPr lang="en-US" sz="2400" dirty="0"/>
            </a:br>
            <a:endParaRPr lang="en-IN" sz="2400" dirty="0"/>
          </a:p>
        </p:txBody>
      </p:sp>
      <p:sp>
        <p:nvSpPr>
          <p:cNvPr id="3" name="Content Placeholder 2"/>
          <p:cNvSpPr>
            <a:spLocks noGrp="1"/>
          </p:cNvSpPr>
          <p:nvPr>
            <p:ph idx="1"/>
          </p:nvPr>
        </p:nvSpPr>
        <p:spPr>
          <a:xfrm>
            <a:off x="502920" y="530352"/>
            <a:ext cx="8183880" cy="666400"/>
          </a:xfrm>
        </p:spPr>
        <p:txBody>
          <a:bodyPr/>
          <a:lstStyle/>
          <a:p>
            <a:pPr marL="0" indent="0">
              <a:buNone/>
            </a:pPr>
            <a:r>
              <a:rPr lang="en-IN" b="1" dirty="0"/>
              <a:t>Budget:</a:t>
            </a:r>
            <a:endParaRPr lang="en-IN" dirty="0"/>
          </a:p>
        </p:txBody>
      </p:sp>
    </p:spTree>
    <p:extLst>
      <p:ext uri="{BB962C8B-B14F-4D97-AF65-F5344CB8AC3E}">
        <p14:creationId xmlns:p14="http://schemas.microsoft.com/office/powerpoint/2010/main" val="773941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4032448"/>
          </a:xfrm>
        </p:spPr>
        <p:txBody>
          <a:bodyPr>
            <a:normAutofit/>
          </a:bodyPr>
          <a:lstStyle/>
          <a:p>
            <a:r>
              <a:rPr lang="en-US" sz="1800" dirty="0"/>
              <a:t>User Resistance: People might find it hard to switch to the new system; help them with training and gradual changes.</a:t>
            </a:r>
            <a:br>
              <a:rPr lang="en-US" sz="1800" dirty="0"/>
            </a:br>
            <a:br>
              <a:rPr lang="en-US" sz="1800" dirty="0"/>
            </a:br>
            <a:r>
              <a:rPr lang="en-US" sz="1800" dirty="0"/>
              <a:t>Cost Justification: It's hard to show clear cost savings; focus on improvements like faster processes and better data.</a:t>
            </a:r>
            <a:br>
              <a:rPr lang="en-US" sz="1800" dirty="0"/>
            </a:br>
            <a:br>
              <a:rPr lang="en-US" sz="1800" dirty="0"/>
            </a:br>
            <a:r>
              <a:rPr lang="en-US" sz="1800" dirty="0"/>
              <a:t>Business Disruption: System changes could cause downtime; test thoroughly and run the old and new systems together for a while.</a:t>
            </a:r>
            <a:br>
              <a:rPr lang="en-US" sz="1800" dirty="0"/>
            </a:br>
            <a:br>
              <a:rPr lang="en-US" sz="1800" dirty="0"/>
            </a:br>
            <a:r>
              <a:rPr lang="en-US" sz="1800" dirty="0"/>
              <a:t>Scalability and performance – Ensuring the system can handle increased traffic or large data </a:t>
            </a:r>
            <a:r>
              <a:rPr lang="en-US" sz="1800" dirty="0" err="1"/>
              <a:t>valumes</a:t>
            </a:r>
            <a:r>
              <a:rPr lang="en-US" sz="1800" dirty="0"/>
              <a:t> is essential.</a:t>
            </a:r>
            <a:br>
              <a:rPr lang="en-US" sz="1800" dirty="0"/>
            </a:br>
            <a:br>
              <a:rPr lang="en-US" sz="1800" dirty="0"/>
            </a:br>
            <a:r>
              <a:rPr lang="en-US" sz="1800" dirty="0"/>
              <a:t>.</a:t>
            </a:r>
            <a:endParaRPr lang="en-IN" sz="1800" dirty="0"/>
          </a:p>
        </p:txBody>
      </p:sp>
      <p:sp>
        <p:nvSpPr>
          <p:cNvPr id="3" name="Content Placeholder 2"/>
          <p:cNvSpPr>
            <a:spLocks noGrp="1"/>
          </p:cNvSpPr>
          <p:nvPr>
            <p:ph idx="1"/>
          </p:nvPr>
        </p:nvSpPr>
        <p:spPr>
          <a:xfrm>
            <a:off x="502920" y="530352"/>
            <a:ext cx="8183880" cy="666400"/>
          </a:xfrm>
        </p:spPr>
        <p:txBody>
          <a:bodyPr>
            <a:normAutofit/>
          </a:bodyPr>
          <a:lstStyle/>
          <a:p>
            <a:pPr marL="0" indent="0">
              <a:buNone/>
            </a:pPr>
            <a:r>
              <a:rPr lang="en-IN" b="1" dirty="0"/>
              <a:t>Risks</a:t>
            </a:r>
            <a:endParaRPr lang="en-IN" dirty="0"/>
          </a:p>
        </p:txBody>
      </p:sp>
    </p:spTree>
    <p:extLst>
      <p:ext uri="{BB962C8B-B14F-4D97-AF65-F5344CB8AC3E}">
        <p14:creationId xmlns:p14="http://schemas.microsoft.com/office/powerpoint/2010/main" val="1816246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4032448"/>
          </a:xfrm>
        </p:spPr>
        <p:txBody>
          <a:bodyPr>
            <a:normAutofit/>
          </a:bodyPr>
          <a:lstStyle/>
          <a:p>
            <a:br>
              <a:rPr lang="en-US" sz="1800" dirty="0"/>
            </a:br>
            <a:br>
              <a:rPr lang="en-US" sz="1800" dirty="0"/>
            </a:br>
            <a:r>
              <a:rPr lang="en-US" sz="1800" dirty="0"/>
              <a:t>Vendor Dependency: Relying on outside services can be risky; make sure vendors promise good service.</a:t>
            </a:r>
            <a:br>
              <a:rPr lang="en-US" sz="1800" dirty="0"/>
            </a:br>
            <a:br>
              <a:rPr lang="en-US" sz="1800" dirty="0"/>
            </a:br>
            <a:r>
              <a:rPr lang="en-US" sz="1800" dirty="0"/>
              <a:t>Integration with the external system such as credit bureaus and payment gateways.</a:t>
            </a:r>
            <a:br>
              <a:rPr lang="en-US" sz="1800" dirty="0"/>
            </a:br>
            <a:br>
              <a:rPr lang="en-US" sz="1800" dirty="0"/>
            </a:br>
            <a:r>
              <a:rPr lang="en-US" sz="1800" dirty="0"/>
              <a:t>Migration of the existing loan agency.</a:t>
            </a:r>
            <a:br>
              <a:rPr lang="en-US" sz="1800" dirty="0"/>
            </a:br>
            <a:br>
              <a:rPr lang="en-US" sz="1800" dirty="0"/>
            </a:br>
            <a:r>
              <a:rPr lang="en-US" sz="1800" dirty="0"/>
              <a:t>Availability of technical infrastructures including the servers and database.</a:t>
            </a:r>
            <a:br>
              <a:rPr lang="en-US" sz="1800" dirty="0"/>
            </a:br>
            <a:br>
              <a:rPr lang="en-US" sz="1800" dirty="0"/>
            </a:br>
            <a:endParaRPr lang="en-IN" sz="1800" dirty="0"/>
          </a:p>
        </p:txBody>
      </p:sp>
      <p:sp>
        <p:nvSpPr>
          <p:cNvPr id="3" name="Content Placeholder 2"/>
          <p:cNvSpPr>
            <a:spLocks noGrp="1"/>
          </p:cNvSpPr>
          <p:nvPr>
            <p:ph idx="1"/>
          </p:nvPr>
        </p:nvSpPr>
        <p:spPr>
          <a:xfrm>
            <a:off x="502920" y="530352"/>
            <a:ext cx="8183880" cy="666400"/>
          </a:xfrm>
        </p:spPr>
        <p:txBody>
          <a:bodyPr>
            <a:normAutofit/>
          </a:bodyPr>
          <a:lstStyle/>
          <a:p>
            <a:pPr marL="0" indent="0">
              <a:buNone/>
            </a:pPr>
            <a:r>
              <a:rPr lang="en-IN" b="1" dirty="0"/>
              <a:t> Dependencies:</a:t>
            </a:r>
            <a:endParaRPr lang="en-IN" dirty="0"/>
          </a:p>
        </p:txBody>
      </p:sp>
    </p:spTree>
    <p:extLst>
      <p:ext uri="{BB962C8B-B14F-4D97-AF65-F5344CB8AC3E}">
        <p14:creationId xmlns:p14="http://schemas.microsoft.com/office/powerpoint/2010/main" val="2902511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IN" dirty="0"/>
              <a:t>Kunal </a:t>
            </a:r>
            <a:r>
              <a:rPr lang="en-IN" dirty="0" err="1"/>
              <a:t>Gawli</a:t>
            </a:r>
            <a:r>
              <a:rPr lang="en-IN" dirty="0"/>
              <a:t>(AVP)</a:t>
            </a:r>
          </a:p>
        </p:txBody>
      </p:sp>
      <p:sp>
        <p:nvSpPr>
          <p:cNvPr id="7" name="Subtitle 6"/>
          <p:cNvSpPr>
            <a:spLocks noGrp="1"/>
          </p:cNvSpPr>
          <p:nvPr>
            <p:ph type="subTitle" idx="1"/>
          </p:nvPr>
        </p:nvSpPr>
        <p:spPr/>
        <p:txBody>
          <a:bodyPr/>
          <a:lstStyle/>
          <a:p>
            <a:r>
              <a:rPr lang="en-IN" dirty="0"/>
              <a:t>Project Sponsor(BANK)</a:t>
            </a:r>
          </a:p>
          <a:p>
            <a:r>
              <a:rPr lang="en-IN" dirty="0"/>
              <a:t>Project Manager(</a:t>
            </a:r>
            <a:r>
              <a:rPr lang="en-IN" dirty="0" err="1"/>
              <a:t>Shalaka</a:t>
            </a:r>
            <a:r>
              <a:rPr lang="en-IN" dirty="0"/>
              <a:t> Muley)</a:t>
            </a:r>
          </a:p>
        </p:txBody>
      </p:sp>
    </p:spTree>
    <p:extLst>
      <p:ext uri="{BB962C8B-B14F-4D97-AF65-F5344CB8AC3E}">
        <p14:creationId xmlns:p14="http://schemas.microsoft.com/office/powerpoint/2010/main" val="3122874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412776"/>
            <a:ext cx="8183880" cy="4464496"/>
          </a:xfrm>
        </p:spPr>
        <p:txBody>
          <a:bodyPr>
            <a:normAutofit/>
          </a:bodyPr>
          <a:lstStyle/>
          <a:p>
            <a:r>
              <a:rPr lang="en-US" sz="3200" dirty="0"/>
              <a:t>The current system is manual and inefficient, involving a lot of paperwork, which leads to slow loan processing, data mismanagement, and customer dissatisfaction</a:t>
            </a:r>
            <a:r>
              <a:rPr lang="en-US" sz="1200" dirty="0"/>
              <a:t>.</a:t>
            </a:r>
            <a:endParaRPr lang="en-IN" sz="1200" dirty="0">
              <a:solidFill>
                <a:schemeClr val="tx1"/>
              </a:solidFill>
              <a:latin typeface="Arial Black" panose="020B0A04020102020204" pitchFamily="34" charset="0"/>
            </a:endParaRPr>
          </a:p>
        </p:txBody>
      </p:sp>
      <p:sp>
        <p:nvSpPr>
          <p:cNvPr id="3" name="Content Placeholder 2"/>
          <p:cNvSpPr>
            <a:spLocks noGrp="1"/>
          </p:cNvSpPr>
          <p:nvPr>
            <p:ph idx="1"/>
          </p:nvPr>
        </p:nvSpPr>
        <p:spPr>
          <a:xfrm>
            <a:off x="502920" y="530352"/>
            <a:ext cx="8183880" cy="666400"/>
          </a:xfrm>
        </p:spPr>
        <p:txBody>
          <a:bodyPr/>
          <a:lstStyle/>
          <a:p>
            <a:r>
              <a:rPr lang="en-IN" dirty="0"/>
              <a:t>Situation</a:t>
            </a:r>
          </a:p>
        </p:txBody>
      </p:sp>
    </p:spTree>
    <p:extLst>
      <p:ext uri="{BB962C8B-B14F-4D97-AF65-F5344CB8AC3E}">
        <p14:creationId xmlns:p14="http://schemas.microsoft.com/office/powerpoint/2010/main" val="4102207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628800"/>
            <a:ext cx="8183880" cy="4176464"/>
          </a:xfrm>
        </p:spPr>
        <p:txBody>
          <a:bodyPr>
            <a:normAutofit/>
          </a:bodyPr>
          <a:lstStyle/>
          <a:p>
            <a:r>
              <a:rPr lang="en-US" sz="3200" dirty="0"/>
              <a:t>The manual system can't handle the bank's increasing load of loan applications efficiently. The key problems are</a:t>
            </a:r>
            <a:br>
              <a:rPr lang="en-US" sz="3200" dirty="0"/>
            </a:br>
            <a:r>
              <a:rPr lang="en-IN" sz="3200" dirty="0"/>
              <a:t>Lack of Automation:</a:t>
            </a:r>
            <a:br>
              <a:rPr lang="en-IN" sz="3200" dirty="0"/>
            </a:br>
            <a:r>
              <a:rPr lang="en-IN" sz="3200" dirty="0"/>
              <a:t>Customer Dissatisfaction:</a:t>
            </a:r>
            <a:br>
              <a:rPr lang="en-IN" sz="3200" dirty="0"/>
            </a:br>
            <a:r>
              <a:rPr lang="en-IN" sz="3200" dirty="0"/>
              <a:t>Data Management Issues: </a:t>
            </a:r>
          </a:p>
        </p:txBody>
      </p:sp>
      <p:sp>
        <p:nvSpPr>
          <p:cNvPr id="3" name="Content Placeholder 2"/>
          <p:cNvSpPr>
            <a:spLocks noGrp="1"/>
          </p:cNvSpPr>
          <p:nvPr>
            <p:ph idx="1"/>
          </p:nvPr>
        </p:nvSpPr>
        <p:spPr>
          <a:xfrm>
            <a:off x="502920" y="530352"/>
            <a:ext cx="8183880" cy="738408"/>
          </a:xfrm>
        </p:spPr>
        <p:txBody>
          <a:bodyPr/>
          <a:lstStyle/>
          <a:p>
            <a:r>
              <a:rPr lang="en-IN" b="1" dirty="0"/>
              <a:t>Problem</a:t>
            </a:r>
            <a:r>
              <a:rPr lang="en-IN" dirty="0"/>
              <a:t>:</a:t>
            </a:r>
          </a:p>
        </p:txBody>
      </p:sp>
    </p:spTree>
    <p:extLst>
      <p:ext uri="{BB962C8B-B14F-4D97-AF65-F5344CB8AC3E}">
        <p14:creationId xmlns:p14="http://schemas.microsoft.com/office/powerpoint/2010/main" val="603649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700808"/>
            <a:ext cx="8183880" cy="4248472"/>
          </a:xfrm>
        </p:spPr>
        <p:txBody>
          <a:bodyPr>
            <a:normAutofit fontScale="90000"/>
          </a:bodyPr>
          <a:lstStyle/>
          <a:p>
            <a:r>
              <a:rPr lang="en-US" dirty="0"/>
              <a:t>The opportunity is to develop an automated Loan Management System that will do 10 minutes loan processing, improve customer service, and reduce the operational burden on the bank’s staff.</a:t>
            </a:r>
            <a:endParaRPr lang="en-IN" dirty="0"/>
          </a:p>
        </p:txBody>
      </p:sp>
      <p:sp>
        <p:nvSpPr>
          <p:cNvPr id="3" name="Content Placeholder 2"/>
          <p:cNvSpPr>
            <a:spLocks noGrp="1"/>
          </p:cNvSpPr>
          <p:nvPr>
            <p:ph idx="1"/>
          </p:nvPr>
        </p:nvSpPr>
        <p:spPr>
          <a:xfrm>
            <a:off x="502920" y="530352"/>
            <a:ext cx="8183880" cy="882424"/>
          </a:xfrm>
        </p:spPr>
        <p:txBody>
          <a:bodyPr/>
          <a:lstStyle/>
          <a:p>
            <a:r>
              <a:rPr lang="en-IN" b="1" dirty="0"/>
              <a:t>Opportunity</a:t>
            </a:r>
            <a:r>
              <a:rPr lang="en-IN" dirty="0"/>
              <a:t>:</a:t>
            </a:r>
          </a:p>
        </p:txBody>
      </p:sp>
    </p:spTree>
    <p:extLst>
      <p:ext uri="{BB962C8B-B14F-4D97-AF65-F5344CB8AC3E}">
        <p14:creationId xmlns:p14="http://schemas.microsoft.com/office/powerpoint/2010/main" val="1854613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0768"/>
            <a:ext cx="8183880" cy="5472608"/>
          </a:xfrm>
        </p:spPr>
        <p:txBody>
          <a:bodyPr>
            <a:normAutofit fontScale="90000"/>
          </a:bodyPr>
          <a:lstStyle/>
          <a:p>
            <a:r>
              <a:rPr lang="en-IN" sz="3200" dirty="0"/>
              <a:t>Automate Loan Processing</a:t>
            </a:r>
            <a:br>
              <a:rPr lang="en-IN" sz="3200" dirty="0"/>
            </a:br>
            <a:br>
              <a:rPr lang="en-IN" sz="3200" dirty="0"/>
            </a:br>
            <a:r>
              <a:rPr lang="en-IN" sz="3200" dirty="0"/>
              <a:t>Enhance Customer Experience</a:t>
            </a:r>
            <a:br>
              <a:rPr lang="en-IN" sz="3200" dirty="0"/>
            </a:br>
            <a:br>
              <a:rPr lang="en-IN" sz="3200" dirty="0"/>
            </a:br>
            <a:r>
              <a:rPr lang="en-US" sz="3200" dirty="0"/>
              <a:t>Real-Time Loan and EMI Management</a:t>
            </a:r>
            <a:br>
              <a:rPr lang="en-US" sz="3200" dirty="0"/>
            </a:br>
            <a:br>
              <a:rPr lang="en-US" sz="3200" dirty="0"/>
            </a:br>
            <a:r>
              <a:rPr lang="en-US" sz="3200" dirty="0"/>
              <a:t>Improve Data Security and Management:</a:t>
            </a:r>
            <a:br>
              <a:rPr lang="en-US" sz="3200" dirty="0"/>
            </a:br>
            <a:br>
              <a:rPr lang="en-US" sz="3200" dirty="0"/>
            </a:br>
            <a:r>
              <a:rPr lang="en-IN" sz="3200" dirty="0"/>
              <a:t>Generate Reports:</a:t>
            </a:r>
            <a:br>
              <a:rPr lang="en-IN" sz="3200" dirty="0"/>
            </a:br>
            <a:br>
              <a:rPr lang="en-IN" sz="3200" dirty="0"/>
            </a:br>
            <a:endParaRPr lang="en-IN" sz="3200" dirty="0"/>
          </a:p>
        </p:txBody>
      </p:sp>
      <p:sp>
        <p:nvSpPr>
          <p:cNvPr id="3" name="Content Placeholder 2"/>
          <p:cNvSpPr>
            <a:spLocks noGrp="1"/>
          </p:cNvSpPr>
          <p:nvPr>
            <p:ph idx="1"/>
          </p:nvPr>
        </p:nvSpPr>
        <p:spPr>
          <a:xfrm>
            <a:off x="502920" y="530352"/>
            <a:ext cx="8183880" cy="810416"/>
          </a:xfrm>
        </p:spPr>
        <p:txBody>
          <a:bodyPr>
            <a:normAutofit fontScale="92500"/>
          </a:bodyPr>
          <a:lstStyle/>
          <a:p>
            <a:r>
              <a:rPr lang="en-US" b="1" dirty="0"/>
              <a:t>Goals of the Loan Management System</a:t>
            </a:r>
            <a:endParaRPr lang="en-IN" dirty="0"/>
          </a:p>
        </p:txBody>
      </p:sp>
    </p:spTree>
    <p:extLst>
      <p:ext uri="{BB962C8B-B14F-4D97-AF65-F5344CB8AC3E}">
        <p14:creationId xmlns:p14="http://schemas.microsoft.com/office/powerpoint/2010/main" val="102095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412776"/>
            <a:ext cx="8183880" cy="4622264"/>
          </a:xfrm>
        </p:spPr>
        <p:txBody>
          <a:bodyPr>
            <a:normAutofit fontScale="90000"/>
          </a:bodyPr>
          <a:lstStyle/>
          <a:p>
            <a:br>
              <a:rPr lang="en-IN" sz="3200" dirty="0"/>
            </a:br>
            <a:r>
              <a:rPr lang="en-IN" sz="3200" dirty="0"/>
              <a:t>Automate Loan Application Process</a:t>
            </a:r>
            <a:br>
              <a:rPr lang="en-IN" sz="3200" dirty="0"/>
            </a:br>
            <a:br>
              <a:rPr lang="en-IN" sz="3200" dirty="0"/>
            </a:br>
            <a:r>
              <a:rPr lang="en-IN" sz="3200" dirty="0"/>
              <a:t>Improve Customer Interaction</a:t>
            </a:r>
            <a:br>
              <a:rPr lang="en-IN" sz="3200" dirty="0"/>
            </a:br>
            <a:br>
              <a:rPr lang="en-IN" sz="3200" dirty="0"/>
            </a:br>
            <a:r>
              <a:rPr lang="en-US" sz="3200" dirty="0"/>
              <a:t>Streamline EMI Calculation and Tracking</a:t>
            </a:r>
            <a:br>
              <a:rPr lang="en-US" sz="3200" dirty="0"/>
            </a:br>
            <a:br>
              <a:rPr lang="en-US" sz="3200" dirty="0"/>
            </a:br>
            <a:r>
              <a:rPr lang="en-IN" sz="3200" dirty="0"/>
              <a:t>Generate Comprehensive Reports</a:t>
            </a:r>
            <a:br>
              <a:rPr lang="en-IN" sz="3200" dirty="0"/>
            </a:br>
            <a:br>
              <a:rPr lang="en-IN" sz="3200" dirty="0"/>
            </a:br>
            <a:r>
              <a:rPr lang="en-IN" sz="3200" dirty="0"/>
              <a:t>Reduce Operational Costs</a:t>
            </a:r>
          </a:p>
        </p:txBody>
      </p:sp>
      <p:sp>
        <p:nvSpPr>
          <p:cNvPr id="3" name="Content Placeholder 2"/>
          <p:cNvSpPr>
            <a:spLocks noGrp="1"/>
          </p:cNvSpPr>
          <p:nvPr>
            <p:ph idx="1"/>
          </p:nvPr>
        </p:nvSpPr>
        <p:spPr>
          <a:xfrm>
            <a:off x="502920" y="530352"/>
            <a:ext cx="8183880" cy="594392"/>
          </a:xfrm>
        </p:spPr>
        <p:txBody>
          <a:bodyPr/>
          <a:lstStyle/>
          <a:p>
            <a:r>
              <a:rPr lang="en-IN" b="1" dirty="0"/>
              <a:t>Project Objectives</a:t>
            </a:r>
            <a:endParaRPr lang="en-IN" dirty="0"/>
          </a:p>
        </p:txBody>
      </p:sp>
    </p:spTree>
    <p:extLst>
      <p:ext uri="{BB962C8B-B14F-4D97-AF65-F5344CB8AC3E}">
        <p14:creationId xmlns:p14="http://schemas.microsoft.com/office/powerpoint/2010/main" val="1173778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484784"/>
            <a:ext cx="8183880" cy="4550256"/>
          </a:xfrm>
        </p:spPr>
        <p:txBody>
          <a:bodyPr>
            <a:normAutofit fontScale="90000"/>
          </a:bodyPr>
          <a:lstStyle/>
          <a:p>
            <a:r>
              <a:rPr lang="en-US" sz="2800" dirty="0"/>
              <a:t>Reduction in Loan Processing Time</a:t>
            </a:r>
            <a:br>
              <a:rPr lang="en-US" sz="2800" dirty="0"/>
            </a:br>
            <a:br>
              <a:rPr lang="en-US" sz="2800" dirty="0"/>
            </a:br>
            <a:r>
              <a:rPr lang="en-IN" sz="2800" dirty="0"/>
              <a:t>Customer Satisfaction</a:t>
            </a:r>
            <a:br>
              <a:rPr lang="en-IN" sz="2800" dirty="0"/>
            </a:br>
            <a:br>
              <a:rPr lang="en-IN" sz="2800" dirty="0"/>
            </a:br>
            <a:r>
              <a:rPr lang="en-US" sz="2800" dirty="0"/>
              <a:t>Accurate EMI Calculation and Payment Tracking</a:t>
            </a:r>
            <a:br>
              <a:rPr lang="en-US" sz="2800" dirty="0"/>
            </a:br>
            <a:br>
              <a:rPr lang="en-US" sz="2800" dirty="0"/>
            </a:br>
            <a:r>
              <a:rPr lang="en-US" sz="2800" dirty="0"/>
              <a:t>Data Security and Regulatory Compliance</a:t>
            </a:r>
            <a:br>
              <a:rPr lang="en-US" sz="2800" dirty="0"/>
            </a:br>
            <a:br>
              <a:rPr lang="en-US" sz="2800" dirty="0"/>
            </a:br>
            <a:r>
              <a:rPr lang="en-IN" sz="2800" dirty="0"/>
              <a:t>Paperless Operations</a:t>
            </a:r>
            <a:br>
              <a:rPr lang="en-IN" sz="2800" dirty="0"/>
            </a:br>
            <a:br>
              <a:rPr lang="en-IN" sz="2800" dirty="0"/>
            </a:br>
            <a:r>
              <a:rPr lang="en-IN" sz="2800" dirty="0"/>
              <a:t>Seamless Report Generation</a:t>
            </a:r>
          </a:p>
        </p:txBody>
      </p:sp>
      <p:sp>
        <p:nvSpPr>
          <p:cNvPr id="3" name="Content Placeholder 2"/>
          <p:cNvSpPr>
            <a:spLocks noGrp="1"/>
          </p:cNvSpPr>
          <p:nvPr>
            <p:ph idx="1"/>
          </p:nvPr>
        </p:nvSpPr>
        <p:spPr>
          <a:xfrm>
            <a:off x="502920" y="530352"/>
            <a:ext cx="8183880" cy="594392"/>
          </a:xfrm>
        </p:spPr>
        <p:txBody>
          <a:bodyPr/>
          <a:lstStyle/>
          <a:p>
            <a:r>
              <a:rPr lang="en-IN" dirty="0"/>
              <a:t>Success Criteria</a:t>
            </a:r>
          </a:p>
        </p:txBody>
      </p:sp>
    </p:spTree>
    <p:extLst>
      <p:ext uri="{BB962C8B-B14F-4D97-AF65-F5344CB8AC3E}">
        <p14:creationId xmlns:p14="http://schemas.microsoft.com/office/powerpoint/2010/main" val="530065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4838288"/>
          </a:xfrm>
        </p:spPr>
        <p:txBody>
          <a:bodyPr>
            <a:normAutofit/>
          </a:bodyPr>
          <a:lstStyle/>
          <a:p>
            <a:r>
              <a:rPr lang="en-IN" sz="3200" dirty="0"/>
              <a:t>As Business Analyst in this agile project I Plan the Project vision and scope to create project roadmap. Follow the cycle of planning , execute.</a:t>
            </a:r>
            <a:br>
              <a:rPr lang="en-IN" sz="3200" dirty="0"/>
            </a:br>
            <a:br>
              <a:rPr lang="en-IN" sz="3200" dirty="0"/>
            </a:br>
            <a:endParaRPr lang="en-IN" sz="2400" dirty="0"/>
          </a:p>
        </p:txBody>
      </p:sp>
      <p:sp>
        <p:nvSpPr>
          <p:cNvPr id="3" name="Content Placeholder 2"/>
          <p:cNvSpPr>
            <a:spLocks noGrp="1"/>
          </p:cNvSpPr>
          <p:nvPr>
            <p:ph idx="1"/>
          </p:nvPr>
        </p:nvSpPr>
        <p:spPr>
          <a:xfrm>
            <a:off x="502920" y="530352"/>
            <a:ext cx="8183880" cy="666400"/>
          </a:xfrm>
        </p:spPr>
        <p:txBody>
          <a:bodyPr/>
          <a:lstStyle/>
          <a:p>
            <a:r>
              <a:rPr lang="en-IN" dirty="0"/>
              <a:t>Methods/Approach</a:t>
            </a:r>
          </a:p>
        </p:txBody>
      </p:sp>
    </p:spTree>
    <p:extLst>
      <p:ext uri="{BB962C8B-B14F-4D97-AF65-F5344CB8AC3E}">
        <p14:creationId xmlns:p14="http://schemas.microsoft.com/office/powerpoint/2010/main" val="3966833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196752"/>
            <a:ext cx="8183880" cy="4752528"/>
          </a:xfrm>
        </p:spPr>
        <p:txBody>
          <a:bodyPr>
            <a:normAutofit fontScale="90000"/>
          </a:bodyPr>
          <a:lstStyle/>
          <a:p>
            <a:r>
              <a:rPr lang="en-US" sz="2400" dirty="0">
                <a:solidFill>
                  <a:schemeClr val="accent1"/>
                </a:solidFill>
              </a:rPr>
              <a:t>We work with some agile methodologies like </a:t>
            </a:r>
            <a:br>
              <a:rPr lang="en-US" sz="2400" dirty="0">
                <a:solidFill>
                  <a:schemeClr val="accent1"/>
                </a:solidFill>
              </a:rPr>
            </a:br>
            <a:r>
              <a:rPr lang="en-US" sz="2400" dirty="0">
                <a:solidFill>
                  <a:schemeClr val="accent1"/>
                </a:solidFill>
              </a:rPr>
              <a:t>1.Scrum</a:t>
            </a:r>
            <a:br>
              <a:rPr lang="en-US" sz="2400" dirty="0">
                <a:solidFill>
                  <a:schemeClr val="accent1"/>
                </a:solidFill>
              </a:rPr>
            </a:br>
            <a:r>
              <a:rPr lang="en-US" sz="2400" dirty="0">
                <a:solidFill>
                  <a:schemeClr val="accent1"/>
                </a:solidFill>
              </a:rPr>
              <a:t>2.Kanban</a:t>
            </a:r>
            <a:br>
              <a:rPr lang="en-US" sz="2400" dirty="0">
                <a:solidFill>
                  <a:schemeClr val="accent1"/>
                </a:solidFill>
              </a:rPr>
            </a:br>
            <a:br>
              <a:rPr lang="en-US" sz="2400" dirty="0">
                <a:solidFill>
                  <a:schemeClr val="accent1"/>
                </a:solidFill>
              </a:rPr>
            </a:br>
            <a:r>
              <a:rPr lang="en-US" sz="2400" dirty="0">
                <a:solidFill>
                  <a:schemeClr val="accent1"/>
                </a:solidFill>
              </a:rPr>
              <a:t>Scrum used for breakdown the projects into sprints priorities tasks and conduct daily standup meetings.</a:t>
            </a:r>
            <a:br>
              <a:rPr lang="en-US" sz="2400" dirty="0">
                <a:solidFill>
                  <a:schemeClr val="accent1"/>
                </a:solidFill>
              </a:rPr>
            </a:br>
            <a:br>
              <a:rPr lang="en-US" sz="2400" dirty="0">
                <a:solidFill>
                  <a:schemeClr val="accent1"/>
                </a:solidFill>
              </a:rPr>
            </a:br>
            <a:r>
              <a:rPr lang="en-US" sz="2400" dirty="0">
                <a:solidFill>
                  <a:schemeClr val="accent1"/>
                </a:solidFill>
              </a:rPr>
              <a:t>Agile methodologies in banking is approach to develop products and services to meet customer needs, we work for automated loan management .</a:t>
            </a:r>
            <a:br>
              <a:rPr lang="en-US" sz="2400" dirty="0">
                <a:solidFill>
                  <a:schemeClr val="accent1"/>
                </a:solidFill>
              </a:rPr>
            </a:br>
            <a:endParaRPr lang="en-IN" sz="2400" dirty="0">
              <a:solidFill>
                <a:schemeClr val="accent1"/>
              </a:solidFill>
            </a:endParaRPr>
          </a:p>
        </p:txBody>
      </p:sp>
      <p:sp>
        <p:nvSpPr>
          <p:cNvPr id="3" name="Content Placeholder 2"/>
          <p:cNvSpPr>
            <a:spLocks noGrp="1"/>
          </p:cNvSpPr>
          <p:nvPr>
            <p:ph idx="1"/>
          </p:nvPr>
        </p:nvSpPr>
        <p:spPr>
          <a:xfrm>
            <a:off x="502920" y="530352"/>
            <a:ext cx="8183880" cy="666400"/>
          </a:xfrm>
        </p:spPr>
        <p:txBody>
          <a:bodyPr/>
          <a:lstStyle/>
          <a:p>
            <a:pPr marL="0" indent="0">
              <a:buNone/>
            </a:pPr>
            <a:r>
              <a:rPr lang="en-US" dirty="0"/>
              <a:t>-</a:t>
            </a:r>
            <a:endParaRPr lang="en-IN" dirty="0"/>
          </a:p>
        </p:txBody>
      </p:sp>
    </p:spTree>
    <p:extLst>
      <p:ext uri="{BB962C8B-B14F-4D97-AF65-F5344CB8AC3E}">
        <p14:creationId xmlns:p14="http://schemas.microsoft.com/office/powerpoint/2010/main" val="8076004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826</TotalTime>
  <Words>746</Words>
  <Application>Microsoft Office PowerPoint</Application>
  <PresentationFormat>On-screen Show (4:3)</PresentationFormat>
  <Paragraphs>40</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 Black</vt:lpstr>
      <vt:lpstr>Calibri</vt:lpstr>
      <vt:lpstr>Verdana</vt:lpstr>
      <vt:lpstr>Wingdings 2</vt:lpstr>
      <vt:lpstr>Aspect</vt:lpstr>
      <vt:lpstr>LOAN MANAGEMENT SYSTEM</vt:lpstr>
      <vt:lpstr>The current system is manual and inefficient, involving a lot of paperwork, which leads to slow loan processing, data mismanagement, and customer dissatisfaction.</vt:lpstr>
      <vt:lpstr>The manual system can't handle the bank's increasing load of loan applications efficiently. The key problems are Lack of Automation: Customer Dissatisfaction: Data Management Issues: </vt:lpstr>
      <vt:lpstr>The opportunity is to develop an automated Loan Management System that will do 10 minutes loan processing, improve customer service, and reduce the operational burden on the bank’s staff.</vt:lpstr>
      <vt:lpstr>Automate Loan Processing  Enhance Customer Experience  Real-Time Loan and EMI Management  Improve Data Security and Management:  Generate Reports:  </vt:lpstr>
      <vt:lpstr> Automate Loan Application Process  Improve Customer Interaction  Streamline EMI Calculation and Tracking  Generate Comprehensive Reports  Reduce Operational Costs</vt:lpstr>
      <vt:lpstr>Reduction in Loan Processing Time  Customer Satisfaction  Accurate EMI Calculation and Payment Tracking  Data Security and Regulatory Compliance  Paperless Operations  Seamless Report Generation</vt:lpstr>
      <vt:lpstr>As Business Analyst in this agile project I Plan the Project vision and scope to create project roadmap. Follow the cycle of planning , execute.  </vt:lpstr>
      <vt:lpstr>We work with some agile methodologies like  1.Scrum 2.Kanban  Scrum used for breakdown the projects into sprints priorities tasks and conduct daily standup meetings.  Agile methodologies in banking is approach to develop products and services to meet customer needs, we work for automated loan management . </vt:lpstr>
      <vt:lpstr>1 Create a visual representation of the customer journey and identify the key features. 2 Use cases is Documents the interaction between the system and its users. In requirement gathering – Prioritize and refine the product backlog with stakeholders. Documents the functional reqquirment and non Functional requirements. </vt:lpstr>
      <vt:lpstr>Gather the requirements through interviews with key holders. Facilitate collaboratives workshops to gathers requirements . Collect the feedback and reequipments through the survey.       </vt:lpstr>
      <vt:lpstr>Regular Meetings – Hold daily meetings sprint planning. Used the tools like Jira tools to facilitate collabration. Establish the communication plans to keep stakeholders informed and update.    </vt:lpstr>
      <vt:lpstr>Project Manager: 1 Business Analysts: 2 UI/UX Designers: 1 Frontend Developers: 2 Backend Developers: 2 Database Administrator: 1 QA Testers: 1-2 Technical Support Staff: 1 </vt:lpstr>
      <vt:lpstr>The Agile Project(Loan Management System) was completed within the 4 months from initiation to launches for customer end user use.       </vt:lpstr>
      <vt:lpstr>   The total budget required for Loan Management System is 9.5 Lakhs. Project Manager: 1 Business Analysts: 2 UI/UX Designers: 1 Frontend Developers: 2 Backend Developers: 2 Database Administrator: 1 QA Testers: 1-2 Technical Support Staff: 1 </vt:lpstr>
      <vt:lpstr>User Resistance: People might find it hard to switch to the new system; help them with training and gradual changes.  Cost Justification: It's hard to show clear cost savings; focus on improvements like faster processes and better data.  Business Disruption: System changes could cause downtime; test thoroughly and run the old and new systems together for a while.  Scalability and performance – Ensuring the system can handle increased traffic or large data valumes is essential.  .</vt:lpstr>
      <vt:lpstr>  Vendor Dependency: Relying on outside services can be risky; make sure vendors promise good service.  Integration with the external system such as credit bureaus and payment gateways.  Migration of the existing loan agency.  Availability of technical infrastructures including the servers and database.  </vt:lpstr>
      <vt:lpstr>Kunal Gawli(AVP)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Hp</cp:lastModifiedBy>
  <cp:revision>24</cp:revision>
  <dcterms:created xsi:type="dcterms:W3CDTF">2024-09-24T14:03:28Z</dcterms:created>
  <dcterms:modified xsi:type="dcterms:W3CDTF">2025-01-20T11:05:41Z</dcterms:modified>
</cp:coreProperties>
</file>