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9" r:id="rId10"/>
    <p:sldId id="270" r:id="rId11"/>
    <p:sldId id="271" r:id="rId12"/>
    <p:sldId id="272" r:id="rId13"/>
    <p:sldId id="265" r:id="rId14"/>
    <p:sldId id="266" r:id="rId15"/>
    <p:sldId id="267"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868EA4A-8E86-419D-9E3D-56555B13C7EF}"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3978762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68EA4A-8E86-419D-9E3D-56555B13C7EF}"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4084127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68EA4A-8E86-419D-9E3D-56555B13C7EF}"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3522713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868EA4A-8E86-419D-9E3D-56555B13C7EF}"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1064926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868EA4A-8E86-419D-9E3D-56555B13C7EF}" type="datetimeFigureOut">
              <a:rPr lang="en-IN" smtClean="0"/>
              <a:t>11-03-2025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819656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868EA4A-8E86-419D-9E3D-56555B13C7EF}" type="datetimeFigureOut">
              <a:rPr lang="en-IN" smtClean="0"/>
              <a:t>11-03-2025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1327646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E868EA4A-8E86-419D-9E3D-56555B13C7EF}" type="datetimeFigureOut">
              <a:rPr lang="en-IN" smtClean="0"/>
              <a:t>11-03-2025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1620193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868EA4A-8E86-419D-9E3D-56555B13C7EF}" type="datetimeFigureOut">
              <a:rPr lang="en-IN" smtClean="0"/>
              <a:t>11-03-2025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1430164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68EA4A-8E86-419D-9E3D-56555B13C7EF}" type="datetimeFigureOut">
              <a:rPr lang="en-IN" smtClean="0"/>
              <a:t>11-03-2025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361332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68EA4A-8E86-419D-9E3D-56555B13C7EF}" type="datetimeFigureOut">
              <a:rPr lang="en-IN" smtClean="0"/>
              <a:t>11-03-2025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1741096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868EA4A-8E86-419D-9E3D-56555B13C7EF}" type="datetimeFigureOut">
              <a:rPr lang="en-IN" smtClean="0"/>
              <a:t>11-03-2025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47ED75F-5604-40FA-91A0-73D9BEF22BF7}" type="slidenum">
              <a:rPr lang="en-IN" smtClean="0"/>
              <a:t>‹#›</a:t>
            </a:fld>
            <a:endParaRPr lang="en-IN"/>
          </a:p>
        </p:txBody>
      </p:sp>
    </p:spTree>
    <p:extLst>
      <p:ext uri="{BB962C8B-B14F-4D97-AF65-F5344CB8AC3E}">
        <p14:creationId xmlns:p14="http://schemas.microsoft.com/office/powerpoint/2010/main" val="3812427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68EA4A-8E86-419D-9E3D-56555B13C7EF}" type="datetimeFigureOut">
              <a:rPr lang="en-IN" smtClean="0"/>
              <a:t>11-03-2025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D75F-5604-40FA-91A0-73D9BEF22BF7}" type="slidenum">
              <a:rPr lang="en-IN" smtClean="0"/>
              <a:t>‹#›</a:t>
            </a:fld>
            <a:endParaRPr lang="en-IN"/>
          </a:p>
        </p:txBody>
      </p:sp>
    </p:spTree>
    <p:extLst>
      <p:ext uri="{BB962C8B-B14F-4D97-AF65-F5344CB8AC3E}">
        <p14:creationId xmlns:p14="http://schemas.microsoft.com/office/powerpoint/2010/main" val="321769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i="1" dirty="0" smtClean="0"/>
              <a:t>Project Title: Digital Transformation of Lead Management in </a:t>
            </a:r>
            <a:r>
              <a:rPr lang="en-US" sz="3200" b="1" i="1" dirty="0" err="1" smtClean="0"/>
              <a:t>Raamaya</a:t>
            </a:r>
            <a:r>
              <a:rPr lang="en-US" sz="3200" b="1" i="1" dirty="0" smtClean="0"/>
              <a:t> </a:t>
            </a:r>
            <a:r>
              <a:rPr lang="en-US" sz="3200" b="1" i="1" dirty="0" err="1" smtClean="0"/>
              <a:t>Technolgies</a:t>
            </a:r>
            <a:endParaRPr lang="en-IN" sz="3200" b="1" i="1" dirty="0"/>
          </a:p>
        </p:txBody>
      </p:sp>
      <p:sp>
        <p:nvSpPr>
          <p:cNvPr id="3" name="Subtitle 2"/>
          <p:cNvSpPr>
            <a:spLocks noGrp="1"/>
          </p:cNvSpPr>
          <p:nvPr>
            <p:ph type="subTitle" idx="1"/>
          </p:nvPr>
        </p:nvSpPr>
        <p:spPr/>
        <p:txBody>
          <a:bodyPr/>
          <a:lstStyle/>
          <a:p>
            <a:r>
              <a:rPr lang="en-US" dirty="0" smtClean="0"/>
              <a:t>Prepared by: </a:t>
            </a:r>
            <a:r>
              <a:rPr lang="en-US" dirty="0" err="1" smtClean="0"/>
              <a:t>Komal</a:t>
            </a:r>
            <a:r>
              <a:rPr lang="en-US" dirty="0" smtClean="0"/>
              <a:t> </a:t>
            </a:r>
            <a:r>
              <a:rPr lang="en-US" dirty="0" err="1" smtClean="0"/>
              <a:t>Ajit</a:t>
            </a:r>
            <a:r>
              <a:rPr lang="en-US" dirty="0" smtClean="0"/>
              <a:t> Chauhan</a:t>
            </a:r>
          </a:p>
          <a:p>
            <a:r>
              <a:rPr lang="en-US" dirty="0" smtClean="0"/>
              <a:t>Date: 10/03/2025</a:t>
            </a:r>
          </a:p>
        </p:txBody>
      </p:sp>
    </p:spTree>
    <p:extLst>
      <p:ext uri="{BB962C8B-B14F-4D97-AF65-F5344CB8AC3E}">
        <p14:creationId xmlns:p14="http://schemas.microsoft.com/office/powerpoint/2010/main" val="2321227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3. Sprint </a:t>
            </a:r>
            <a:r>
              <a:rPr lang="en-US" dirty="0"/>
              <a:t>Execution (Iterative Development) </a:t>
            </a:r>
            <a:endParaRPr lang="en-IN" dirty="0"/>
          </a:p>
          <a:p>
            <a:r>
              <a:rPr lang="en-IN" dirty="0" smtClean="0"/>
              <a:t>Begin </a:t>
            </a:r>
            <a:r>
              <a:rPr lang="en-IN" dirty="0"/>
              <a:t>the iterative development of the LMS, focusing on delivering value in small increments</a:t>
            </a:r>
            <a:r>
              <a:rPr lang="en-IN" dirty="0" smtClean="0"/>
              <a:t>. Like Basic lead </a:t>
            </a:r>
            <a:r>
              <a:rPr lang="en-IN" dirty="0"/>
              <a:t>management features, </a:t>
            </a:r>
            <a:r>
              <a:rPr lang="en-IN" dirty="0" smtClean="0"/>
              <a:t>Lead capture, bid tracking, Lead </a:t>
            </a:r>
            <a:r>
              <a:rPr lang="en-IN" dirty="0"/>
              <a:t>Qualification and Assignment, Advanced Features &amp; </a:t>
            </a:r>
            <a:r>
              <a:rPr lang="en-IN" dirty="0" smtClean="0"/>
              <a:t>Integrations, reporting.</a:t>
            </a:r>
          </a:p>
          <a:p>
            <a:r>
              <a:rPr lang="en-US" dirty="0" smtClean="0"/>
              <a:t>Sprint </a:t>
            </a:r>
            <a:r>
              <a:rPr lang="en-US" dirty="0" smtClean="0"/>
              <a:t>Planning</a:t>
            </a:r>
          </a:p>
          <a:p>
            <a:r>
              <a:rPr lang="en-US" dirty="0"/>
              <a:t>Sprint </a:t>
            </a:r>
            <a:r>
              <a:rPr lang="en-US" dirty="0" smtClean="0"/>
              <a:t>backlog</a:t>
            </a:r>
            <a:endParaRPr lang="en-US" dirty="0" smtClean="0"/>
          </a:p>
          <a:p>
            <a:r>
              <a:rPr lang="en-US" dirty="0" smtClean="0"/>
              <a:t>Development </a:t>
            </a:r>
            <a:r>
              <a:rPr lang="en-US" dirty="0" smtClean="0"/>
              <a:t>Work</a:t>
            </a:r>
          </a:p>
          <a:p>
            <a:r>
              <a:rPr lang="en-US" dirty="0" smtClean="0"/>
              <a:t>Daily stand up </a:t>
            </a:r>
            <a:r>
              <a:rPr lang="en-US" dirty="0" smtClean="0"/>
              <a:t>meetings</a:t>
            </a:r>
          </a:p>
          <a:p>
            <a:r>
              <a:rPr lang="en-US" dirty="0" smtClean="0"/>
              <a:t>Shippable product increment</a:t>
            </a:r>
            <a:endParaRPr lang="en-US" dirty="0" smtClean="0"/>
          </a:p>
          <a:p>
            <a:r>
              <a:rPr lang="en-US" dirty="0" smtClean="0"/>
              <a:t>Continuous testing &amp; UAT.</a:t>
            </a:r>
            <a:endParaRPr lang="en-IN" dirty="0"/>
          </a:p>
          <a:p>
            <a:pPr marL="0" indent="0">
              <a:buNone/>
            </a:pPr>
            <a:endParaRPr lang="en-IN" dirty="0"/>
          </a:p>
        </p:txBody>
      </p:sp>
    </p:spTree>
    <p:extLst>
      <p:ext uri="{BB962C8B-B14F-4D97-AF65-F5344CB8AC3E}">
        <p14:creationId xmlns:p14="http://schemas.microsoft.com/office/powerpoint/2010/main" val="3478355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lstStyle/>
          <a:p>
            <a:pPr marL="0" indent="0">
              <a:buNone/>
            </a:pPr>
            <a:r>
              <a:rPr lang="en-US" dirty="0"/>
              <a:t>4. Sprint Review and </a:t>
            </a:r>
            <a:r>
              <a:rPr lang="en-US" dirty="0" smtClean="0"/>
              <a:t>Feedback</a:t>
            </a:r>
          </a:p>
          <a:p>
            <a:r>
              <a:rPr lang="en-US" dirty="0" smtClean="0"/>
              <a:t>Sprint review meeting</a:t>
            </a:r>
          </a:p>
          <a:p>
            <a:r>
              <a:rPr lang="en-US" dirty="0" smtClean="0"/>
              <a:t>Product backlog refinement</a:t>
            </a:r>
          </a:p>
          <a:p>
            <a:endParaRPr lang="en-US" dirty="0"/>
          </a:p>
          <a:p>
            <a:pPr marL="0" indent="0">
              <a:buNone/>
            </a:pPr>
            <a:r>
              <a:rPr lang="en-US" dirty="0" smtClean="0"/>
              <a:t>5</a:t>
            </a:r>
            <a:r>
              <a:rPr lang="en-US" dirty="0"/>
              <a:t>. Sprint Retrospective</a:t>
            </a:r>
            <a:endParaRPr lang="en-US" dirty="0" smtClean="0"/>
          </a:p>
          <a:p>
            <a:r>
              <a:rPr lang="en-US" dirty="0" smtClean="0"/>
              <a:t>Sprint </a:t>
            </a:r>
            <a:r>
              <a:rPr lang="en-US" dirty="0"/>
              <a:t>Retrospective </a:t>
            </a:r>
            <a:r>
              <a:rPr lang="en-US" dirty="0" smtClean="0"/>
              <a:t>Meeting</a:t>
            </a:r>
            <a:endParaRPr lang="en-US" dirty="0"/>
          </a:p>
          <a:p>
            <a:r>
              <a:rPr lang="en-US" dirty="0" smtClean="0"/>
              <a:t>Implement </a:t>
            </a:r>
            <a:r>
              <a:rPr lang="en-US" dirty="0"/>
              <a:t>Improvements</a:t>
            </a:r>
            <a:endParaRPr lang="en-US" dirty="0" smtClean="0"/>
          </a:p>
        </p:txBody>
      </p:sp>
    </p:spTree>
    <p:extLst>
      <p:ext uri="{BB962C8B-B14F-4D97-AF65-F5344CB8AC3E}">
        <p14:creationId xmlns:p14="http://schemas.microsoft.com/office/powerpoint/2010/main" val="3007153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normAutofit lnSpcReduction="10000"/>
          </a:bodyPr>
          <a:lstStyle/>
          <a:p>
            <a:pPr marL="0" indent="0">
              <a:buNone/>
            </a:pPr>
            <a:r>
              <a:rPr lang="en-US" dirty="0"/>
              <a:t>6. Repeat the Sprint </a:t>
            </a:r>
            <a:r>
              <a:rPr lang="en-US" dirty="0" smtClean="0"/>
              <a:t>Cycle</a:t>
            </a:r>
          </a:p>
          <a:p>
            <a:r>
              <a:rPr lang="en-IN" dirty="0" smtClean="0"/>
              <a:t>Plan Next Sprint</a:t>
            </a:r>
          </a:p>
          <a:p>
            <a:r>
              <a:rPr lang="en-IN" dirty="0" smtClean="0"/>
              <a:t>Execute Sprint</a:t>
            </a:r>
          </a:p>
          <a:p>
            <a:pPr marL="0" indent="0">
              <a:buNone/>
            </a:pPr>
            <a:endParaRPr lang="en-US" dirty="0"/>
          </a:p>
          <a:p>
            <a:pPr marL="0" indent="0">
              <a:buNone/>
            </a:pPr>
            <a:r>
              <a:rPr lang="en-US" dirty="0" smtClean="0"/>
              <a:t>7</a:t>
            </a:r>
            <a:r>
              <a:rPr lang="en-US" dirty="0"/>
              <a:t>. Final Review and </a:t>
            </a:r>
            <a:r>
              <a:rPr lang="en-US" dirty="0" smtClean="0"/>
              <a:t>Handover</a:t>
            </a:r>
          </a:p>
          <a:p>
            <a:r>
              <a:rPr lang="en-IN" dirty="0" smtClean="0"/>
              <a:t>Final Sprint Review</a:t>
            </a:r>
          </a:p>
          <a:p>
            <a:r>
              <a:rPr lang="en-IN" dirty="0" smtClean="0"/>
              <a:t>User Training</a:t>
            </a:r>
          </a:p>
          <a:p>
            <a:r>
              <a:rPr lang="en-IN" dirty="0" smtClean="0"/>
              <a:t>System Handover</a:t>
            </a:r>
          </a:p>
          <a:p>
            <a:r>
              <a:rPr lang="en-IN" dirty="0" smtClean="0"/>
              <a:t>Post-Implementation </a:t>
            </a:r>
            <a:r>
              <a:rPr lang="en-IN" dirty="0"/>
              <a:t>Support Plan</a:t>
            </a:r>
          </a:p>
        </p:txBody>
      </p:sp>
    </p:spTree>
    <p:extLst>
      <p:ext uri="{BB962C8B-B14F-4D97-AF65-F5344CB8AC3E}">
        <p14:creationId xmlns:p14="http://schemas.microsoft.com/office/powerpoint/2010/main" val="3222511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IN" dirty="0"/>
          </a:p>
        </p:txBody>
      </p:sp>
      <p:sp>
        <p:nvSpPr>
          <p:cNvPr id="3" name="Content Placeholder 2"/>
          <p:cNvSpPr>
            <a:spLocks noGrp="1"/>
          </p:cNvSpPr>
          <p:nvPr>
            <p:ph idx="1"/>
          </p:nvPr>
        </p:nvSpPr>
        <p:spPr/>
        <p:txBody>
          <a:bodyPr>
            <a:normAutofit/>
          </a:bodyPr>
          <a:lstStyle/>
          <a:p>
            <a:r>
              <a:rPr lang="en-US" sz="2400" dirty="0" smtClean="0"/>
              <a:t>People: </a:t>
            </a:r>
            <a:r>
              <a:rPr lang="en-US" sz="2400" dirty="0"/>
              <a:t>Product Owner, Scrum Master, Development </a:t>
            </a:r>
            <a:r>
              <a:rPr lang="en-US" sz="2400" dirty="0" smtClean="0"/>
              <a:t>Team, UX/UI </a:t>
            </a:r>
            <a:r>
              <a:rPr lang="en-US" sz="2400" dirty="0"/>
              <a:t>Designers, Quality Assurance (QA) </a:t>
            </a:r>
            <a:r>
              <a:rPr lang="en-US" sz="2400" dirty="0" smtClean="0"/>
              <a:t>Engineer, </a:t>
            </a:r>
            <a:r>
              <a:rPr lang="en-US" sz="2400" dirty="0"/>
              <a:t>System </a:t>
            </a:r>
            <a:r>
              <a:rPr lang="en-US" sz="2400" dirty="0" smtClean="0"/>
              <a:t>integrator, Training </a:t>
            </a:r>
            <a:r>
              <a:rPr lang="en-US" sz="2400" dirty="0"/>
              <a:t>and Support </a:t>
            </a:r>
            <a:r>
              <a:rPr lang="en-US" sz="2400" dirty="0" smtClean="0"/>
              <a:t>Team, departmental head, end users.</a:t>
            </a:r>
          </a:p>
          <a:p>
            <a:r>
              <a:rPr lang="en-US" sz="2400" dirty="0" smtClean="0"/>
              <a:t>Time: 6-9 months</a:t>
            </a:r>
          </a:p>
          <a:p>
            <a:r>
              <a:rPr lang="en-US" sz="2400" dirty="0" smtClean="0"/>
              <a:t>Budget: INR 10,00,000</a:t>
            </a:r>
          </a:p>
          <a:p>
            <a:r>
              <a:rPr lang="en-US" sz="2400" dirty="0"/>
              <a:t>Technical resources: </a:t>
            </a:r>
            <a:r>
              <a:rPr lang="en-US" sz="2400" dirty="0" smtClean="0"/>
              <a:t>Lead Management System Software, </a:t>
            </a:r>
            <a:r>
              <a:rPr lang="en-US" sz="2400" dirty="0"/>
              <a:t>Server, Storage, laptop, desktop, integration tools, security &amp; backup </a:t>
            </a:r>
            <a:r>
              <a:rPr lang="en-US" sz="2400" dirty="0" smtClean="0"/>
              <a:t>systems, cloud </a:t>
            </a:r>
            <a:r>
              <a:rPr lang="en-US" sz="2400" dirty="0"/>
              <a:t>infrastructure, database management </a:t>
            </a:r>
            <a:r>
              <a:rPr lang="en-US" sz="2400" dirty="0" smtClean="0"/>
              <a:t>systems,</a:t>
            </a:r>
            <a:r>
              <a:rPr lang="en-IN" sz="2400" dirty="0" smtClean="0"/>
              <a:t> </a:t>
            </a:r>
            <a:r>
              <a:rPr lang="en-IN" sz="2400" dirty="0"/>
              <a:t>Project Management Tools, Communication Tools</a:t>
            </a:r>
            <a:r>
              <a:rPr lang="en-US" sz="2400" dirty="0"/>
              <a:t>,</a:t>
            </a:r>
            <a:endParaRPr lang="en-US" sz="2400" dirty="0" smtClean="0"/>
          </a:p>
          <a:p>
            <a:r>
              <a:rPr lang="en-US" sz="2400" dirty="0" smtClean="0"/>
              <a:t>Other: Lead Management Software vendor &amp; </a:t>
            </a:r>
            <a:r>
              <a:rPr lang="en-US" sz="2400" dirty="0"/>
              <a:t>Lead Management </a:t>
            </a:r>
            <a:r>
              <a:rPr lang="en-US" sz="2400" dirty="0" smtClean="0"/>
              <a:t>Software consultant.</a:t>
            </a:r>
          </a:p>
        </p:txBody>
      </p:sp>
    </p:spTree>
    <p:extLst>
      <p:ext uri="{BB962C8B-B14F-4D97-AF65-F5344CB8AC3E}">
        <p14:creationId xmlns:p14="http://schemas.microsoft.com/office/powerpoint/2010/main" val="4113683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mn-lt"/>
              </a:rPr>
              <a:t>Risk </a:t>
            </a:r>
            <a:r>
              <a:rPr lang="en-US" sz="2400" dirty="0">
                <a:latin typeface="+mn-lt"/>
              </a:rPr>
              <a:t>&amp; Dependencies: When implementing a Lead Management System (LMS) for </a:t>
            </a:r>
            <a:r>
              <a:rPr lang="en-US" sz="2400" dirty="0" err="1">
                <a:latin typeface="+mn-lt"/>
              </a:rPr>
              <a:t>Raamaya</a:t>
            </a:r>
            <a:r>
              <a:rPr lang="en-US" sz="2400" dirty="0">
                <a:latin typeface="+mn-lt"/>
              </a:rPr>
              <a:t> Technologies using Agile methodology, there are several risks and dependencies to consider</a:t>
            </a:r>
            <a:r>
              <a:rPr lang="en-US" sz="2400" dirty="0" smtClean="0">
                <a:latin typeface="+mn-lt"/>
              </a:rPr>
              <a:t>. Below are risks &amp; dependencies.</a:t>
            </a:r>
            <a:endParaRPr lang="en-IN" sz="2400" dirty="0">
              <a:latin typeface="+mn-lt"/>
            </a:endParaRPr>
          </a:p>
        </p:txBody>
      </p:sp>
      <p:sp>
        <p:nvSpPr>
          <p:cNvPr id="3" name="Content Placeholder 2"/>
          <p:cNvSpPr>
            <a:spLocks noGrp="1"/>
          </p:cNvSpPr>
          <p:nvPr>
            <p:ph idx="1"/>
          </p:nvPr>
        </p:nvSpPr>
        <p:spPr>
          <a:xfrm>
            <a:off x="838200" y="1825624"/>
            <a:ext cx="10515600" cy="4732492"/>
          </a:xfrm>
        </p:spPr>
        <p:txBody>
          <a:bodyPr>
            <a:noAutofit/>
          </a:bodyPr>
          <a:lstStyle/>
          <a:p>
            <a:pPr>
              <a:buFont typeface="Wingdings" panose="05000000000000000000" pitchFamily="2" charset="2"/>
              <a:buChar char="Ø"/>
            </a:pPr>
            <a:r>
              <a:rPr lang="en-US" sz="2400" dirty="0" smtClean="0"/>
              <a:t>RISKS:</a:t>
            </a:r>
            <a:endParaRPr lang="en-IN" sz="2400" dirty="0" smtClean="0"/>
          </a:p>
          <a:p>
            <a:pPr lvl="0"/>
            <a:r>
              <a:rPr lang="en-IN" sz="2000" b="1" dirty="0"/>
              <a:t>Technical Risks</a:t>
            </a:r>
            <a:r>
              <a:rPr lang="en-IN" sz="2000" dirty="0"/>
              <a:t>:</a:t>
            </a:r>
          </a:p>
          <a:p>
            <a:pPr lvl="1"/>
            <a:r>
              <a:rPr lang="en-IN" sz="2000" dirty="0"/>
              <a:t>Integration challenges</a:t>
            </a:r>
          </a:p>
          <a:p>
            <a:pPr lvl="1"/>
            <a:r>
              <a:rPr lang="en-IN" sz="2000" dirty="0"/>
              <a:t>Data migration issues</a:t>
            </a:r>
          </a:p>
          <a:p>
            <a:pPr lvl="1"/>
            <a:r>
              <a:rPr lang="en-IN" sz="2000" dirty="0"/>
              <a:t>Security and compliance risks</a:t>
            </a:r>
          </a:p>
          <a:p>
            <a:pPr lvl="0"/>
            <a:r>
              <a:rPr lang="en-IN" sz="2000" b="1" dirty="0"/>
              <a:t>Organizational Risks</a:t>
            </a:r>
            <a:r>
              <a:rPr lang="en-IN" sz="2000" dirty="0"/>
              <a:t>:</a:t>
            </a:r>
          </a:p>
          <a:p>
            <a:pPr lvl="1"/>
            <a:r>
              <a:rPr lang="en-IN" sz="2000" dirty="0"/>
              <a:t>Resistance to change</a:t>
            </a:r>
          </a:p>
          <a:p>
            <a:pPr lvl="1"/>
            <a:r>
              <a:rPr lang="en-IN" sz="2000" dirty="0"/>
              <a:t>Inadequate user adoption</a:t>
            </a:r>
          </a:p>
          <a:p>
            <a:pPr lvl="1"/>
            <a:r>
              <a:rPr lang="en-IN" sz="2000" dirty="0"/>
              <a:t>Stakeholder misalignment</a:t>
            </a:r>
          </a:p>
          <a:p>
            <a:pPr lvl="0"/>
            <a:r>
              <a:rPr lang="en-IN" sz="2000" b="1" dirty="0"/>
              <a:t>Project Management Risks</a:t>
            </a:r>
            <a:r>
              <a:rPr lang="en-IN" sz="2000" dirty="0"/>
              <a:t>:</a:t>
            </a:r>
          </a:p>
          <a:p>
            <a:pPr lvl="1"/>
            <a:r>
              <a:rPr lang="en-IN" sz="2000" dirty="0"/>
              <a:t>Scope creep</a:t>
            </a:r>
          </a:p>
          <a:p>
            <a:pPr lvl="1"/>
            <a:r>
              <a:rPr lang="en-IN" sz="2000" dirty="0"/>
              <a:t>Budget overruns</a:t>
            </a:r>
          </a:p>
          <a:p>
            <a:pPr lvl="1"/>
            <a:r>
              <a:rPr lang="en-IN" sz="2000" dirty="0"/>
              <a:t>Delayed deliverables</a:t>
            </a:r>
          </a:p>
        </p:txBody>
      </p:sp>
    </p:spTree>
    <p:extLst>
      <p:ext uri="{BB962C8B-B14F-4D97-AF65-F5344CB8AC3E}">
        <p14:creationId xmlns:p14="http://schemas.microsoft.com/office/powerpoint/2010/main" val="1426038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Dependencies:</a:t>
            </a:r>
            <a:endParaRPr lang="en-IN" dirty="0"/>
          </a:p>
        </p:txBody>
      </p:sp>
      <p:sp>
        <p:nvSpPr>
          <p:cNvPr id="3" name="Content Placeholder 2"/>
          <p:cNvSpPr>
            <a:spLocks noGrp="1"/>
          </p:cNvSpPr>
          <p:nvPr>
            <p:ph idx="1"/>
          </p:nvPr>
        </p:nvSpPr>
        <p:spPr/>
        <p:txBody>
          <a:bodyPr>
            <a:normAutofit/>
          </a:bodyPr>
          <a:lstStyle/>
          <a:p>
            <a:pPr lvl="0"/>
            <a:r>
              <a:rPr lang="en-IN" sz="2400" b="1" dirty="0"/>
              <a:t>Internal Dependencies</a:t>
            </a:r>
            <a:r>
              <a:rPr lang="en-IN" sz="2400" dirty="0"/>
              <a:t>:</a:t>
            </a:r>
          </a:p>
          <a:p>
            <a:pPr lvl="1"/>
            <a:r>
              <a:rPr lang="en-IN" dirty="0"/>
              <a:t>Integration with existing systems </a:t>
            </a:r>
          </a:p>
          <a:p>
            <a:pPr lvl="1"/>
            <a:r>
              <a:rPr lang="en-IN" dirty="0"/>
              <a:t>Availability of key team members</a:t>
            </a:r>
          </a:p>
          <a:p>
            <a:pPr lvl="1"/>
            <a:r>
              <a:rPr lang="en-IN" dirty="0"/>
              <a:t>Collaboration from business teams</a:t>
            </a:r>
          </a:p>
          <a:p>
            <a:pPr lvl="0"/>
            <a:r>
              <a:rPr lang="en-IN" sz="2400" b="1" dirty="0"/>
              <a:t>External Dependencies</a:t>
            </a:r>
            <a:r>
              <a:rPr lang="en-IN" sz="2400" dirty="0"/>
              <a:t>:</a:t>
            </a:r>
          </a:p>
          <a:p>
            <a:pPr lvl="1"/>
            <a:r>
              <a:rPr lang="en-IN" dirty="0"/>
              <a:t>Government regulations and compliance</a:t>
            </a:r>
          </a:p>
          <a:p>
            <a:pPr lvl="1"/>
            <a:r>
              <a:rPr lang="en-IN" dirty="0"/>
              <a:t>Third-party vendor integrations</a:t>
            </a:r>
          </a:p>
          <a:p>
            <a:pPr lvl="1"/>
            <a:r>
              <a:rPr lang="en-IN" dirty="0"/>
              <a:t>External technical support or consultants</a:t>
            </a:r>
          </a:p>
        </p:txBody>
      </p:sp>
    </p:spTree>
    <p:extLst>
      <p:ext uri="{BB962C8B-B14F-4D97-AF65-F5344CB8AC3E}">
        <p14:creationId xmlns:p14="http://schemas.microsoft.com/office/powerpoint/2010/main" val="1217247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Be Completed by Appropriate Manager</a:t>
            </a:r>
            <a:br>
              <a:rPr lang="en-US" dirty="0"/>
            </a:br>
            <a:endParaRPr lang="en-IN" dirty="0"/>
          </a:p>
        </p:txBody>
      </p:sp>
      <p:sp>
        <p:nvSpPr>
          <p:cNvPr id="3" name="Content Placeholder 2"/>
          <p:cNvSpPr>
            <a:spLocks noGrp="1"/>
          </p:cNvSpPr>
          <p:nvPr>
            <p:ph idx="1"/>
          </p:nvPr>
        </p:nvSpPr>
        <p:spPr/>
        <p:txBody>
          <a:bodyPr/>
          <a:lstStyle/>
          <a:p>
            <a:r>
              <a:rPr lang="en-IN" dirty="0" smtClean="0"/>
              <a:t>Project Sponsor: Mr. </a:t>
            </a:r>
            <a:r>
              <a:rPr lang="en-IN" dirty="0" err="1" smtClean="0"/>
              <a:t>Ashit</a:t>
            </a:r>
            <a:r>
              <a:rPr lang="en-IN" dirty="0" smtClean="0"/>
              <a:t> </a:t>
            </a:r>
            <a:r>
              <a:rPr lang="en-IN" dirty="0" err="1" smtClean="0"/>
              <a:t>Khandelwal</a:t>
            </a:r>
            <a:endParaRPr lang="en-IN" dirty="0" smtClean="0"/>
          </a:p>
          <a:p>
            <a:r>
              <a:rPr lang="en-IN" dirty="0"/>
              <a:t>Project </a:t>
            </a:r>
            <a:r>
              <a:rPr lang="en-IN" dirty="0" smtClean="0"/>
              <a:t>Manager: Mr. Amit Srivastava</a:t>
            </a:r>
            <a:endParaRPr lang="en-IN" dirty="0"/>
          </a:p>
        </p:txBody>
      </p:sp>
    </p:spTree>
    <p:extLst>
      <p:ext uri="{BB962C8B-B14F-4D97-AF65-F5344CB8AC3E}">
        <p14:creationId xmlns:p14="http://schemas.microsoft.com/office/powerpoint/2010/main" val="1400167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Situation/Problem/Opportunity</a:t>
            </a:r>
            <a:endParaRPr lang="en-IN" dirty="0"/>
          </a:p>
        </p:txBody>
      </p:sp>
      <p:sp>
        <p:nvSpPr>
          <p:cNvPr id="3" name="Content Placeholder 2"/>
          <p:cNvSpPr>
            <a:spLocks noGrp="1"/>
          </p:cNvSpPr>
          <p:nvPr>
            <p:ph idx="1"/>
          </p:nvPr>
        </p:nvSpPr>
        <p:spPr/>
        <p:txBody>
          <a:bodyPr>
            <a:normAutofit/>
          </a:bodyPr>
          <a:lstStyle/>
          <a:p>
            <a:pPr marL="0" indent="0">
              <a:buNone/>
            </a:pPr>
            <a:r>
              <a:rPr lang="en-US" sz="2000" dirty="0" smtClean="0"/>
              <a:t>Situation:-</a:t>
            </a:r>
          </a:p>
          <a:p>
            <a:pPr marL="0" indent="0">
              <a:buNone/>
            </a:pPr>
            <a:r>
              <a:rPr lang="en-US" sz="2000" dirty="0" err="1" smtClean="0"/>
              <a:t>Raamaya</a:t>
            </a:r>
            <a:r>
              <a:rPr lang="en-US" sz="2000" dirty="0" smtClean="0"/>
              <a:t> Technologies is an IT reseller and system integrator company that specializes in providing technology solutions to government organizations. The company plays a critical role in participating in government bids, tenders, and fulfilling orders from various governmental departments. However, currently, </a:t>
            </a:r>
            <a:r>
              <a:rPr lang="en-US" sz="2000" dirty="0" err="1" smtClean="0"/>
              <a:t>Raamaya</a:t>
            </a:r>
            <a:r>
              <a:rPr lang="en-US" sz="2000" dirty="0" smtClean="0"/>
              <a:t> Technologies relies on manual processes to manage leads, track tenders, and oversee its business operations. These manual systems are not only time-consuming but also prone to errors, inefficiencies, and a lack of visibility into the overall process.</a:t>
            </a:r>
          </a:p>
          <a:p>
            <a:pPr marL="457200" indent="-457200">
              <a:buAutoNum type="arabicPeriod"/>
            </a:pPr>
            <a:r>
              <a:rPr lang="en-US" sz="2000" dirty="0" smtClean="0"/>
              <a:t>Manual process</a:t>
            </a:r>
          </a:p>
          <a:p>
            <a:pPr marL="457200" indent="-457200">
              <a:buAutoNum type="arabicPeriod"/>
            </a:pPr>
            <a:r>
              <a:rPr lang="en-US" sz="2000" dirty="0" smtClean="0"/>
              <a:t>Inefficient data</a:t>
            </a:r>
          </a:p>
          <a:p>
            <a:pPr marL="457200" indent="-457200">
              <a:buAutoNum type="arabicPeriod"/>
            </a:pPr>
            <a:r>
              <a:rPr lang="en-IN" sz="2000" dirty="0" smtClean="0"/>
              <a:t>Lack of Centralized System</a:t>
            </a:r>
          </a:p>
          <a:p>
            <a:pPr marL="457200" indent="-457200">
              <a:buAutoNum type="arabicPeriod"/>
            </a:pPr>
            <a:r>
              <a:rPr lang="en-IN" sz="2000" dirty="0" smtClean="0"/>
              <a:t>Inconsistent Follow-ups</a:t>
            </a:r>
            <a:endParaRPr lang="en-US" sz="2000" dirty="0"/>
          </a:p>
          <a:p>
            <a:pPr marL="457200" indent="-457200">
              <a:buAutoNum type="arabicPeriod"/>
            </a:pPr>
            <a:r>
              <a:rPr lang="en-US" sz="2000" dirty="0" smtClean="0"/>
              <a:t>Lack of real time data</a:t>
            </a:r>
            <a:endParaRPr lang="en-IN" sz="2000" dirty="0" smtClean="0"/>
          </a:p>
        </p:txBody>
      </p:sp>
    </p:spTree>
    <p:extLst>
      <p:ext uri="{BB962C8B-B14F-4D97-AF65-F5344CB8AC3E}">
        <p14:creationId xmlns:p14="http://schemas.microsoft.com/office/powerpoint/2010/main" val="2429958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5461"/>
            <a:ext cx="10515600" cy="1325563"/>
          </a:xfrm>
        </p:spPr>
        <p:txBody>
          <a:bodyPr/>
          <a:lstStyle/>
          <a:p>
            <a:r>
              <a:rPr lang="en-US" smtClean="0"/>
              <a:t>Problem:</a:t>
            </a:r>
            <a:endParaRPr lang="en-IN"/>
          </a:p>
        </p:txBody>
      </p:sp>
      <p:sp>
        <p:nvSpPr>
          <p:cNvPr id="3" name="Content Placeholder 2"/>
          <p:cNvSpPr>
            <a:spLocks noGrp="1"/>
          </p:cNvSpPr>
          <p:nvPr>
            <p:ph idx="1"/>
          </p:nvPr>
        </p:nvSpPr>
        <p:spPr/>
        <p:txBody>
          <a:bodyPr>
            <a:normAutofit fontScale="92500" lnSpcReduction="10000"/>
          </a:bodyPr>
          <a:lstStyle/>
          <a:p>
            <a:pPr marL="0" indent="0">
              <a:buNone/>
            </a:pPr>
            <a:r>
              <a:rPr lang="en-US" dirty="0"/>
              <a:t>Without an </a:t>
            </a:r>
            <a:r>
              <a:rPr lang="en-US" dirty="0" smtClean="0"/>
              <a:t>Lead Management Software ERP </a:t>
            </a:r>
            <a:r>
              <a:rPr lang="en-US" dirty="0"/>
              <a:t>system, </a:t>
            </a:r>
            <a:r>
              <a:rPr lang="en-US" dirty="0" err="1"/>
              <a:t>Raamaya</a:t>
            </a:r>
            <a:r>
              <a:rPr lang="en-US" dirty="0"/>
              <a:t> Technologies is facing below problems </a:t>
            </a:r>
            <a:r>
              <a:rPr lang="en-US" dirty="0" smtClean="0"/>
              <a:t>which </a:t>
            </a:r>
            <a:r>
              <a:rPr lang="en-US" dirty="0"/>
              <a:t>are affecting business</a:t>
            </a:r>
            <a:r>
              <a:rPr lang="en-US" dirty="0" smtClean="0"/>
              <a:t>.</a:t>
            </a:r>
          </a:p>
          <a:p>
            <a:pPr marL="514350" indent="-514350">
              <a:buAutoNum type="arabicPeriod"/>
            </a:pPr>
            <a:r>
              <a:rPr lang="en-IN" dirty="0" smtClean="0"/>
              <a:t>Inefficient Manual Processes</a:t>
            </a:r>
          </a:p>
          <a:p>
            <a:pPr marL="514350" indent="-514350">
              <a:buAutoNum type="arabicPeriod"/>
            </a:pPr>
            <a:r>
              <a:rPr lang="en-IN" dirty="0" smtClean="0"/>
              <a:t>Fragmented Data and Information</a:t>
            </a:r>
          </a:p>
          <a:p>
            <a:pPr marL="514350" indent="-514350">
              <a:buAutoNum type="arabicPeriod"/>
            </a:pPr>
            <a:r>
              <a:rPr lang="en-IN" dirty="0" smtClean="0"/>
              <a:t>Lack of Centralized System</a:t>
            </a:r>
          </a:p>
          <a:p>
            <a:pPr marL="514350" indent="-514350">
              <a:buAutoNum type="arabicPeriod"/>
            </a:pPr>
            <a:r>
              <a:rPr lang="en-US" dirty="0" smtClean="0"/>
              <a:t>Difficulty in Tracking Tender Status and Progress</a:t>
            </a:r>
          </a:p>
          <a:p>
            <a:pPr marL="514350" indent="-514350">
              <a:buAutoNum type="arabicPeriod"/>
            </a:pPr>
            <a:r>
              <a:rPr lang="en-US" dirty="0" smtClean="0"/>
              <a:t>Inconsistent Follow-ups</a:t>
            </a:r>
          </a:p>
          <a:p>
            <a:pPr marL="514350" indent="-514350">
              <a:buAutoNum type="arabicPeriod"/>
            </a:pPr>
            <a:r>
              <a:rPr lang="en-IN" dirty="0" smtClean="0"/>
              <a:t>Limited Reporting and Analytics</a:t>
            </a:r>
          </a:p>
          <a:p>
            <a:pPr marL="514350" indent="-514350">
              <a:buAutoNum type="arabicPeriod"/>
            </a:pPr>
            <a:r>
              <a:rPr lang="en-IN" dirty="0" smtClean="0"/>
              <a:t>Resource Allocation Challenges</a:t>
            </a:r>
          </a:p>
          <a:p>
            <a:pPr marL="514350" indent="-514350">
              <a:buAutoNum type="arabicPeriod"/>
            </a:pPr>
            <a:r>
              <a:rPr lang="en-IN" dirty="0" smtClean="0"/>
              <a:t>Risk of Errors</a:t>
            </a:r>
            <a:endParaRPr lang="en-US" dirty="0" smtClean="0"/>
          </a:p>
        </p:txBody>
      </p:sp>
    </p:spTree>
    <p:extLst>
      <p:ext uri="{BB962C8B-B14F-4D97-AF65-F5344CB8AC3E}">
        <p14:creationId xmlns:p14="http://schemas.microsoft.com/office/powerpoint/2010/main" val="3039181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Opportunity</a:t>
            </a:r>
            <a:endParaRPr lang="en-IN" dirty="0"/>
          </a:p>
        </p:txBody>
      </p:sp>
      <p:sp>
        <p:nvSpPr>
          <p:cNvPr id="3" name="Content Placeholder 2"/>
          <p:cNvSpPr>
            <a:spLocks noGrp="1"/>
          </p:cNvSpPr>
          <p:nvPr>
            <p:ph idx="1"/>
          </p:nvPr>
        </p:nvSpPr>
        <p:spPr>
          <a:xfrm>
            <a:off x="838200" y="1465006"/>
            <a:ext cx="10515600" cy="5240594"/>
          </a:xfrm>
        </p:spPr>
        <p:txBody>
          <a:bodyPr>
            <a:normAutofit lnSpcReduction="10000"/>
          </a:bodyPr>
          <a:lstStyle/>
          <a:p>
            <a:r>
              <a:rPr lang="en-US" sz="2000" dirty="0" smtClean="0"/>
              <a:t>By implement ting lead management software system, </a:t>
            </a:r>
            <a:r>
              <a:rPr lang="en-US" sz="2000" dirty="0" err="1" smtClean="0"/>
              <a:t>Raamaya</a:t>
            </a:r>
            <a:r>
              <a:rPr lang="en-US" sz="2000" dirty="0" smtClean="0"/>
              <a:t> Technologies has several valuable opportunities to improve its operations, increase efficiency, and strengthen its position in the government contracting sector.</a:t>
            </a:r>
          </a:p>
          <a:p>
            <a:pPr marL="457200" indent="-457200">
              <a:buAutoNum type="arabicPeriod"/>
            </a:pPr>
            <a:r>
              <a:rPr lang="en-IN" sz="2000" dirty="0" smtClean="0"/>
              <a:t>Streamlining Lead Management</a:t>
            </a:r>
          </a:p>
          <a:p>
            <a:pPr marL="457200" indent="-457200">
              <a:buAutoNum type="arabicPeriod"/>
            </a:pPr>
            <a:r>
              <a:rPr lang="en-IN" sz="2000" dirty="0" smtClean="0"/>
              <a:t>Improved Collaboration Across Teams</a:t>
            </a:r>
          </a:p>
          <a:p>
            <a:pPr marL="457200" indent="-457200">
              <a:buAutoNum type="arabicPeriod"/>
            </a:pPr>
            <a:r>
              <a:rPr lang="en-IN" sz="2000" dirty="0" smtClean="0"/>
              <a:t>Enhanced Data-Driven Decision Making</a:t>
            </a:r>
          </a:p>
          <a:p>
            <a:pPr marL="457200" indent="-457200">
              <a:buAutoNum type="arabicPeriod"/>
            </a:pPr>
            <a:r>
              <a:rPr lang="en-US" sz="2000" dirty="0" smtClean="0"/>
              <a:t>Faster and More Efficient Tender Management</a:t>
            </a:r>
          </a:p>
          <a:p>
            <a:pPr marL="457200" indent="-457200">
              <a:buAutoNum type="arabicPeriod"/>
            </a:pPr>
            <a:r>
              <a:rPr lang="en-IN" sz="2000" dirty="0" smtClean="0"/>
              <a:t>Consistent and Timely Follow-ups</a:t>
            </a:r>
          </a:p>
          <a:p>
            <a:pPr marL="457200" indent="-457200">
              <a:buAutoNum type="arabicPeriod"/>
            </a:pPr>
            <a:r>
              <a:rPr lang="en-IN" sz="2000" dirty="0" smtClean="0"/>
              <a:t>Improved Customer Relationship Management</a:t>
            </a:r>
          </a:p>
          <a:p>
            <a:pPr marL="457200" indent="-457200">
              <a:buAutoNum type="arabicPeriod"/>
            </a:pPr>
            <a:r>
              <a:rPr lang="en-IN" sz="2000" dirty="0" smtClean="0"/>
              <a:t>Scalability and Future Growth</a:t>
            </a:r>
          </a:p>
          <a:p>
            <a:pPr marL="457200" indent="-457200">
              <a:buAutoNum type="arabicPeriod"/>
            </a:pPr>
            <a:r>
              <a:rPr lang="en-IN" sz="2000" dirty="0" smtClean="0"/>
              <a:t>Reduced Errors and Risk</a:t>
            </a:r>
          </a:p>
          <a:p>
            <a:pPr marL="457200" indent="-457200">
              <a:buAutoNum type="arabicPeriod"/>
            </a:pPr>
            <a:r>
              <a:rPr lang="en-IN" sz="2000" dirty="0" smtClean="0"/>
              <a:t>Competitive Advantage</a:t>
            </a:r>
            <a:endParaRPr lang="en-US" sz="2000" dirty="0" smtClean="0"/>
          </a:p>
          <a:p>
            <a:pPr marL="457200" indent="-457200">
              <a:buAutoNum type="arabicPeriod"/>
            </a:pPr>
            <a:r>
              <a:rPr lang="en-US" sz="2000" dirty="0" smtClean="0"/>
              <a:t>Cost Efficiency and Resource Optimization</a:t>
            </a:r>
          </a:p>
          <a:p>
            <a:pPr marL="457200" indent="-457200">
              <a:buAutoNum type="arabicPeriod"/>
            </a:pPr>
            <a:r>
              <a:rPr lang="en-IN" sz="2000" dirty="0" smtClean="0"/>
              <a:t>Compliance and Documentation Management</a:t>
            </a:r>
          </a:p>
        </p:txBody>
      </p:sp>
    </p:spTree>
    <p:extLst>
      <p:ext uri="{BB962C8B-B14F-4D97-AF65-F5344CB8AC3E}">
        <p14:creationId xmlns:p14="http://schemas.microsoft.com/office/powerpoint/2010/main" val="350227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br>
              <a:rPr lang="en-US" dirty="0" smtClean="0"/>
            </a:br>
            <a:endParaRPr lang="en-IN" dirty="0"/>
          </a:p>
        </p:txBody>
      </p:sp>
      <p:sp>
        <p:nvSpPr>
          <p:cNvPr id="3" name="Content Placeholder 2"/>
          <p:cNvSpPr>
            <a:spLocks noGrp="1"/>
          </p:cNvSpPr>
          <p:nvPr>
            <p:ph idx="1"/>
          </p:nvPr>
        </p:nvSpPr>
        <p:spPr/>
        <p:txBody>
          <a:bodyPr/>
          <a:lstStyle/>
          <a:p>
            <a:r>
              <a:rPr lang="en-US" dirty="0" smtClean="0"/>
              <a:t>The primary goal of implementing a Lead Management Software at </a:t>
            </a:r>
            <a:r>
              <a:rPr lang="en-US" dirty="0" err="1" smtClean="0"/>
              <a:t>Raamaya</a:t>
            </a:r>
            <a:r>
              <a:rPr lang="en-US" dirty="0" smtClean="0"/>
              <a:t> Technologies is to automate, streamline, and optimize the process of managing leads, tenders, and bids, enabling the company to improve operational efficiency, enhance customer relationships, and ultimately secure more government contracts. This will support the company's growth, scalability, and long-term success in the competitive government contracting sector.</a:t>
            </a:r>
            <a:endParaRPr lang="en-IN" dirty="0"/>
          </a:p>
        </p:txBody>
      </p:sp>
    </p:spTree>
    <p:extLst>
      <p:ext uri="{BB962C8B-B14F-4D97-AF65-F5344CB8AC3E}">
        <p14:creationId xmlns:p14="http://schemas.microsoft.com/office/powerpoint/2010/main" val="1943549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Project Objective</a:t>
            </a:r>
            <a:endParaRPr lang="en-IN"/>
          </a:p>
        </p:txBody>
      </p:sp>
      <p:sp>
        <p:nvSpPr>
          <p:cNvPr id="3" name="Content Placeholder 2"/>
          <p:cNvSpPr>
            <a:spLocks noGrp="1"/>
          </p:cNvSpPr>
          <p:nvPr>
            <p:ph idx="1"/>
          </p:nvPr>
        </p:nvSpPr>
        <p:spPr/>
        <p:txBody>
          <a:bodyPr/>
          <a:lstStyle/>
          <a:p>
            <a:r>
              <a:rPr lang="en-US" smtClean="0"/>
              <a:t>The objective of implementing the Lead Management Software at Raamaya Technologies is to modernize and optimize the company’s lead, tender, and bid management processes to enhance operational efficiency, improve collaboration, reduce manual errors, and ultimately increase the success rate in securing government contracts. </a:t>
            </a:r>
            <a:r>
              <a:rPr lang="en-US" dirty="0" smtClean="0"/>
              <a:t>This system will automate workflows, provide real-time insights, and ensure consistent, timely follow-ups to drive business growth and maintain a competitive edge in the government contracting sector.</a:t>
            </a:r>
            <a:endParaRPr lang="en-IN"/>
          </a:p>
        </p:txBody>
      </p:sp>
    </p:spTree>
    <p:extLst>
      <p:ext uri="{BB962C8B-B14F-4D97-AF65-F5344CB8AC3E}">
        <p14:creationId xmlns:p14="http://schemas.microsoft.com/office/powerpoint/2010/main" val="3023522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latin typeface="+mn-lt"/>
              </a:rPr>
              <a:t>Success </a:t>
            </a:r>
            <a:r>
              <a:rPr lang="en-US" sz="2200" dirty="0" smtClean="0">
                <a:latin typeface="+mn-lt"/>
              </a:rPr>
              <a:t>Criteria: </a:t>
            </a:r>
            <a:r>
              <a:rPr lang="en-US" sz="2200" dirty="0">
                <a:latin typeface="+mn-lt"/>
              </a:rPr>
              <a:t>The success criteria should ensure that the system aligns with the business objectives, addresses pain points in the current manual system, and enhances performance</a:t>
            </a:r>
            <a:r>
              <a:rPr lang="en-US" sz="2200" dirty="0" smtClean="0">
                <a:latin typeface="+mn-lt"/>
              </a:rPr>
              <a:t>.</a:t>
            </a:r>
            <a:endParaRPr lang="en-IN" dirty="0">
              <a:latin typeface="+mn-lt"/>
            </a:endParaRPr>
          </a:p>
        </p:txBody>
      </p:sp>
      <p:sp>
        <p:nvSpPr>
          <p:cNvPr id="3" name="Content Placeholder 2"/>
          <p:cNvSpPr>
            <a:spLocks noGrp="1"/>
          </p:cNvSpPr>
          <p:nvPr>
            <p:ph idx="1"/>
          </p:nvPr>
        </p:nvSpPr>
        <p:spPr/>
        <p:txBody>
          <a:bodyPr>
            <a:normAutofit/>
          </a:bodyPr>
          <a:lstStyle/>
          <a:p>
            <a:pPr marL="0" indent="0">
              <a:buNone/>
            </a:pPr>
            <a:r>
              <a:rPr lang="en-US" sz="2000" dirty="0"/>
              <a:t>Automation: Streamline lead capture, tracking, and management processes to reduce manual effort and errors</a:t>
            </a:r>
            <a:r>
              <a:rPr lang="en-US" sz="2000" dirty="0" smtClean="0"/>
              <a:t>.</a:t>
            </a:r>
          </a:p>
          <a:p>
            <a:pPr marL="0" indent="0">
              <a:buNone/>
            </a:pPr>
            <a:r>
              <a:rPr lang="en-US" sz="2000" dirty="0" smtClean="0"/>
              <a:t>Improved </a:t>
            </a:r>
            <a:r>
              <a:rPr lang="en-US" sz="2000" dirty="0"/>
              <a:t>Lead </a:t>
            </a:r>
            <a:r>
              <a:rPr lang="en-US" sz="2000" dirty="0" smtClean="0"/>
              <a:t>Conversion: Enhance </a:t>
            </a:r>
            <a:r>
              <a:rPr lang="en-US" sz="2000" dirty="0"/>
              <a:t>the ability to convert leads into successful bids and government orders</a:t>
            </a:r>
            <a:r>
              <a:rPr lang="en-US" sz="2000" dirty="0" smtClean="0"/>
              <a:t>.</a:t>
            </a:r>
          </a:p>
          <a:p>
            <a:pPr marL="0" indent="0">
              <a:buNone/>
            </a:pPr>
            <a:r>
              <a:rPr lang="en-US" sz="2000" dirty="0" smtClean="0"/>
              <a:t>Cross-Functional </a:t>
            </a:r>
            <a:r>
              <a:rPr lang="en-US" sz="2000" dirty="0"/>
              <a:t>Collaboration: Improve communication and teamwork between departments to handle leads and tenders efficiently</a:t>
            </a:r>
            <a:r>
              <a:rPr lang="en-US" sz="2000" dirty="0" smtClean="0"/>
              <a:t>.</a:t>
            </a:r>
          </a:p>
          <a:p>
            <a:pPr marL="0" indent="0">
              <a:buNone/>
            </a:pPr>
            <a:r>
              <a:rPr lang="en-US" sz="2000" dirty="0" smtClean="0"/>
              <a:t>Scalability </a:t>
            </a:r>
            <a:r>
              <a:rPr lang="en-US" sz="2000" dirty="0"/>
              <a:t>and Flexibility: Ensure the system can scale with the growing business needs of </a:t>
            </a:r>
            <a:r>
              <a:rPr lang="en-US" sz="2000" dirty="0" err="1"/>
              <a:t>Raamaya</a:t>
            </a:r>
            <a:r>
              <a:rPr lang="en-US" sz="2000" dirty="0"/>
              <a:t> Technologies</a:t>
            </a:r>
            <a:r>
              <a:rPr lang="en-US" sz="2000" dirty="0" smtClean="0"/>
              <a:t>.</a:t>
            </a:r>
          </a:p>
          <a:p>
            <a:pPr marL="0" indent="0">
              <a:buNone/>
            </a:pPr>
            <a:r>
              <a:rPr lang="en-US" sz="2000" dirty="0" smtClean="0"/>
              <a:t>Data </a:t>
            </a:r>
            <a:r>
              <a:rPr lang="en-US" sz="2000" dirty="0"/>
              <a:t>Security and Compliance: Maintain high standards of data security and meet relevant regulatory requirements for government contracts.</a:t>
            </a:r>
          </a:p>
        </p:txBody>
      </p:sp>
    </p:spTree>
    <p:extLst>
      <p:ext uri="{BB962C8B-B14F-4D97-AF65-F5344CB8AC3E}">
        <p14:creationId xmlns:p14="http://schemas.microsoft.com/office/powerpoint/2010/main" val="2207526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200" dirty="0">
                <a:latin typeface="+mn-lt"/>
              </a:rPr>
              <a:t>Methodology: Agile methodology will help </a:t>
            </a:r>
            <a:r>
              <a:rPr lang="en-US" sz="2200" dirty="0" err="1">
                <a:latin typeface="+mn-lt"/>
              </a:rPr>
              <a:t>Raamaya</a:t>
            </a:r>
            <a:r>
              <a:rPr lang="en-US" sz="2200" dirty="0">
                <a:latin typeface="+mn-lt"/>
              </a:rPr>
              <a:t> Technologies develop and implement an LMS that is adaptable, responsive to feedback, and capable of handling the complex needs of government contract management and lead tracking, all while providing frequent deliverables and continuous improvements.</a:t>
            </a:r>
            <a:endParaRPr lang="en-IN" sz="2200" dirty="0">
              <a:latin typeface="+mn-lt"/>
            </a:endParaRPr>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IN" sz="2200" dirty="0" smtClean="0"/>
              <a:t>Project </a:t>
            </a:r>
            <a:r>
              <a:rPr lang="en-IN" sz="2200" dirty="0"/>
              <a:t>Initiation and </a:t>
            </a:r>
            <a:r>
              <a:rPr lang="en-IN" sz="2200" dirty="0" smtClean="0"/>
              <a:t>Planning:-</a:t>
            </a:r>
          </a:p>
          <a:p>
            <a:r>
              <a:rPr lang="en-US" sz="2200" dirty="0" smtClean="0"/>
              <a:t>Gather all key stakeholders to understand their needs &amp; expectations.</a:t>
            </a:r>
            <a:endParaRPr lang="en-IN" sz="2200" dirty="0" smtClean="0"/>
          </a:p>
          <a:p>
            <a:r>
              <a:rPr lang="en-IN" sz="2200" dirty="0"/>
              <a:t>Prepare for the implementation of Agile </a:t>
            </a:r>
            <a:r>
              <a:rPr lang="en-IN" sz="2200" dirty="0" smtClean="0"/>
              <a:t>methodology and </a:t>
            </a:r>
            <a:r>
              <a:rPr lang="en-IN" sz="2200" dirty="0"/>
              <a:t>define </a:t>
            </a:r>
            <a:r>
              <a:rPr lang="en-IN" sz="2200" dirty="0" smtClean="0"/>
              <a:t>project </a:t>
            </a:r>
            <a:r>
              <a:rPr lang="en-IN" sz="2200" dirty="0"/>
              <a:t>scope and </a:t>
            </a:r>
            <a:r>
              <a:rPr lang="en-IN" sz="2200" dirty="0" smtClean="0"/>
              <a:t>goals.</a:t>
            </a:r>
          </a:p>
          <a:p>
            <a:r>
              <a:rPr lang="en-IN" sz="2200" dirty="0"/>
              <a:t>Define Initial Project </a:t>
            </a:r>
            <a:r>
              <a:rPr lang="en-IN" sz="2200" dirty="0" smtClean="0"/>
              <a:t>Vision</a:t>
            </a:r>
            <a:endParaRPr lang="en-IN" sz="2200" dirty="0"/>
          </a:p>
          <a:p>
            <a:r>
              <a:rPr lang="en-US" sz="2200" dirty="0" smtClean="0"/>
              <a:t>Start </a:t>
            </a:r>
            <a:r>
              <a:rPr lang="en-US" sz="2200" dirty="0"/>
              <a:t>the high-level planning process</a:t>
            </a:r>
            <a:r>
              <a:rPr lang="en-US" sz="2200" dirty="0" smtClean="0"/>
              <a:t>.</a:t>
            </a:r>
          </a:p>
          <a:p>
            <a:r>
              <a:rPr lang="en-IN" sz="2200" dirty="0"/>
              <a:t>I</a:t>
            </a:r>
            <a:r>
              <a:rPr lang="en-IN" sz="2200" dirty="0" smtClean="0"/>
              <a:t>dentify Stakeholders &amp; define their roles.</a:t>
            </a:r>
          </a:p>
          <a:p>
            <a:r>
              <a:rPr lang="en-US" sz="2200" dirty="0" smtClean="0"/>
              <a:t>Assemble </a:t>
            </a:r>
            <a:r>
              <a:rPr lang="en-US" sz="2200" dirty="0"/>
              <a:t>the Agile </a:t>
            </a:r>
            <a:r>
              <a:rPr lang="en-US" sz="2200" dirty="0" smtClean="0"/>
              <a:t>Team</a:t>
            </a:r>
          </a:p>
          <a:p>
            <a:r>
              <a:rPr lang="en-US" sz="2200" dirty="0" smtClean="0"/>
              <a:t>Conduct user story workshop</a:t>
            </a:r>
            <a:endParaRPr lang="en-US" sz="2200" dirty="0" smtClean="0"/>
          </a:p>
          <a:p>
            <a:r>
              <a:rPr lang="en-IN" sz="2200" dirty="0" smtClean="0"/>
              <a:t>Initial </a:t>
            </a:r>
            <a:r>
              <a:rPr lang="en-IN" sz="2200" dirty="0"/>
              <a:t>Backlog </a:t>
            </a:r>
            <a:r>
              <a:rPr lang="en-IN" sz="2200" dirty="0" smtClean="0"/>
              <a:t>Creation</a:t>
            </a:r>
          </a:p>
          <a:p>
            <a:r>
              <a:rPr lang="en-IN" sz="2200" dirty="0" smtClean="0"/>
              <a:t>Set up Jira tools for backlog management</a:t>
            </a:r>
          </a:p>
        </p:txBody>
      </p:sp>
    </p:spTree>
    <p:extLst>
      <p:ext uri="{BB962C8B-B14F-4D97-AF65-F5344CB8AC3E}">
        <p14:creationId xmlns:p14="http://schemas.microsoft.com/office/powerpoint/2010/main" val="3661940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IN" dirty="0"/>
          </a:p>
        </p:txBody>
      </p:sp>
      <p:sp>
        <p:nvSpPr>
          <p:cNvPr id="3" name="Content Placeholder 2"/>
          <p:cNvSpPr>
            <a:spLocks noGrp="1"/>
          </p:cNvSpPr>
          <p:nvPr>
            <p:ph idx="1"/>
          </p:nvPr>
        </p:nvSpPr>
        <p:spPr/>
        <p:txBody>
          <a:bodyPr/>
          <a:lstStyle/>
          <a:p>
            <a:pPr marL="0" indent="0">
              <a:buNone/>
            </a:pPr>
            <a:r>
              <a:rPr lang="en-US" dirty="0" smtClean="0"/>
              <a:t>2. Sprint </a:t>
            </a:r>
            <a:r>
              <a:rPr lang="en-US" dirty="0"/>
              <a:t>0 - Initial Setup and Requirements </a:t>
            </a:r>
            <a:r>
              <a:rPr lang="en-US" dirty="0" smtClean="0"/>
              <a:t>Refinement</a:t>
            </a:r>
          </a:p>
          <a:p>
            <a:r>
              <a:rPr lang="en-US" dirty="0" smtClean="0"/>
              <a:t>Prepare infrastructure &amp; define </a:t>
            </a:r>
            <a:r>
              <a:rPr lang="en-US" dirty="0"/>
              <a:t>the system's </a:t>
            </a:r>
            <a:r>
              <a:rPr lang="en-US" dirty="0" smtClean="0"/>
              <a:t>architecture</a:t>
            </a:r>
            <a:endParaRPr lang="en-US" dirty="0"/>
          </a:p>
          <a:p>
            <a:r>
              <a:rPr lang="en-IN" dirty="0" smtClean="0"/>
              <a:t>Set </a:t>
            </a:r>
            <a:r>
              <a:rPr lang="en-IN" dirty="0"/>
              <a:t>Up Development </a:t>
            </a:r>
            <a:r>
              <a:rPr lang="en-IN" dirty="0" smtClean="0"/>
              <a:t>Environment</a:t>
            </a:r>
          </a:p>
          <a:p>
            <a:r>
              <a:rPr lang="en-IN" dirty="0" smtClean="0"/>
              <a:t>Refine </a:t>
            </a:r>
            <a:r>
              <a:rPr lang="en-IN" dirty="0"/>
              <a:t>Initial Product </a:t>
            </a:r>
            <a:r>
              <a:rPr lang="en-IN" dirty="0" smtClean="0"/>
              <a:t>Backlog</a:t>
            </a:r>
          </a:p>
          <a:p>
            <a:r>
              <a:rPr lang="en-US" dirty="0"/>
              <a:t>Priorities user </a:t>
            </a:r>
            <a:r>
              <a:rPr lang="en-US" dirty="0" smtClean="0"/>
              <a:t>stories</a:t>
            </a:r>
            <a:endParaRPr lang="en-IN" dirty="0" smtClean="0"/>
          </a:p>
          <a:p>
            <a:r>
              <a:rPr lang="en-IN" dirty="0"/>
              <a:t>Define Sprint </a:t>
            </a:r>
            <a:r>
              <a:rPr lang="en-IN" dirty="0" smtClean="0"/>
              <a:t>Goals</a:t>
            </a:r>
          </a:p>
          <a:p>
            <a:r>
              <a:rPr lang="en-IN" dirty="0"/>
              <a:t>Plan Sprint 1</a:t>
            </a:r>
            <a:endParaRPr lang="en-US" dirty="0"/>
          </a:p>
        </p:txBody>
      </p:sp>
    </p:spTree>
    <p:extLst>
      <p:ext uri="{BB962C8B-B14F-4D97-AF65-F5344CB8AC3E}">
        <p14:creationId xmlns:p14="http://schemas.microsoft.com/office/powerpoint/2010/main" val="2508491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TotalTime>
  <Words>1013</Words>
  <Application>Microsoft Office PowerPoint</Application>
  <PresentationFormat>Widescreen</PresentationFormat>
  <Paragraphs>122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Project Title: Digital Transformation of Lead Management in Raamaya Technolgies</vt:lpstr>
      <vt:lpstr>Situation/Problem/Opportunity</vt:lpstr>
      <vt:lpstr>Problem:</vt:lpstr>
      <vt:lpstr>Opportunity</vt:lpstr>
      <vt:lpstr>Goal </vt:lpstr>
      <vt:lpstr>Project Objective</vt:lpstr>
      <vt:lpstr>Success Criteria: The success criteria should ensure that the system aligns with the business objectives, addresses pain points in the current manual system, and enhances performance.</vt:lpstr>
      <vt:lpstr>Methodology: Agile methodology will help Raamaya Technologies develop and implement an LMS that is adaptable, responsive to feedback, and capable of handling the complex needs of government contract management and lead tracking, all while providing frequent deliverables and continuous improvements.</vt:lpstr>
      <vt:lpstr>Cont.</vt:lpstr>
      <vt:lpstr>Cont.</vt:lpstr>
      <vt:lpstr>Cont.</vt:lpstr>
      <vt:lpstr>Cont.</vt:lpstr>
      <vt:lpstr>Resources:</vt:lpstr>
      <vt:lpstr>Risk &amp; Dependencies: When implementing a Lead Management System (LMS) for Raamaya Technologies using Agile methodology, there are several risks and dependencies to consider. Below are risks &amp; dependencies.</vt:lpstr>
      <vt:lpstr>Dependencies:</vt:lpstr>
      <vt:lpstr>To Be Completed by Appropriate Manager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dc:title>
  <dc:creator>sunil shende</dc:creator>
  <cp:lastModifiedBy>sunil shende</cp:lastModifiedBy>
  <cp:revision>246</cp:revision>
  <dcterms:created xsi:type="dcterms:W3CDTF">2025-03-10T09:31:52Z</dcterms:created>
  <dcterms:modified xsi:type="dcterms:W3CDTF">2025-03-11T18:46:00Z</dcterms:modified>
</cp:coreProperties>
</file>