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8" r:id="rId13"/>
    <p:sldId id="269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2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3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6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6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2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9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230">
              <a:srgbClr val="DDEAF6"/>
            </a:gs>
            <a:gs pos="6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129A-F446-40DB-AC43-47D8F96D7BA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444D-A15B-4317-82EC-5CCA4E37C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7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4948"/>
          </a:xfrm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dirty="0" smtClean="0">
                <a:latin typeface="+mn-lt"/>
                <a:cs typeface="Times New Roman" panose="02020603050405020304" pitchFamily="18" charset="0"/>
              </a:rPr>
              <a:t>Project Title: </a:t>
            </a:r>
            <a:r>
              <a:rPr lang="en-US" sz="4800" dirty="0" err="1" smtClean="0">
                <a:latin typeface="+mn-lt"/>
                <a:cs typeface="Times New Roman" panose="02020603050405020304" pitchFamily="18" charset="0"/>
              </a:rPr>
              <a:t>Eduvate</a:t>
            </a:r>
            <a:r>
              <a:rPr lang="en-US" sz="4800" dirty="0" smtClean="0">
                <a:latin typeface="+mn-lt"/>
                <a:cs typeface="Times New Roman" panose="02020603050405020304" pitchFamily="18" charset="0"/>
              </a:rPr>
              <a:t> Application</a:t>
            </a:r>
            <a:br>
              <a:rPr lang="en-US" sz="4800" dirty="0" smtClean="0">
                <a:latin typeface="+mn-lt"/>
                <a:cs typeface="Times New Roman" panose="02020603050405020304" pitchFamily="18" charset="0"/>
              </a:rPr>
            </a:br>
            <a:r>
              <a:rPr lang="en-US" sz="4800" dirty="0" smtClean="0">
                <a:latin typeface="+mn-lt"/>
                <a:cs typeface="Times New Roman" panose="02020603050405020304" pitchFamily="18" charset="0"/>
              </a:rPr>
              <a:t>Prepared By: Manisha </a:t>
            </a:r>
            <a:r>
              <a:rPr lang="en-US" sz="4800" dirty="0" err="1" smtClean="0">
                <a:latin typeface="+mn-lt"/>
                <a:cs typeface="Times New Roman" panose="02020603050405020304" pitchFamily="18" charset="0"/>
              </a:rPr>
              <a:t>Tilekar</a:t>
            </a:r>
            <a:r>
              <a:rPr lang="en-US" sz="4800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+mn-lt"/>
                <a:cs typeface="Times New Roman" panose="02020603050405020304" pitchFamily="18" charset="0"/>
              </a:rPr>
            </a:br>
            <a:r>
              <a:rPr lang="en-US" sz="4800" dirty="0" smtClean="0">
                <a:latin typeface="+mn-lt"/>
                <a:cs typeface="Times New Roman" panose="02020603050405020304" pitchFamily="18" charset="0"/>
              </a:rPr>
              <a:t>Date:13 April 2025</a:t>
            </a:r>
            <a:endParaRPr lang="en-US" sz="48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58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8" y="374073"/>
            <a:ext cx="10411691" cy="6206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/>
              <a:t>2.Sprint Planning</a:t>
            </a:r>
            <a:endParaRPr lang="en-US" sz="2200" dirty="0" smtClean="0"/>
          </a:p>
          <a:p>
            <a:pPr lvl="1"/>
            <a:r>
              <a:rPr lang="en-US" sz="2200" b="1" dirty="0" smtClean="0"/>
              <a:t>2-Week Sprints</a:t>
            </a:r>
            <a:r>
              <a:rPr lang="en-US" sz="2200" dirty="0" smtClean="0"/>
              <a:t>: Break down the development into manageable 2-week sprints.</a:t>
            </a:r>
          </a:p>
          <a:p>
            <a:pPr lvl="1"/>
            <a:r>
              <a:rPr lang="en-US" sz="2000" dirty="0"/>
              <a:t>The Scrum Team (Product Owner, Scrum Master, and Developers) decides </a:t>
            </a:r>
            <a:r>
              <a:rPr lang="en-US" sz="2000" b="1" dirty="0"/>
              <a:t>what work</a:t>
            </a:r>
            <a:r>
              <a:rPr lang="en-US" sz="2000" dirty="0"/>
              <a:t> will be done during the Sprint.</a:t>
            </a:r>
          </a:p>
          <a:p>
            <a:pPr lvl="1"/>
            <a:r>
              <a:rPr lang="en-US" sz="2000" dirty="0"/>
              <a:t>The Product Owner prioritizes tasks (user stories) from the </a:t>
            </a:r>
            <a:r>
              <a:rPr lang="en-US" sz="2000" b="1" dirty="0"/>
              <a:t>Product Backlog</a:t>
            </a:r>
            <a:r>
              <a:rPr lang="en-US" sz="2000" dirty="0"/>
              <a:t> and presents them to the team.</a:t>
            </a:r>
          </a:p>
          <a:p>
            <a:pPr lvl="1"/>
            <a:r>
              <a:rPr lang="en-US" sz="2200" b="1" dirty="0" smtClean="0"/>
              <a:t>Sprint Goals</a:t>
            </a:r>
            <a:r>
              <a:rPr lang="en-US" sz="2200" dirty="0" smtClean="0"/>
              <a:t>: Define clear sprint goals such as implementing a homework tracker or enhancing communication features.</a:t>
            </a:r>
          </a:p>
          <a:p>
            <a:pPr marL="0" indent="0">
              <a:buNone/>
            </a:pPr>
            <a:r>
              <a:rPr lang="en-US" sz="2200" b="1" dirty="0" smtClean="0"/>
              <a:t>3.Daily Scrum</a:t>
            </a:r>
            <a:endParaRPr lang="en-US" sz="2200" dirty="0" smtClean="0"/>
          </a:p>
          <a:p>
            <a:pPr lvl="1"/>
            <a:r>
              <a:rPr lang="en-US" sz="2200" b="1" dirty="0" smtClean="0"/>
              <a:t>15-Minute Meetings</a:t>
            </a:r>
            <a:r>
              <a:rPr lang="en-US" sz="2200" dirty="0" smtClean="0"/>
              <a:t>: Each team member discusses their </a:t>
            </a:r>
            <a:r>
              <a:rPr lang="en-US" sz="2200" b="1" dirty="0" smtClean="0"/>
              <a:t>progress, blockers, and goals</a:t>
            </a:r>
            <a:r>
              <a:rPr lang="en-US" sz="2200" dirty="0" smtClean="0"/>
              <a:t> for the day.</a:t>
            </a:r>
          </a:p>
          <a:p>
            <a:pPr lvl="2"/>
            <a:r>
              <a:rPr lang="en-US" b="1" dirty="0" smtClean="0"/>
              <a:t>What </a:t>
            </a:r>
            <a:r>
              <a:rPr lang="en-US" b="1" dirty="0"/>
              <a:t>they did yesterday.</a:t>
            </a:r>
            <a:endParaRPr lang="en-US" sz="1800" dirty="0"/>
          </a:p>
          <a:p>
            <a:pPr lvl="2"/>
            <a:r>
              <a:rPr lang="en-US" b="1" dirty="0"/>
              <a:t>What they plan to do today.</a:t>
            </a:r>
            <a:endParaRPr lang="en-US" sz="1800" dirty="0"/>
          </a:p>
          <a:p>
            <a:pPr lvl="2"/>
            <a:r>
              <a:rPr lang="en-US" b="1" dirty="0"/>
              <a:t>Any challenges they're facing</a:t>
            </a:r>
            <a:r>
              <a:rPr lang="en-US" b="1" dirty="0" smtClean="0"/>
              <a:t>.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4.Sprint </a:t>
            </a:r>
            <a:r>
              <a:rPr lang="en-US" sz="2200" b="1" dirty="0" smtClean="0"/>
              <a:t>Execution</a:t>
            </a:r>
            <a:endParaRPr lang="en-US" sz="2200" dirty="0" smtClean="0"/>
          </a:p>
          <a:p>
            <a:pPr lvl="1"/>
            <a:r>
              <a:rPr lang="en-US" sz="2200" b="1" dirty="0" smtClean="0"/>
              <a:t>Design, Development, and Testing</a:t>
            </a:r>
            <a:r>
              <a:rPr lang="en-US" sz="2200" dirty="0" smtClean="0"/>
              <a:t>: Activities are performed in parallel during the sprint to meet sprint goals</a:t>
            </a:r>
            <a:r>
              <a:rPr lang="en-US" sz="2200" dirty="0" smtClean="0"/>
              <a:t>.</a:t>
            </a:r>
          </a:p>
          <a:p>
            <a:pPr lvl="1"/>
            <a:r>
              <a:rPr lang="en-US" dirty="0"/>
              <a:t>The team works on the selected tasks from the Sprint Backlog.</a:t>
            </a:r>
          </a:p>
          <a:p>
            <a:pPr lvl="1"/>
            <a:r>
              <a:rPr lang="en-US" dirty="0"/>
              <a:t>Developers collaborate and complete tasks to meet the Sprint Goal.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2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5.Sprint Review</a:t>
            </a:r>
            <a:endParaRPr lang="en-US" sz="2200" dirty="0" smtClean="0"/>
          </a:p>
          <a:p>
            <a:pPr lvl="1"/>
            <a:r>
              <a:rPr lang="en-US" sz="2200" b="1" dirty="0" smtClean="0"/>
              <a:t>Demo to Stakeholders</a:t>
            </a:r>
            <a:r>
              <a:rPr lang="en-US" sz="2200" dirty="0" smtClean="0"/>
              <a:t>: Showcase the completed features like </a:t>
            </a:r>
            <a:r>
              <a:rPr lang="en-US" sz="2200" b="1" dirty="0" smtClean="0"/>
              <a:t>homework tracking</a:t>
            </a:r>
            <a:r>
              <a:rPr lang="en-US" sz="2200" dirty="0" smtClean="0"/>
              <a:t>, </a:t>
            </a:r>
            <a:r>
              <a:rPr lang="en-US" sz="2200" b="1" dirty="0" smtClean="0"/>
              <a:t>fee dashboards</a:t>
            </a:r>
            <a:r>
              <a:rPr lang="en-US" sz="2200" dirty="0" smtClean="0"/>
              <a:t>, or </a:t>
            </a:r>
            <a:r>
              <a:rPr lang="en-US" sz="2200" b="1" dirty="0" smtClean="0"/>
              <a:t>student performance views</a:t>
            </a:r>
            <a:r>
              <a:rPr lang="en-US" sz="2200" dirty="0" smtClean="0"/>
              <a:t> to stakeholders (e.g., teachers, parents, admins</a:t>
            </a:r>
            <a:r>
              <a:rPr lang="en-US" sz="2200" dirty="0" smtClean="0"/>
              <a:t>).</a:t>
            </a:r>
          </a:p>
          <a:p>
            <a:pPr lvl="1"/>
            <a:r>
              <a:rPr lang="en-US" sz="2200" dirty="0"/>
              <a:t>At the end of the Sprint, the team presents the completed tasks (product increment) to stakeholders.</a:t>
            </a:r>
          </a:p>
          <a:p>
            <a:pPr lvl="1"/>
            <a:r>
              <a:rPr lang="en-US" sz="2200" dirty="0"/>
              <a:t>Stakeholders provide feedback on the work done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6.Sprint </a:t>
            </a:r>
            <a:r>
              <a:rPr lang="en-US" sz="2200" b="1" dirty="0" smtClean="0"/>
              <a:t>Retrospective</a:t>
            </a:r>
            <a:endParaRPr lang="en-US" sz="2200" dirty="0" smtClean="0"/>
          </a:p>
          <a:p>
            <a:pPr lvl="1"/>
            <a:r>
              <a:rPr lang="en-US" sz="2200" b="1" dirty="0" smtClean="0"/>
              <a:t>Team Feedback</a:t>
            </a:r>
            <a:r>
              <a:rPr lang="en-US" sz="2200" dirty="0" smtClean="0"/>
              <a:t>: Discuss what went well, what can be improved, and what actions to take for better efficiency in the next sprint.</a:t>
            </a:r>
          </a:p>
          <a:p>
            <a:pPr lvl="1"/>
            <a:r>
              <a:rPr lang="en-US" sz="2200" dirty="0" smtClean="0"/>
              <a:t>Focus on areas like collaboration issues, testing bottlenecks, or sprint planning challenges. This leads to </a:t>
            </a:r>
            <a:r>
              <a:rPr lang="en-US" sz="2200" b="1" dirty="0" smtClean="0"/>
              <a:t>continuous improvement</a:t>
            </a:r>
            <a:r>
              <a:rPr lang="en-US" sz="2200" dirty="0" smtClean="0"/>
              <a:t> in the development process</a:t>
            </a:r>
            <a:r>
              <a:rPr lang="en-US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6967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1.People:</a:t>
            </a:r>
            <a:endParaRPr lang="en-US" sz="2400" dirty="0" smtClean="0"/>
          </a:p>
          <a:p>
            <a:r>
              <a:rPr lang="en-US" sz="2400" dirty="0" smtClean="0"/>
              <a:t>Product Owner (School Stakeholder Representative)</a:t>
            </a:r>
          </a:p>
          <a:p>
            <a:r>
              <a:rPr lang="en-US" sz="2400" dirty="0" smtClean="0"/>
              <a:t>Scrum Master</a:t>
            </a:r>
          </a:p>
          <a:p>
            <a:r>
              <a:rPr lang="en-US" sz="2400" dirty="0" smtClean="0"/>
              <a:t>Business Analyst</a:t>
            </a:r>
          </a:p>
          <a:p>
            <a:r>
              <a:rPr lang="en-US" sz="2400" dirty="0" smtClean="0"/>
              <a:t>Developers (Frontend &amp; Backend)</a:t>
            </a:r>
          </a:p>
          <a:p>
            <a:r>
              <a:rPr lang="en-US" sz="2400" dirty="0" smtClean="0"/>
              <a:t>UI/UX Designers</a:t>
            </a:r>
          </a:p>
          <a:p>
            <a:r>
              <a:rPr lang="en-US" sz="2400" dirty="0" smtClean="0"/>
              <a:t>QA Testers</a:t>
            </a:r>
          </a:p>
          <a:p>
            <a:r>
              <a:rPr lang="en-US" sz="2400" dirty="0" smtClean="0"/>
              <a:t>School Coordinators</a:t>
            </a:r>
          </a:p>
          <a:p>
            <a:r>
              <a:rPr lang="en-US" sz="2400" dirty="0" smtClean="0"/>
              <a:t>Academic Advisors</a:t>
            </a:r>
          </a:p>
          <a:p>
            <a:pPr marL="0" indent="0">
              <a:buNone/>
            </a:pPr>
            <a:r>
              <a:rPr lang="en-US" sz="2400" b="1" dirty="0" smtClean="0"/>
              <a:t>2.Time:</a:t>
            </a:r>
            <a:endParaRPr lang="en-US" sz="2400" dirty="0" smtClean="0"/>
          </a:p>
          <a:p>
            <a:r>
              <a:rPr lang="en-US" sz="2400" dirty="0" smtClean="0"/>
              <a:t>6–9 months for MVP rollout using 2-week sprint cycles</a:t>
            </a:r>
          </a:p>
          <a:p>
            <a:r>
              <a:rPr lang="en-US" sz="2400" dirty="0" smtClean="0"/>
              <a:t>Sprint planning, reviews, and retrospectives every sprint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6062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595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3.Budget:</a:t>
            </a:r>
            <a:endParaRPr lang="en-US" sz="2200" dirty="0" smtClean="0"/>
          </a:p>
          <a:p>
            <a:r>
              <a:rPr lang="en-US" sz="2200" dirty="0" smtClean="0"/>
              <a:t>₹50 Lakhs – ₹1 Crore (based on school customization and module scale)</a:t>
            </a:r>
          </a:p>
          <a:p>
            <a:r>
              <a:rPr lang="en-US" sz="2200" dirty="0" smtClean="0"/>
              <a:t>Includes development, QA, training, third-party services, and deployment</a:t>
            </a:r>
            <a:endParaRPr lang="en-US" sz="2200" dirty="0"/>
          </a:p>
          <a:p>
            <a:pPr marL="0" indent="0">
              <a:buNone/>
            </a:pPr>
            <a:r>
              <a:rPr lang="en-US" sz="2200" b="1" dirty="0" smtClean="0"/>
              <a:t>4.Tools &amp; Platforms:</a:t>
            </a:r>
            <a:endParaRPr lang="en-US" sz="2200" dirty="0" smtClean="0"/>
          </a:p>
          <a:p>
            <a:r>
              <a:rPr lang="en-US" sz="2200" b="1" dirty="0" smtClean="0"/>
              <a:t>Cloud Hosting</a:t>
            </a:r>
            <a:r>
              <a:rPr lang="en-US" sz="2200" dirty="0" smtClean="0"/>
              <a:t> (AWS/GCP)</a:t>
            </a:r>
          </a:p>
          <a:p>
            <a:r>
              <a:rPr lang="en-US" sz="2200" b="1" dirty="0" smtClean="0"/>
              <a:t>Firebase</a:t>
            </a:r>
            <a:r>
              <a:rPr lang="en-US" sz="2200" dirty="0" smtClean="0"/>
              <a:t> for real-time data and push notifications</a:t>
            </a:r>
          </a:p>
          <a:p>
            <a:r>
              <a:rPr lang="en-US" sz="2200" b="1" dirty="0" smtClean="0"/>
              <a:t>Payment Gateway</a:t>
            </a:r>
            <a:r>
              <a:rPr lang="en-US" sz="2200" dirty="0" smtClean="0"/>
              <a:t> (</a:t>
            </a:r>
            <a:r>
              <a:rPr lang="en-US" sz="2200" dirty="0" err="1" smtClean="0"/>
              <a:t>Razorpay</a:t>
            </a:r>
            <a:r>
              <a:rPr lang="en-US" sz="2200" dirty="0" smtClean="0"/>
              <a:t>/</a:t>
            </a:r>
            <a:r>
              <a:rPr lang="en-US" sz="2200" dirty="0" err="1" smtClean="0"/>
              <a:t>PayU</a:t>
            </a:r>
            <a:r>
              <a:rPr lang="en-US" sz="2200" dirty="0" smtClean="0"/>
              <a:t>) for fee transactions</a:t>
            </a:r>
          </a:p>
          <a:p>
            <a:r>
              <a:rPr lang="en-US" sz="2200" b="1" dirty="0" smtClean="0"/>
              <a:t>Agile Tools</a:t>
            </a:r>
            <a:r>
              <a:rPr lang="en-US" sz="2200" dirty="0" smtClean="0"/>
              <a:t>: Jira, Slack, GitHub</a:t>
            </a:r>
          </a:p>
          <a:p>
            <a:r>
              <a:rPr lang="en-US" sz="2200" b="1" dirty="0" smtClean="0"/>
              <a:t>Analytics Tools</a:t>
            </a:r>
            <a:r>
              <a:rPr lang="en-US" sz="2200" dirty="0" smtClean="0"/>
              <a:t> for performance tracking and user insights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4603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 smtClean="0"/>
              <a:t>Risks</a:t>
            </a:r>
          </a:p>
          <a:p>
            <a:r>
              <a:rPr lang="en-US" sz="2200" b="1" dirty="0" smtClean="0"/>
              <a:t>User Adoption Risk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Resistance from teachers, parents, and staff to adopt new tech.</a:t>
            </a:r>
          </a:p>
          <a:p>
            <a:r>
              <a:rPr lang="en-US" sz="2200" b="1" dirty="0" smtClean="0"/>
              <a:t>Data Security &amp; Privacy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Risk of data breaches and non-compliance with regulations.</a:t>
            </a:r>
          </a:p>
          <a:p>
            <a:r>
              <a:rPr lang="en-US" sz="2200" b="1" dirty="0" smtClean="0"/>
              <a:t>Technical Performance Risk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App crashes, slow loading, or poor performance under load.</a:t>
            </a:r>
          </a:p>
          <a:p>
            <a:r>
              <a:rPr lang="en-US" sz="2200" b="1" dirty="0" smtClean="0"/>
              <a:t>Dependency on Internet Infrastructure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Poor connectivity in rural areas can affect access and usage.</a:t>
            </a:r>
          </a:p>
          <a:p>
            <a:r>
              <a:rPr lang="en-US" sz="2200" b="1" dirty="0" smtClean="0"/>
              <a:t>Integration Risk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Issues with third-party tools like payment gateways or SMS APIs.</a:t>
            </a:r>
          </a:p>
          <a:p>
            <a:r>
              <a:rPr lang="en-US" sz="2200" b="1" dirty="0" smtClean="0"/>
              <a:t>Cost Management Risk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Budget overruns due to added features or changing requirements.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2965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Dependencies</a:t>
            </a:r>
          </a:p>
          <a:p>
            <a:r>
              <a:rPr lang="en-US" sz="2200" b="1" dirty="0" smtClean="0"/>
              <a:t>School Participation &amp; Feedback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Essential for accurate requirements and testing.</a:t>
            </a:r>
          </a:p>
          <a:p>
            <a:r>
              <a:rPr lang="en-US" sz="2200" b="1" dirty="0" smtClean="0"/>
              <a:t>Third-Party Services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Relies on hosting, payments, and communication APIs.</a:t>
            </a:r>
          </a:p>
          <a:p>
            <a:r>
              <a:rPr lang="en-US" sz="2200" b="1" dirty="0" smtClean="0"/>
              <a:t>Regulatory Compliance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Must follow education and data protection laws.</a:t>
            </a:r>
          </a:p>
          <a:p>
            <a:r>
              <a:rPr lang="en-US" sz="2200" b="1" dirty="0" smtClean="0"/>
              <a:t>Training &amp; Support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User onboarding and issue resolution are key to success.</a:t>
            </a:r>
          </a:p>
          <a:p>
            <a:r>
              <a:rPr lang="en-US" sz="2200" b="1" dirty="0" smtClean="0"/>
              <a:t>Device Accessibility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– Assumes access to smartphones and digital literacy.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2766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Situation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5126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 smtClean="0">
                <a:cs typeface="Times New Roman" panose="02020603050405020304" pitchFamily="18" charset="0"/>
              </a:rPr>
              <a:t>Eduvate</a:t>
            </a:r>
            <a:r>
              <a:rPr lang="en-US" sz="2200" dirty="0" smtClean="0">
                <a:cs typeface="Times New Roman" panose="02020603050405020304" pitchFamily="18" charset="0"/>
              </a:rPr>
              <a:t> is a comprehensive digital learning and school management platform designed to transform the way schools operate and engage with students, teachers, and parents.</a:t>
            </a:r>
          </a:p>
          <a:p>
            <a:pPr marL="0" indent="0">
              <a:buNone/>
            </a:pPr>
            <a:r>
              <a:rPr lang="en-US" sz="2200" dirty="0" smtClean="0"/>
              <a:t>The </a:t>
            </a:r>
            <a:r>
              <a:rPr lang="en-US" sz="2200" dirty="0" err="1" smtClean="0"/>
              <a:t>Eduvate</a:t>
            </a:r>
            <a:r>
              <a:rPr lang="en-US" sz="2200" dirty="0" smtClean="0"/>
              <a:t> app was developed to meet the evolving needs of modern schools.</a:t>
            </a:r>
            <a:br>
              <a:rPr lang="en-US" sz="2200" dirty="0" smtClean="0"/>
            </a:br>
            <a:r>
              <a:rPr lang="en-US" sz="2200" dirty="0" smtClean="0"/>
              <a:t>Key situations leading to its development include:</a:t>
            </a:r>
          </a:p>
          <a:p>
            <a:r>
              <a:rPr lang="en-US" sz="2200" b="1" dirty="0" smtClean="0"/>
              <a:t>Demand for Digital Learning &amp; Smart Classrooms</a:t>
            </a:r>
          </a:p>
          <a:p>
            <a:r>
              <a:rPr lang="en-US" sz="2200" b="1" dirty="0" smtClean="0"/>
              <a:t>Inefficiencies in Traditional School Management</a:t>
            </a:r>
          </a:p>
          <a:p>
            <a:r>
              <a:rPr lang="en-US" sz="2200" b="1" dirty="0" smtClean="0"/>
              <a:t>Communication Gaps Between Parents &amp; Teachers</a:t>
            </a:r>
          </a:p>
          <a:p>
            <a:r>
              <a:rPr lang="en-US" sz="2200" b="1" dirty="0" smtClean="0"/>
              <a:t>Lack of Personalized Learning Resources</a:t>
            </a:r>
          </a:p>
          <a:p>
            <a:r>
              <a:rPr lang="en-US" sz="2200" b="1" dirty="0" smtClean="0"/>
              <a:t>Need for Data-Driven Academic Monitoring</a:t>
            </a:r>
          </a:p>
          <a:p>
            <a:r>
              <a:rPr lang="en-US" sz="2200" b="1" dirty="0" smtClean="0"/>
              <a:t>Transition to Blended Learning Post-Pandemic</a:t>
            </a:r>
          </a:p>
          <a:p>
            <a:r>
              <a:rPr lang="en-US" sz="2200" b="1" dirty="0" smtClean="0"/>
              <a:t>Complexity in managing school ERP systems.</a:t>
            </a:r>
          </a:p>
          <a:p>
            <a:r>
              <a:rPr lang="en-US" sz="2200" b="1" dirty="0" smtClean="0"/>
              <a:t>Demand for curriculum-aligned digital content.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191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pPr algn="ctr"/>
            <a:r>
              <a:rPr lang="en-US" b="1" dirty="0" smtClean="0"/>
              <a:t>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5153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Problems Faced by Schools &amp; Teachers:</a:t>
            </a:r>
            <a:endParaRPr lang="en-US" sz="2200" dirty="0" smtClean="0"/>
          </a:p>
          <a:p>
            <a:r>
              <a:rPr lang="en-US" sz="2200" b="1" dirty="0" smtClean="0"/>
              <a:t>Manual record-keeping</a:t>
            </a:r>
            <a:r>
              <a:rPr lang="en-US" sz="2200" dirty="0" smtClean="0"/>
              <a:t>: Administrative tasks take up too much time.</a:t>
            </a:r>
          </a:p>
          <a:p>
            <a:r>
              <a:rPr lang="en-US" sz="2200" b="1" dirty="0" smtClean="0"/>
              <a:t>Limited performance analytics</a:t>
            </a:r>
            <a:r>
              <a:rPr lang="en-US" sz="2200" dirty="0" smtClean="0"/>
              <a:t>: Hard to analyze and track student progress effectively.</a:t>
            </a:r>
          </a:p>
          <a:p>
            <a:r>
              <a:rPr lang="en-US" sz="2200" b="1" dirty="0" smtClean="0"/>
              <a:t>Curriculum compliance</a:t>
            </a:r>
            <a:r>
              <a:rPr lang="en-US" sz="2200" dirty="0" smtClean="0"/>
              <a:t>: Ensuring all curriculum requirements are met can be difficult.</a:t>
            </a:r>
          </a:p>
          <a:p>
            <a:r>
              <a:rPr lang="en-US" sz="2200" b="1" dirty="0" smtClean="0"/>
              <a:t>Poor parent-teacher communication</a:t>
            </a:r>
            <a:r>
              <a:rPr lang="en-US" sz="2200" dirty="0" smtClean="0"/>
              <a:t>: Communication with parents is often time-consuming and inefficient.</a:t>
            </a:r>
          </a:p>
          <a:p>
            <a:r>
              <a:rPr lang="en-US" sz="2200" b="1" dirty="0" smtClean="0"/>
              <a:t>Lack of collaboration tools</a:t>
            </a:r>
            <a:r>
              <a:rPr lang="en-US" sz="2200" dirty="0" smtClean="0"/>
              <a:t>: Teachers struggle to share resources and collaborate with colleagues.</a:t>
            </a:r>
          </a:p>
          <a:p>
            <a:r>
              <a:rPr lang="en-US" sz="2200" b="1" dirty="0" smtClean="0"/>
              <a:t>Inconsistent grading</a:t>
            </a:r>
            <a:r>
              <a:rPr lang="en-US" sz="2200" dirty="0" smtClean="0"/>
              <a:t>: Difficulty standardizing grading across subjects.</a:t>
            </a:r>
          </a:p>
          <a:p>
            <a:r>
              <a:rPr lang="en-US" sz="2200" b="1" dirty="0" smtClean="0"/>
              <a:t>Limited professional development</a:t>
            </a:r>
            <a:r>
              <a:rPr lang="en-US" sz="2200" dirty="0" smtClean="0"/>
              <a:t>: Few opportunities for teachers to improve their skills.</a:t>
            </a:r>
          </a:p>
          <a:p>
            <a:r>
              <a:rPr lang="en-US" sz="2200" b="1" dirty="0" smtClean="0"/>
              <a:t>High teacher turnover</a:t>
            </a:r>
            <a:r>
              <a:rPr lang="en-US" sz="2200" dirty="0" smtClean="0"/>
              <a:t>: Administrative workload contributes to retention issues.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0354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635"/>
            <a:ext cx="10515600" cy="4999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Problems Faced by Parents &amp; Students:</a:t>
            </a:r>
            <a:endParaRPr lang="en-US" sz="2200" dirty="0" smtClean="0"/>
          </a:p>
          <a:p>
            <a:r>
              <a:rPr lang="en-US" sz="2200" b="1" dirty="0" smtClean="0"/>
              <a:t>Fragmented information</a:t>
            </a:r>
            <a:r>
              <a:rPr lang="en-US" sz="2200" dirty="0" smtClean="0"/>
              <a:t>: Academic, fee, and communication details are spread across different platforms.</a:t>
            </a:r>
          </a:p>
          <a:p>
            <a:r>
              <a:rPr lang="en-US" sz="2200" b="1" dirty="0" smtClean="0"/>
              <a:t>Tracking progress</a:t>
            </a:r>
            <a:r>
              <a:rPr lang="en-US" sz="2200" dirty="0" smtClean="0"/>
              <a:t>: Parents find it hard to track their child's learning and performance.</a:t>
            </a:r>
          </a:p>
          <a:p>
            <a:r>
              <a:rPr lang="en-US" sz="2200" b="1" dirty="0" smtClean="0"/>
              <a:t>Access to homework</a:t>
            </a:r>
            <a:r>
              <a:rPr lang="en-US" sz="2200" dirty="0" smtClean="0"/>
              <a:t>: Homework assignments are not easily accessible or organized.</a:t>
            </a:r>
          </a:p>
          <a:p>
            <a:r>
              <a:rPr lang="en-US" sz="2200" b="1" dirty="0" smtClean="0"/>
              <a:t>Limited personalized learning</a:t>
            </a:r>
            <a:r>
              <a:rPr lang="en-US" sz="2200" dirty="0" smtClean="0"/>
              <a:t>: Students don't always get content tailored to their needs.</a:t>
            </a:r>
          </a:p>
          <a:p>
            <a:r>
              <a:rPr lang="en-US" sz="2200" b="1" dirty="0" smtClean="0"/>
              <a:t>Fee management</a:t>
            </a:r>
            <a:r>
              <a:rPr lang="en-US" sz="2200" dirty="0" smtClean="0"/>
              <a:t>: Parents struggle to keep track of fees and deadlines.</a:t>
            </a:r>
          </a:p>
          <a:p>
            <a:r>
              <a:rPr lang="en-US" sz="2200" b="1" dirty="0" smtClean="0"/>
              <a:t>Student engagement</a:t>
            </a:r>
            <a:r>
              <a:rPr lang="en-US" sz="2200" dirty="0" smtClean="0"/>
              <a:t>: Students lack interactive tools to stay engaged in their learning.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147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718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cs typeface="Times New Roman" panose="02020603050405020304" pitchFamily="18" charset="0"/>
              </a:rPr>
              <a:t>With a strong focus on academic excellence, operational efficiency, and real-time communication, </a:t>
            </a:r>
            <a:r>
              <a:rPr lang="en-US" sz="2200" dirty="0" err="1" smtClean="0">
                <a:cs typeface="Times New Roman" panose="02020603050405020304" pitchFamily="18" charset="0"/>
              </a:rPr>
              <a:t>Eduvate</a:t>
            </a:r>
            <a:r>
              <a:rPr lang="en-US" sz="2200" dirty="0" smtClean="0">
                <a:cs typeface="Times New Roman" panose="02020603050405020304" pitchFamily="18" charset="0"/>
              </a:rPr>
              <a:t> bridges the gap between traditional classroom education and modern digital tools.</a:t>
            </a:r>
            <a:endParaRPr lang="en-US" sz="2200" dirty="0" smtClean="0"/>
          </a:p>
          <a:p>
            <a:r>
              <a:rPr lang="en-US" sz="2200" b="1" dirty="0" smtClean="0"/>
              <a:t>Expansion to Schools in Tier-2 &amp; Tier-3 Cities</a:t>
            </a:r>
          </a:p>
          <a:p>
            <a:r>
              <a:rPr lang="en-US" sz="2200" b="1" dirty="0" smtClean="0"/>
              <a:t>Advanced AI-Based Learning Personalization</a:t>
            </a:r>
          </a:p>
          <a:p>
            <a:r>
              <a:rPr lang="en-US" sz="2200" b="1" dirty="0" smtClean="0"/>
              <a:t>Integration of Hybrid Learning Tools</a:t>
            </a:r>
          </a:p>
          <a:p>
            <a:r>
              <a:rPr lang="en-US" sz="2200" b="1" dirty="0" smtClean="0"/>
              <a:t>Collaboration with </a:t>
            </a:r>
            <a:r>
              <a:rPr lang="en-US" sz="2200" b="1" dirty="0" err="1" smtClean="0"/>
              <a:t>EdTech</a:t>
            </a:r>
            <a:r>
              <a:rPr lang="en-US" sz="2200" b="1" dirty="0" smtClean="0"/>
              <a:t> Content Providers</a:t>
            </a:r>
          </a:p>
          <a:p>
            <a:r>
              <a:rPr lang="en-US" sz="2200" b="1" dirty="0" smtClean="0"/>
              <a:t>Parent Engagement &amp; Feedback Tools</a:t>
            </a:r>
          </a:p>
          <a:p>
            <a:r>
              <a:rPr lang="en-US" sz="2200" b="1" dirty="0" smtClean="0"/>
              <a:t>Implementation in Government Schools</a:t>
            </a:r>
          </a:p>
          <a:p>
            <a:r>
              <a:rPr lang="en-US" sz="2200" b="1" dirty="0" smtClean="0"/>
              <a:t>API Integration with National </a:t>
            </a:r>
            <a:r>
              <a:rPr lang="en-US" sz="2200" b="1" dirty="0" err="1" smtClean="0"/>
              <a:t>EdTech</a:t>
            </a:r>
            <a:r>
              <a:rPr lang="en-US" sz="2200" b="1" dirty="0" smtClean="0"/>
              <a:t> Platforms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72351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Purpose Statement /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Goals:</a:t>
            </a:r>
            <a:endParaRPr lang="en-US" sz="2200" dirty="0" smtClean="0"/>
          </a:p>
          <a:p>
            <a:r>
              <a:rPr lang="en-US" sz="2200" b="1" dirty="0" smtClean="0"/>
              <a:t>Simplify Admin Work</a:t>
            </a:r>
            <a:r>
              <a:rPr lang="en-US" sz="2200" dirty="0" smtClean="0"/>
              <a:t>: Automate record-keeping and reduce teacher workload.</a:t>
            </a:r>
          </a:p>
          <a:p>
            <a:r>
              <a:rPr lang="en-US" sz="2200" b="1" dirty="0" smtClean="0"/>
              <a:t>Track Student Performance</a:t>
            </a:r>
            <a:r>
              <a:rPr lang="en-US" sz="2200" dirty="0" smtClean="0"/>
              <a:t>: Provide real-time insights for parents and teachers.</a:t>
            </a:r>
          </a:p>
          <a:p>
            <a:r>
              <a:rPr lang="en-US" sz="2200" b="1" dirty="0" smtClean="0"/>
              <a:t>Ensure Curriculum Compliance</a:t>
            </a:r>
            <a:r>
              <a:rPr lang="en-US" sz="2200" dirty="0" smtClean="0"/>
              <a:t>: Align lessons with curriculum requirements.</a:t>
            </a:r>
          </a:p>
          <a:p>
            <a:r>
              <a:rPr lang="en-US" sz="2200" b="1" dirty="0" smtClean="0"/>
              <a:t>Improve Communication</a:t>
            </a:r>
            <a:r>
              <a:rPr lang="en-US" sz="2200" dirty="0" smtClean="0"/>
              <a:t>: Facilitate real-time updates and feedback between parents, teachers, and students.</a:t>
            </a:r>
          </a:p>
          <a:p>
            <a:r>
              <a:rPr lang="en-US" sz="2200" b="1" dirty="0" smtClean="0"/>
              <a:t>Centralize Functions</a:t>
            </a:r>
            <a:r>
              <a:rPr lang="en-US" sz="2200" dirty="0" smtClean="0"/>
              <a:t>: One platform for academic schedules, fees, and resources.</a:t>
            </a:r>
          </a:p>
          <a:p>
            <a:r>
              <a:rPr lang="en-US" sz="2200" b="1" dirty="0" smtClean="0"/>
              <a:t>Engage Students</a:t>
            </a:r>
            <a:r>
              <a:rPr lang="en-US" sz="2200" dirty="0" smtClean="0"/>
              <a:t>: Interactive learning tools and personalized experiences.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6392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0583"/>
            <a:ext cx="10515600" cy="394638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Provide a user-friendly digital platform for all stakeholders</a:t>
            </a:r>
          </a:p>
          <a:p>
            <a:r>
              <a:rPr lang="en-US" sz="2200" b="1" dirty="0" smtClean="0"/>
              <a:t>Improve communication &amp; transparency</a:t>
            </a:r>
          </a:p>
          <a:p>
            <a:r>
              <a:rPr lang="en-US" sz="2200" b="1" dirty="0" smtClean="0"/>
              <a:t>Deliver curriculum-aligned resources digitally</a:t>
            </a:r>
          </a:p>
          <a:p>
            <a:r>
              <a:rPr lang="en-US" sz="2200" b="1" dirty="0" smtClean="0"/>
              <a:t>Monitor academic progress using dashboards</a:t>
            </a:r>
          </a:p>
          <a:p>
            <a:r>
              <a:rPr lang="en-US" sz="2200" b="1" dirty="0" smtClean="0"/>
              <a:t>Ensure secure fee payment and report generation</a:t>
            </a:r>
          </a:p>
          <a:p>
            <a:r>
              <a:rPr lang="en-US" sz="2200" b="1" dirty="0" smtClean="0"/>
              <a:t>Offer customizable modules for different schools.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45830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167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845126"/>
            <a:ext cx="10564092" cy="6012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b="1" dirty="0" smtClean="0"/>
              <a:t>1.User Satisfaction</a:t>
            </a:r>
            <a:r>
              <a:rPr lang="en-US" sz="2100" dirty="0" smtClean="0"/>
              <a:t>:</a:t>
            </a:r>
          </a:p>
          <a:p>
            <a:pPr lvl="1"/>
            <a:r>
              <a:rPr lang="en-US" sz="2100" dirty="0" smtClean="0"/>
              <a:t>Achieve high ratings and positive feedback from teachers, parents, and students.</a:t>
            </a:r>
          </a:p>
          <a:p>
            <a:pPr lvl="1"/>
            <a:r>
              <a:rPr lang="en-US" sz="2100" dirty="0" smtClean="0"/>
              <a:t>Foster active user engagement with regular platform usage, participation, and feedback.</a:t>
            </a:r>
          </a:p>
          <a:p>
            <a:pPr marL="0" indent="0">
              <a:buNone/>
            </a:pPr>
            <a:r>
              <a:rPr lang="en-US" sz="2100" b="1" dirty="0" smtClean="0"/>
              <a:t>2.Platform Adoption</a:t>
            </a:r>
            <a:r>
              <a:rPr lang="en-US" sz="2100" dirty="0" smtClean="0"/>
              <a:t>:</a:t>
            </a:r>
          </a:p>
          <a:p>
            <a:pPr lvl="1"/>
            <a:r>
              <a:rPr lang="en-US" sz="2100" dirty="0" smtClean="0"/>
              <a:t>Widespread adoption across multiple classrooms, grades, and institutions.</a:t>
            </a:r>
          </a:p>
          <a:p>
            <a:pPr lvl="1"/>
            <a:r>
              <a:rPr lang="en-US" sz="2100" dirty="0" smtClean="0"/>
              <a:t>Consistent growth in the number of users and frequent usage of core features.</a:t>
            </a:r>
          </a:p>
          <a:p>
            <a:pPr marL="0" indent="0">
              <a:buNone/>
            </a:pPr>
            <a:r>
              <a:rPr lang="en-US" sz="2100" b="1" dirty="0" smtClean="0"/>
              <a:t>3.Operational Efficiency</a:t>
            </a:r>
            <a:r>
              <a:rPr lang="en-US" sz="2100" dirty="0" smtClean="0"/>
              <a:t>:</a:t>
            </a:r>
          </a:p>
          <a:p>
            <a:pPr lvl="1"/>
            <a:r>
              <a:rPr lang="en-US" sz="2100" dirty="0" smtClean="0"/>
              <a:t>Significant reduction in manual administrative tasks and paperwork.</a:t>
            </a:r>
          </a:p>
          <a:p>
            <a:pPr lvl="1"/>
            <a:r>
              <a:rPr lang="en-US" sz="2100" dirty="0" smtClean="0"/>
              <a:t>Faster and more streamlined workflows for teachers and administrators.</a:t>
            </a:r>
          </a:p>
          <a:p>
            <a:pPr marL="0" indent="0">
              <a:buNone/>
            </a:pPr>
            <a:r>
              <a:rPr lang="en-US" sz="2100" b="1" dirty="0" smtClean="0"/>
              <a:t>4.Academic Impact</a:t>
            </a:r>
            <a:r>
              <a:rPr lang="en-US" sz="2100" dirty="0" smtClean="0"/>
              <a:t>:</a:t>
            </a:r>
          </a:p>
          <a:p>
            <a:pPr lvl="1"/>
            <a:r>
              <a:rPr lang="en-US" sz="2100" dirty="0" smtClean="0"/>
              <a:t>Demonstrated improvement in student performance and progress tracking.</a:t>
            </a:r>
          </a:p>
          <a:p>
            <a:pPr lvl="1"/>
            <a:r>
              <a:rPr lang="en-US" sz="2100" dirty="0" smtClean="0"/>
              <a:t>Positive feedback from educators regarding the platform’s influence on learning outcomes.</a:t>
            </a:r>
          </a:p>
          <a:p>
            <a:pPr marL="0" indent="0">
              <a:buNone/>
            </a:pPr>
            <a:r>
              <a:rPr lang="en-US" sz="2100" b="1" dirty="0" smtClean="0"/>
              <a:t>5.Scalability</a:t>
            </a:r>
            <a:r>
              <a:rPr lang="en-US" sz="2100" dirty="0" smtClean="0"/>
              <a:t>:</a:t>
            </a:r>
          </a:p>
          <a:p>
            <a:pPr lvl="1"/>
            <a:r>
              <a:rPr lang="en-US" sz="2100" dirty="0" smtClean="0"/>
              <a:t>Ability to handle a large number of users (students, teachers, parents) without performance issues.</a:t>
            </a:r>
          </a:p>
        </p:txBody>
      </p:sp>
    </p:spTree>
    <p:extLst>
      <p:ext uri="{BB962C8B-B14F-4D97-AF65-F5344CB8AC3E}">
        <p14:creationId xmlns:p14="http://schemas.microsoft.com/office/powerpoint/2010/main" val="217407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pPr algn="ctr"/>
            <a:r>
              <a:rPr lang="en-US" b="1" dirty="0" smtClean="0"/>
              <a:t>Methods /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928"/>
            <a:ext cx="10515600" cy="5611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To ensure flexibility, continuous improvement, and faster delivery of features, we will employ the </a:t>
            </a:r>
            <a:r>
              <a:rPr lang="en-US" sz="2200" b="1" dirty="0" smtClean="0"/>
              <a:t>Agile Methodology</a:t>
            </a:r>
            <a:r>
              <a:rPr lang="en-US" sz="2200" dirty="0" smtClean="0"/>
              <a:t> throughout the development process.</a:t>
            </a:r>
          </a:p>
          <a:p>
            <a:pPr marL="0" indent="0">
              <a:buNone/>
            </a:pPr>
            <a:r>
              <a:rPr lang="en-US" sz="2200" b="1" dirty="0" smtClean="0"/>
              <a:t>Scrum Framework Overview:</a:t>
            </a:r>
          </a:p>
          <a:p>
            <a:r>
              <a:rPr lang="en-US" sz="2200" b="1" dirty="0" smtClean="0"/>
              <a:t>Product Owner</a:t>
            </a:r>
            <a:r>
              <a:rPr lang="en-US" sz="2200" dirty="0" smtClean="0"/>
              <a:t>: School stakeholder representative</a:t>
            </a:r>
          </a:p>
          <a:p>
            <a:r>
              <a:rPr lang="en-US" sz="2200" b="1" dirty="0" smtClean="0"/>
              <a:t>Scrum Master</a:t>
            </a:r>
            <a:r>
              <a:rPr lang="en-US" sz="2200" dirty="0" smtClean="0"/>
              <a:t>: Project coordinator ensuring smooth sprint execution</a:t>
            </a:r>
          </a:p>
          <a:p>
            <a:r>
              <a:rPr lang="en-US" sz="2200" b="1" dirty="0" smtClean="0"/>
              <a:t>Development Team</a:t>
            </a:r>
            <a:r>
              <a:rPr lang="en-US" sz="2200" dirty="0" smtClean="0"/>
              <a:t>: Designers, Developers, QA Testers, BA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Key Phases in Scrum </a:t>
            </a:r>
          </a:p>
          <a:p>
            <a:pPr marL="0" indent="0">
              <a:buNone/>
            </a:pPr>
            <a:r>
              <a:rPr lang="en-US" sz="2200" b="1" dirty="0" smtClean="0"/>
              <a:t>1.Product Backlog Creation</a:t>
            </a:r>
            <a:endParaRPr lang="en-US" sz="2200" dirty="0" smtClean="0"/>
          </a:p>
          <a:p>
            <a:pPr lvl="1"/>
            <a:r>
              <a:rPr lang="en-US" sz="2200" b="1" dirty="0" smtClean="0"/>
              <a:t>User Stories</a:t>
            </a:r>
            <a:r>
              <a:rPr lang="en-US" sz="2200" dirty="0" smtClean="0"/>
              <a:t>: Gather user stories from </a:t>
            </a:r>
            <a:r>
              <a:rPr lang="en-US" sz="2200" b="1" dirty="0" smtClean="0"/>
              <a:t>parents, teachers, students, and school admins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b="1" dirty="0" smtClean="0"/>
              <a:t>Prioritization</a:t>
            </a:r>
            <a:r>
              <a:rPr lang="en-US" sz="2200" dirty="0" smtClean="0"/>
              <a:t>: Use the </a:t>
            </a:r>
            <a:r>
              <a:rPr lang="en-US" sz="2200" b="1" dirty="0" err="1" smtClean="0"/>
              <a:t>MoSCoW</a:t>
            </a:r>
            <a:r>
              <a:rPr lang="en-US" sz="2200" b="1" dirty="0" smtClean="0"/>
              <a:t> method</a:t>
            </a:r>
            <a:r>
              <a:rPr lang="en-US" sz="2200" dirty="0" smtClean="0"/>
              <a:t> (Must-have, Should-have, Could-have, Won’t-have) to prioritize user stories based on their impact on the platform’s core functionality, such as homework tracking, fee payments, and performance tracking.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5205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1299</Words>
  <Application>Microsoft Office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 Project Title: Eduvate Application Prepared By: Manisha Tilekar Date:13 April 2025</vt:lpstr>
      <vt:lpstr>Situation</vt:lpstr>
      <vt:lpstr>Problems</vt:lpstr>
      <vt:lpstr>PowerPoint Presentation</vt:lpstr>
      <vt:lpstr>Opportunities</vt:lpstr>
      <vt:lpstr>Purpose Statement / Goal</vt:lpstr>
      <vt:lpstr>Project Objectives</vt:lpstr>
      <vt:lpstr>Success Criteria</vt:lpstr>
      <vt:lpstr>Methods / Approach</vt:lpstr>
      <vt:lpstr>PowerPoint Presentation</vt:lpstr>
      <vt:lpstr>PowerPoint Presentation</vt:lpstr>
      <vt:lpstr>Resources</vt:lpstr>
      <vt:lpstr>PowerPoint Presentation</vt:lpstr>
      <vt:lpstr>Risks &amp; Dependencies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 Eduvate Application Prepared By: Manisha Tilekar Date:13 April 2025</dc:title>
  <dc:creator>Admin</dc:creator>
  <cp:lastModifiedBy>Admin</cp:lastModifiedBy>
  <cp:revision>19</cp:revision>
  <dcterms:created xsi:type="dcterms:W3CDTF">2025-04-13T08:34:31Z</dcterms:created>
  <dcterms:modified xsi:type="dcterms:W3CDTF">2025-04-16T04:37:20Z</dcterms:modified>
</cp:coreProperties>
</file>