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3"/>
    <p:sldId id="258" r:id="rId4"/>
    <p:sldId id="265" r:id="rId5"/>
    <p:sldId id="266" r:id="rId6"/>
    <p:sldId id="259" r:id="rId7"/>
    <p:sldId id="260" r:id="rId8"/>
    <p:sldId id="261" r:id="rId9"/>
    <p:sldId id="262" r:id="rId10"/>
    <p:sldId id="263" r:id="rId11"/>
    <p:sldId id="264"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1" autoAdjust="0"/>
    <p:restoredTop sz="94660"/>
  </p:normalViewPr>
  <p:slideViewPr>
    <p:cSldViewPr snapToGrid="0">
      <p:cViewPr varScale="1">
        <p:scale>
          <a:sx n="53" d="100"/>
          <a:sy n="53" d="100"/>
        </p:scale>
        <p:origin x="180"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bleStyles" Target="tableStyles.xml"/><Relationship Id="rId15" Type="http://schemas.openxmlformats.org/officeDocument/2006/relationships/viewProps" Target="viewProps.xml"/><Relationship Id="rId14" Type="http://schemas.openxmlformats.org/officeDocument/2006/relationships/presProps" Target="presProps.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smtClean="0"/>
              <a:t>Click to edit Master subtitle style</a:t>
            </a:r>
            <a:endParaRPr lang="en-US" altLang="zh-CN" noProof="0" smtClean="0"/>
          </a:p>
        </p:txBody>
      </p:sp>
      <p:sp>
        <p:nvSpPr>
          <p:cNvPr id="2056" name="Rectangle 8"/>
          <p:cNvSpPr>
            <a:spLocks noChangeArrowheads="1"/>
          </p:cNvSpPr>
          <p:nvPr>
            <p:ph type="ctrTitle"/>
          </p:nvPr>
        </p:nvSpPr>
        <p:spPr>
          <a:xfrm>
            <a:off x="1007533" y="620713"/>
            <a:ext cx="10363200" cy="1470025"/>
          </a:xfrm>
        </p:spPr>
        <p:txBody>
          <a:bodyPr/>
          <a:lstStyle>
            <a:lvl1pPr>
              <a:defRPr sz="3600"/>
            </a:lvl1pPr>
          </a:lstStyle>
          <a:p>
            <a:pPr lvl="0"/>
            <a:r>
              <a:rPr lang="en-US" altLang="zh-CN" noProof="0" smtClean="0"/>
              <a:t>Click to edit Master title style</a:t>
            </a:r>
            <a:endParaRPr lang="en-US" altLang="zh-CN" noProof="0" smtClean="0"/>
          </a:p>
        </p:txBody>
      </p:sp>
      <p:sp>
        <p:nvSpPr>
          <p:cNvPr id="11" name="Rectangle 4"/>
          <p:cNvSpPr>
            <a:spLocks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63A1C593-65D0-4073-BCC9-577B9352EA97}" type="datetimeFigureOut">
              <a:rPr lang="en-US" smtClean="0"/>
            </a:fld>
            <a:endParaRPr lang="en-US"/>
          </a:p>
        </p:txBody>
      </p:sp>
      <p:sp>
        <p:nvSpPr>
          <p:cNvPr id="12" name="Rectangle 5"/>
          <p:cNvSpPr>
            <a:spLocks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en-US"/>
          </a:p>
        </p:txBody>
      </p:sp>
      <p:sp>
        <p:nvSpPr>
          <p:cNvPr id="13" name="Rectangle 6"/>
          <p:cNvSpPr>
            <a:spLocks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9B618960-8005-486C-9A75-10CB2AAC16F9}" type="slidenum">
              <a:rPr lang="en-US" smtClean="0"/>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p>
            <a:endParaRPr lang="en-US"/>
          </a:p>
        </p:txBody>
      </p:sp>
      <p:sp>
        <p:nvSpPr>
          <p:cNvPr id="6" name="Slide Number Placeholder 5"/>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6197600" y="1600200"/>
            <a:ext cx="5384800" cy="4525963"/>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840317" y="2505075"/>
            <a:ext cx="5158316"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6172200" y="2505075"/>
            <a:ext cx="5183717" cy="3684588"/>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p>
            <a:endParaRPr lang="en-US"/>
          </a:p>
        </p:txBody>
      </p:sp>
      <p:sp>
        <p:nvSpPr>
          <p:cNvPr id="9" name="Slide Number Placeholder 8"/>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p>
            <a:endParaRPr lang="en-US"/>
          </a:p>
        </p:txBody>
      </p:sp>
      <p:sp>
        <p:nvSpPr>
          <p:cNvPr id="5" name="Slide Number Placeholder 4"/>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p>
            <a:endParaRPr lang="en-US"/>
          </a:p>
        </p:txBody>
      </p:sp>
      <p:sp>
        <p:nvSpPr>
          <p:cNvPr id="4" name="Slide Number Placeholder 3"/>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p>
            <a:endParaRPr lang="en-US"/>
          </a:p>
        </p:txBody>
      </p:sp>
      <p:sp>
        <p:nvSpPr>
          <p:cNvPr id="7" name="Slide Number Placeholder 6"/>
          <p:cNvSpPr>
            <a:spLocks noGrp="1"/>
          </p:cNvSpPr>
          <p:nvPr>
            <p:ph type="sldNum" sz="quarter" idx="12"/>
          </p:nvPr>
        </p:nvSpPr>
        <p:spPr/>
        <p:txBody>
          <a:bodyPr/>
          <a:p>
            <a:fld id="{9B618960-8005-486C-9A75-10CB2AAC16F9}" type="slidenum">
              <a:rPr lang="en-US" smtClean="0"/>
            </a:fld>
            <a:endParaRPr lang="en-US"/>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1.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smtClean="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2"/>
          <a:srcRect t="1094" r="8122" b="13318"/>
          <a:stretch>
            <a:fillRect/>
          </a:stretch>
        </p:blipFill>
        <p:spPr>
          <a:xfrm>
            <a:off x="7730067" y="4438650"/>
            <a:ext cx="4453467" cy="2333625"/>
          </a:xfrm>
          <a:prstGeom prst="rect">
            <a:avLst/>
          </a:prstGeom>
          <a:noFill/>
          <a:ln w="9525">
            <a:noFill/>
          </a:ln>
        </p:spPr>
      </p:pic>
      <p:sp>
        <p:nvSpPr>
          <p:cNvPr id="1028" name="Rectangle 4"/>
          <p:cNvSpPr/>
          <p:nvPr>
            <p:ph type="title"/>
          </p:nvPr>
        </p:nvSpPr>
        <p:spPr>
          <a:xfrm>
            <a:off x="609600" y="274638"/>
            <a:ext cx="10972800" cy="1143000"/>
          </a:xfrm>
          <a:prstGeom prst="rect">
            <a:avLst/>
          </a:prstGeom>
          <a:noFill/>
          <a:ln w="9525">
            <a:noFill/>
          </a:ln>
        </p:spPr>
        <p:txBody>
          <a:bodyPr anchor="ctr" anchorCtr="0"/>
          <a:p>
            <a:pPr lvl="0"/>
            <a:r>
              <a:rPr lang="en-US" altLang="zh-CN" dirty="0"/>
              <a:t>Click to edit Master title style</a:t>
            </a:r>
            <a:endParaRPr lang="en-US" altLang="zh-CN" dirty="0"/>
          </a:p>
        </p:txBody>
      </p:sp>
      <p:sp>
        <p:nvSpPr>
          <p:cNvPr id="1029" name="Rectangle 5"/>
          <p:cNvSpPr/>
          <p:nvPr>
            <p:ph type="body" idx="1"/>
          </p:nvPr>
        </p:nvSpPr>
        <p:spPr>
          <a:xfrm>
            <a:off x="609600" y="1600200"/>
            <a:ext cx="10972800" cy="4525963"/>
          </a:xfrm>
          <a:prstGeom prst="rect">
            <a:avLst/>
          </a:prstGeom>
          <a:noFill/>
          <a:ln w="9525">
            <a:noFill/>
          </a:ln>
        </p:spPr>
        <p:txBody>
          <a:bodyPr/>
          <a:p>
            <a:pPr lvl="0"/>
            <a:r>
              <a:rPr lang="en-US" altLang="zh-CN" dirty="0"/>
              <a:t>Click to edit Master text styles</a:t>
            </a:r>
            <a:endParaRPr lang="en-US" altLang="zh-CN" dirty="0"/>
          </a:p>
          <a:p>
            <a:pPr lvl="1"/>
            <a:r>
              <a:rPr lang="en-US" altLang="zh-CN" dirty="0"/>
              <a:t>Second level</a:t>
            </a:r>
            <a:endParaRPr lang="en-US" altLang="zh-CN" dirty="0"/>
          </a:p>
          <a:p>
            <a:pPr lvl="2"/>
            <a:r>
              <a:rPr lang="en-US" altLang="zh-CN" dirty="0"/>
              <a:t>Third level</a:t>
            </a:r>
            <a:endParaRPr lang="en-US" altLang="zh-CN" dirty="0"/>
          </a:p>
          <a:p>
            <a:pPr lvl="3"/>
            <a:r>
              <a:rPr lang="en-US" altLang="zh-CN" dirty="0"/>
              <a:t>Fourth level</a:t>
            </a:r>
            <a:endParaRPr lang="en-US" altLang="zh-CN" dirty="0"/>
          </a:p>
          <a:p>
            <a:pPr lvl="4"/>
            <a:r>
              <a:rPr lang="en-US" altLang="zh-CN" dirty="0"/>
              <a:t>Fifth level</a:t>
            </a:r>
            <a:endParaRPr lang="en-US" altLang="zh-CN" dirty="0"/>
          </a:p>
        </p:txBody>
      </p:sp>
      <p:sp>
        <p:nvSpPr>
          <p:cNvPr id="1030" name="Rectangle 6"/>
          <p:cNvSpPr>
            <a:spLocks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63A1C593-65D0-4073-BCC9-577B9352EA97}" type="datetimeFigureOut">
              <a:rPr lang="en-US" smtClean="0"/>
            </a:fld>
            <a:endParaRPr lang="en-US"/>
          </a:p>
        </p:txBody>
      </p:sp>
      <p:sp>
        <p:nvSpPr>
          <p:cNvPr id="1031" name="Rectangle 7"/>
          <p:cNvSpPr>
            <a:spLocks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en-US"/>
          </a:p>
        </p:txBody>
      </p:sp>
      <p:sp>
        <p:nvSpPr>
          <p:cNvPr id="1032" name="Rectangle 8"/>
          <p:cNvSpPr>
            <a:spLocks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609600" y="1924050"/>
            <a:ext cx="10972800" cy="1836420"/>
          </a:xfrm>
        </p:spPr>
        <p:txBody>
          <a:bodyPr/>
          <a:p>
            <a:r>
              <a:rPr lang="en-US">
                <a:solidFill>
                  <a:srgbClr val="0070C0"/>
                </a:solidFill>
                <a:sym typeface="+mn-ea"/>
              </a:rPr>
              <a:t>    Loan Management System</a:t>
            </a:r>
            <a:endParaRPr lang="en-US">
              <a:solidFill>
                <a:srgbClr val="0070C0"/>
              </a:solidFill>
              <a:sym typeface="+mn-ea"/>
            </a:endParaRPr>
          </a:p>
        </p:txBody>
      </p:sp>
      <p:sp>
        <p:nvSpPr>
          <p:cNvPr id="3" name="Content Placeholder 2"/>
          <p:cNvSpPr>
            <a:spLocks noGrp="1"/>
          </p:cNvSpPr>
          <p:nvPr>
            <p:ph idx="1"/>
          </p:nvPr>
        </p:nvSpPr>
        <p:spPr>
          <a:xfrm>
            <a:off x="609600" y="4358640"/>
            <a:ext cx="10972800" cy="1767840"/>
          </a:xfrm>
        </p:spPr>
        <p:txBody>
          <a:bodyPr/>
          <a:p>
            <a:pPr marL="457200" lvl="1" indent="0">
              <a:buNone/>
            </a:pPr>
            <a:r>
              <a:rPr lang="en-US" altLang="en-US">
                <a:solidFill>
                  <a:schemeClr val="accent6">
                    <a:lumMod val="40000"/>
                    <a:lumOff val="60000"/>
                  </a:schemeClr>
                </a:solidFill>
                <a:cs typeface="+mn-lt"/>
                <a:sym typeface="+mn-ea"/>
              </a:rPr>
              <a:t>    Prepared By: Vignesh P                         Date: 15/01/2025</a:t>
            </a:r>
            <a:endParaRPr lang="en-US"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ym typeface="+mn-ea"/>
              </a:rPr>
              <a:t>Risks </a:t>
            </a:r>
            <a:endParaRPr lang="en-US"/>
          </a:p>
        </p:txBody>
      </p:sp>
      <p:sp>
        <p:nvSpPr>
          <p:cNvPr id="3" name="Content Placeholder 2"/>
          <p:cNvSpPr>
            <a:spLocks noGrp="1"/>
          </p:cNvSpPr>
          <p:nvPr>
            <p:ph idx="1"/>
          </p:nvPr>
        </p:nvSpPr>
        <p:spPr/>
        <p:txBody>
          <a:bodyPr/>
          <a:p>
            <a:r>
              <a:rPr lang="en-US" altLang="en-US" sz="2000">
                <a:latin typeface="Calibri" panose="020F0502020204030204" charset="0"/>
                <a:cs typeface="Calibri" panose="020F0502020204030204" charset="0"/>
                <a:sym typeface="+mn-ea"/>
              </a:rPr>
              <a:t>Use</a:t>
            </a:r>
            <a:r>
              <a:rPr lang="en-US" altLang="en-US" sz="2000">
                <a:latin typeface="Calibri" panose="020F0502020204030204" charset="0"/>
                <a:cs typeface="Calibri" panose="020F0502020204030204" charset="0"/>
                <a:sym typeface="+mn-ea"/>
              </a:rPr>
              <a:t>r</a:t>
            </a:r>
            <a:r>
              <a:rPr lang="en-US" altLang="en-US" sz="2000">
                <a:latin typeface="Calibri" panose="020F0502020204030204" charset="0"/>
                <a:cs typeface="Calibri" panose="020F0502020204030204" charset="0"/>
                <a:sym typeface="+mn-ea"/>
              </a:rPr>
              <a:t>s following cu</a:t>
            </a:r>
            <a:r>
              <a:rPr lang="en-US" altLang="en-US" sz="2000">
                <a:latin typeface="Calibri" panose="020F0502020204030204" charset="0"/>
                <a:cs typeface="Calibri" panose="020F0502020204030204" charset="0"/>
                <a:sym typeface="+mn-ea"/>
              </a:rPr>
              <a:t>rrent process</a:t>
            </a:r>
            <a:r>
              <a:rPr lang="en-US" altLang="en-US" sz="2000">
                <a:latin typeface="Calibri" panose="020F0502020204030204" charset="0"/>
                <a:cs typeface="Calibri" panose="020F0502020204030204" charset="0"/>
                <a:sym typeface="+mn-ea"/>
              </a:rPr>
              <a:t> from inception of the p</a:t>
            </a:r>
            <a:r>
              <a:rPr lang="en-US" altLang="en-US" sz="2000">
                <a:latin typeface="Calibri" panose="020F0502020204030204" charset="0"/>
                <a:cs typeface="Calibri" panose="020F0502020204030204" charset="0"/>
                <a:sym typeface="+mn-ea"/>
              </a:rPr>
              <a:t>roduct</a:t>
            </a:r>
            <a:r>
              <a:rPr lang="en-US" altLang="en-US" sz="2000">
                <a:latin typeface="Calibri" panose="020F0502020204030204" charset="0"/>
                <a:cs typeface="Calibri" panose="020F0502020204030204" charset="0"/>
                <a:sym typeface="+mn-ea"/>
              </a:rPr>
              <a:t>, User need to understand and adopt for new process.</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sym typeface="+mn-ea"/>
              </a:rPr>
              <a:t>Quality in customer service may affected till delive</a:t>
            </a:r>
            <a:r>
              <a:rPr lang="en-US" altLang="en-US" sz="2000">
                <a:latin typeface="Calibri" panose="020F0502020204030204" charset="0"/>
                <a:cs typeface="Calibri" panose="020F0502020204030204" charset="0"/>
                <a:sym typeface="+mn-ea"/>
              </a:rPr>
              <a:t>r of the product</a:t>
            </a:r>
            <a:r>
              <a:rPr lang="en-US" altLang="en-US" sz="2000">
                <a:latin typeface="Calibri" panose="020F0502020204030204" charset="0"/>
                <a:cs typeface="Calibri" panose="020F0502020204030204" charset="0"/>
                <a:sym typeface="+mn-ea"/>
              </a:rPr>
              <a:t>.</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sym typeface="+mn-ea"/>
              </a:rPr>
              <a:t>Educating custome</a:t>
            </a:r>
            <a:r>
              <a:rPr lang="en-US" altLang="en-US" sz="2000">
                <a:latin typeface="Calibri" panose="020F0502020204030204" charset="0"/>
                <a:cs typeface="Calibri" panose="020F0502020204030204" charset="0"/>
                <a:sym typeface="+mn-ea"/>
              </a:rPr>
              <a:t>r for using the application to view loans and re-payment</a:t>
            </a:r>
            <a:r>
              <a:rPr lang="en-US" altLang="en-US" sz="2000">
                <a:latin typeface="Calibri" panose="020F0502020204030204" charset="0"/>
                <a:cs typeface="Calibri" panose="020F0502020204030204" charset="0"/>
                <a:sym typeface="+mn-ea"/>
              </a:rPr>
              <a:t>.</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sym typeface="+mn-ea"/>
              </a:rPr>
              <a:t>Data t</a:t>
            </a:r>
            <a:r>
              <a:rPr lang="en-US" altLang="en-US" sz="2000">
                <a:latin typeface="Calibri" panose="020F0502020204030204" charset="0"/>
                <a:cs typeface="Calibri" panose="020F0502020204030204" charset="0"/>
                <a:sym typeface="+mn-ea"/>
              </a:rPr>
              <a:t>ransfer of existing customer to LMS</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sym typeface="+mn-ea"/>
              </a:rPr>
              <a:t>High cost for developing, training and maintaining an application.</a:t>
            </a:r>
            <a:endParaRPr lang="en-US" altLang="en-US" sz="2000">
              <a:latin typeface="Calibri" panose="020F0502020204030204" charset="0"/>
              <a:cs typeface="Calibri" panose="020F0502020204030204" charset="0"/>
            </a:endParaRPr>
          </a:p>
          <a:p>
            <a:endParaRPr lang="en-US" sz="2000">
              <a:latin typeface="Calibri" panose="020F0502020204030204" charset="0"/>
              <a:cs typeface="Calibri" panose="020F050202020403020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ym typeface="+mn-ea"/>
              </a:rPr>
              <a:t>Dependencies</a:t>
            </a:r>
            <a:endParaRPr lang="en-US"/>
          </a:p>
        </p:txBody>
      </p:sp>
      <p:sp>
        <p:nvSpPr>
          <p:cNvPr id="3" name="Content Placeholder 2"/>
          <p:cNvSpPr>
            <a:spLocks noGrp="1"/>
          </p:cNvSpPr>
          <p:nvPr>
            <p:ph idx="1"/>
          </p:nvPr>
        </p:nvSpPr>
        <p:spPr/>
        <p:txBody>
          <a:bodyPr/>
          <a:p>
            <a:r>
              <a:rPr lang="en-US" altLang="en-US" sz="2000">
                <a:latin typeface="Calibri" panose="020F0502020204030204" charset="0"/>
                <a:cs typeface="Calibri" panose="020F0502020204030204" charset="0"/>
              </a:rPr>
              <a:t>To know the loan eligibility of the customer, the eligibility calculator is depend on the CIBIL.</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To verify the KYC of the customer, we have to depend on Aadhar, NSDL.</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Loan document software is required to generate the customer loan documents.</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Centralized data storage required to store the customers information.</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cs typeface="+mj-lt"/>
                <a:sym typeface="+mn-ea"/>
              </a:rPr>
              <a:t>Situation</a:t>
            </a:r>
            <a:endParaRPr lang="en-US"/>
          </a:p>
        </p:txBody>
      </p:sp>
      <p:sp>
        <p:nvSpPr>
          <p:cNvPr id="3" name="Content Placeholder 2"/>
          <p:cNvSpPr>
            <a:spLocks noGrp="1"/>
          </p:cNvSpPr>
          <p:nvPr>
            <p:ph idx="1"/>
          </p:nvPr>
        </p:nvSpPr>
        <p:spPr/>
        <p:txBody>
          <a:bodyPr/>
          <a:p>
            <a:pPr lvl="1">
              <a:buFont typeface="Arial" panose="020B0604020202020204" pitchFamily="34" charset="0"/>
              <a:buChar char="•"/>
            </a:pPr>
            <a:r>
              <a:rPr lang="en-US" altLang="en-US" sz="2000">
                <a:latin typeface="Calibri" panose="020F0502020204030204" charset="0"/>
                <a:cs typeface="Calibri" panose="020F0502020204030204" charset="0"/>
              </a:rPr>
              <a:t>Daily many existing customers visit the banks and other finance companies to get a loan, pay the installment, inquire about loans, loan repayment etc. </a:t>
            </a:r>
            <a:endParaRPr lang="en-US" altLang="en-US" sz="2000">
              <a:latin typeface="Calibri" panose="020F0502020204030204" charset="0"/>
              <a:cs typeface="Calibri" panose="020F0502020204030204" charset="0"/>
            </a:endParaRPr>
          </a:p>
          <a:p>
            <a:pPr lvl="1">
              <a:buFont typeface="Arial" panose="020B0604020202020204" pitchFamily="34" charset="0"/>
              <a:buChar char="•"/>
            </a:pPr>
            <a:endParaRPr lang="en-US" altLang="en-US" sz="2000">
              <a:latin typeface="Calibri" panose="020F0502020204030204" charset="0"/>
              <a:cs typeface="Calibri" panose="020F0502020204030204" charset="0"/>
            </a:endParaRPr>
          </a:p>
          <a:p>
            <a:pPr lvl="1">
              <a:buFont typeface="Arial" panose="020B0604020202020204" pitchFamily="34" charset="0"/>
              <a:buChar char="•"/>
            </a:pPr>
            <a:r>
              <a:rPr lang="en-US" altLang="en-US" sz="2000">
                <a:latin typeface="Calibri" panose="020F0502020204030204" charset="0"/>
                <a:cs typeface="Calibri" panose="020F0502020204030204" charset="0"/>
              </a:rPr>
              <a:t>New customer visit the banks and other finance companies to know their loan eligibility and loan product they are eligible.</a:t>
            </a:r>
            <a:endParaRPr lang="en-US" altLang="en-US" sz="2000">
              <a:latin typeface="Calibri" panose="020F0502020204030204" charset="0"/>
              <a:cs typeface="Calibri" panose="020F0502020204030204" charset="0"/>
            </a:endParaRPr>
          </a:p>
          <a:p>
            <a:pPr lvl="1">
              <a:buFont typeface="Arial" panose="020B0604020202020204" pitchFamily="34" charset="0"/>
              <a:buChar char="•"/>
            </a:pPr>
            <a:endParaRPr lang="en-US" altLang="en-US" sz="2000">
              <a:latin typeface="Calibri" panose="020F0502020204030204" charset="0"/>
              <a:cs typeface="Calibri" panose="020F0502020204030204" charset="0"/>
            </a:endParaRPr>
          </a:p>
          <a:p>
            <a:pPr lvl="1">
              <a:buFont typeface="Arial" panose="020B0604020202020204" pitchFamily="34" charset="0"/>
              <a:buChar char="•"/>
            </a:pPr>
            <a:r>
              <a:rPr lang="en-US" altLang="en-US" sz="2000">
                <a:latin typeface="Calibri" panose="020F0502020204030204" charset="0"/>
                <a:cs typeface="Calibri" panose="020F0502020204030204" charset="0"/>
              </a:rPr>
              <a:t>To check eligibility customer has to wait for 2days or even a week for and corporate customers as the have huge baking transaction.</a:t>
            </a:r>
            <a:endParaRPr lang="en-US" altLang="en-US" sz="2000">
              <a:latin typeface="Calibri" panose="020F0502020204030204" charset="0"/>
              <a:cs typeface="Calibri" panose="020F0502020204030204" charset="0"/>
            </a:endParaRPr>
          </a:p>
          <a:p>
            <a:pPr lvl="1">
              <a:buFont typeface="Arial" panose="020B0604020202020204" pitchFamily="34" charset="0"/>
              <a:buChar char="•"/>
            </a:pPr>
            <a:endParaRPr lang="en-US" altLang="en-US" sz="2000">
              <a:latin typeface="Calibri" panose="020F0502020204030204" charset="0"/>
              <a:cs typeface="Calibri" panose="020F0502020204030204" charset="0"/>
            </a:endParaRPr>
          </a:p>
          <a:p>
            <a:pPr lvl="1">
              <a:buFont typeface="Arial" panose="020B0604020202020204" pitchFamily="34" charset="0"/>
              <a:buChar char="•"/>
            </a:pPr>
            <a:r>
              <a:rPr lang="en-US" altLang="en-US" sz="2000">
                <a:latin typeface="Calibri" panose="020F0502020204030204" charset="0"/>
                <a:cs typeface="Calibri" panose="020F0502020204030204" charset="0"/>
              </a:rPr>
              <a:t>These new and existing customer details are been maintained by sales and credit team manually.</a:t>
            </a:r>
            <a:endParaRPr lang="en-US" altLang="en-US" sz="2000">
              <a:latin typeface="Calibri" panose="020F0502020204030204" charset="0"/>
              <a:cs typeface="Calibri" panose="020F0502020204030204" charset="0"/>
            </a:endParaRPr>
          </a:p>
          <a:p>
            <a:pPr lvl="1"/>
            <a:endParaRPr lang="en-US" altLang="en-US" sz="2000">
              <a:latin typeface="Calibri" panose="020F0502020204030204" charset="0"/>
              <a:cs typeface="Calibri" panose="020F05020202040302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cs typeface="+mj-lt"/>
                <a:sym typeface="+mn-ea"/>
              </a:rPr>
              <a:t>Problem</a:t>
            </a:r>
            <a:endParaRPr lang="en-US"/>
          </a:p>
        </p:txBody>
      </p:sp>
      <p:sp>
        <p:nvSpPr>
          <p:cNvPr id="3" name="Content Placeholder 2"/>
          <p:cNvSpPr>
            <a:spLocks noGrp="1"/>
          </p:cNvSpPr>
          <p:nvPr>
            <p:ph idx="1"/>
          </p:nvPr>
        </p:nvSpPr>
        <p:spPr/>
        <p:txBody>
          <a:bodyPr/>
          <a:p>
            <a:r>
              <a:rPr lang="en-US" altLang="en-US" sz="2000">
                <a:latin typeface="Calibri" panose="020F0502020204030204" charset="0"/>
                <a:cs typeface="Calibri" panose="020F0502020204030204" charset="0"/>
              </a:rPr>
              <a:t>Daily many existing customers visit the banks and other finance companies only to know about their loan status and repayment of the loan. </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For servicing this customer more manpower are required in branches.</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To check eligibility customer has to wait for 2days or even a week due to which more customers will move to competitor banks.</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These new and existing customer details are been maintained manually so that the follow up of customer are not done centrally and many customer data is not maintained.</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cs typeface="+mj-lt"/>
                <a:sym typeface="+mn-ea"/>
              </a:rPr>
              <a:t>Opportunity</a:t>
            </a:r>
            <a:endParaRPr lang="en-US"/>
          </a:p>
        </p:txBody>
      </p:sp>
      <p:sp>
        <p:nvSpPr>
          <p:cNvPr id="3" name="Content Placeholder 2"/>
          <p:cNvSpPr>
            <a:spLocks noGrp="1"/>
          </p:cNvSpPr>
          <p:nvPr>
            <p:ph idx="1"/>
          </p:nvPr>
        </p:nvSpPr>
        <p:spPr/>
        <p:txBody>
          <a:bodyPr/>
          <a:p>
            <a:r>
              <a:rPr lang="en-US" altLang="en-US" sz="2000">
                <a:latin typeface="Calibri" panose="020F0502020204030204" charset="0"/>
                <a:cs typeface="Calibri" panose="020F0502020204030204" charset="0"/>
              </a:rPr>
              <a:t>Improve customer service as we can serve the customer in online mode and from the place where the customer is available.</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Through this system we can improve the customer base.</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Data maintenance of entire customers who has been taken loan or who shown interest to avail loan. So that we can regularly follow up with customer to increase the sales of loan product.</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endParaRPr>
          </a:p>
          <a:p>
            <a:r>
              <a:rPr lang="en-US" altLang="en-US" sz="2000">
                <a:latin typeface="Calibri" panose="020F0502020204030204" charset="0"/>
                <a:cs typeface="Calibri" panose="020F0502020204030204" charset="0"/>
              </a:rPr>
              <a:t>Reduce manual work in loan sanctioning process to the customer.</a:t>
            </a:r>
            <a:endParaRPr lang="en-US" altLang="en-US" sz="2000">
              <a:latin typeface="Calibri" panose="020F0502020204030204" charset="0"/>
              <a:cs typeface="Calibri" panose="020F05020202040302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sym typeface="+mn-ea"/>
              </a:rPr>
              <a:t>	</a:t>
            </a:r>
            <a:r>
              <a:rPr lang="en-US" altLang="en-US">
                <a:sym typeface="+mn-ea"/>
              </a:rPr>
              <a:t>Purpose Statement (Goals)</a:t>
            </a:r>
            <a:endParaRPr lang="en-US"/>
          </a:p>
        </p:txBody>
      </p:sp>
      <p:sp>
        <p:nvSpPr>
          <p:cNvPr id="3" name="Content Placeholder 2"/>
          <p:cNvSpPr>
            <a:spLocks noGrp="1"/>
          </p:cNvSpPr>
          <p:nvPr>
            <p:ph idx="1"/>
          </p:nvPr>
        </p:nvSpPr>
        <p:spPr/>
        <p:txBody>
          <a:bodyPr/>
          <a:p>
            <a:r>
              <a:rPr lang="en-US" sz="2000">
                <a:latin typeface="Calibri" panose="020F0502020204030204" charset="0"/>
                <a:cs typeface="Calibri" panose="020F0502020204030204" charset="0"/>
              </a:rPr>
              <a:t>Bulid an system to maintain the </a:t>
            </a:r>
            <a:r>
              <a:rPr lang="en-US" altLang="en-US" sz="2000">
                <a:latin typeface="Calibri" panose="020F0502020204030204" charset="0"/>
                <a:cs typeface="Calibri" panose="020F0502020204030204" charset="0"/>
                <a:sym typeface="+mn-ea"/>
              </a:rPr>
              <a:t>record of the new and existing </a:t>
            </a:r>
            <a:r>
              <a:rPr lang="en-US" sz="2000">
                <a:latin typeface="Calibri" panose="020F0502020204030204" charset="0"/>
                <a:cs typeface="Calibri" panose="020F0502020204030204" charset="0"/>
              </a:rPr>
              <a:t>custome</a:t>
            </a:r>
            <a:r>
              <a:rPr lang="en-US" altLang="en-US" sz="2000">
                <a:latin typeface="Calibri" panose="020F0502020204030204" charset="0"/>
                <a:cs typeface="Calibri" panose="020F0502020204030204" charset="0"/>
                <a:sym typeface="+mn-ea"/>
              </a:rPr>
              <a:t>r details.</a:t>
            </a:r>
            <a:endParaRPr lang="en-US" altLang="en-US" sz="2000">
              <a:latin typeface="Calibri" panose="020F0502020204030204" charset="0"/>
              <a:cs typeface="Calibri" panose="020F0502020204030204" charset="0"/>
              <a:sym typeface="+mn-ea"/>
            </a:endParaRPr>
          </a:p>
          <a:p>
            <a:endParaRPr lang="en-US" sz="2000">
              <a:latin typeface="Calibri" panose="020F0502020204030204" charset="0"/>
              <a:cs typeface="Calibri" panose="020F0502020204030204" charset="0"/>
            </a:endParaRPr>
          </a:p>
          <a:p>
            <a:r>
              <a:rPr lang="en-US" sz="2000">
                <a:latin typeface="Calibri" panose="020F0502020204030204" charset="0"/>
                <a:cs typeface="Calibri" panose="020F0502020204030204" charset="0"/>
              </a:rPr>
              <a:t>System fo</a:t>
            </a:r>
            <a:r>
              <a:rPr lang="en-US" altLang="en-US" sz="2000">
                <a:latin typeface="Calibri" panose="020F0502020204030204" charset="0"/>
                <a:cs typeface="Calibri" panose="020F0502020204030204" charset="0"/>
                <a:sym typeface="+mn-ea"/>
              </a:rPr>
              <a:t>r customer to view their loan details such as loan amount, loan EMI, re-payment date, re-payment..etc.</a:t>
            </a:r>
            <a:endParaRPr lang="en-US" altLang="en-US" sz="2000">
              <a:latin typeface="Calibri" panose="020F0502020204030204" charset="0"/>
              <a:cs typeface="Calibri" panose="020F0502020204030204" charset="0"/>
              <a:sym typeface="+mn-ea"/>
            </a:endParaRPr>
          </a:p>
          <a:p>
            <a:endParaRPr lang="en-US" altLang="en-US" sz="2000">
              <a:latin typeface="Calibri" panose="020F0502020204030204" charset="0"/>
              <a:cs typeface="Calibri" panose="020F0502020204030204" charset="0"/>
              <a:sym typeface="+mn-ea"/>
            </a:endParaRPr>
          </a:p>
          <a:p>
            <a:r>
              <a:rPr lang="en-US" altLang="en-US" sz="2000">
                <a:latin typeface="Calibri" panose="020F0502020204030204" charset="0"/>
                <a:cs typeface="Calibri" panose="020F0502020204030204" charset="0"/>
                <a:sym typeface="+mn-ea"/>
              </a:rPr>
              <a:t>System to check the loan eligibility of the customer based on their income, CIBIL and banking transaction automatically without the manual intervention.</a:t>
            </a:r>
            <a:endParaRPr lang="en-US" altLang="en-US" sz="2000">
              <a:latin typeface="Calibri" panose="020F0502020204030204" charset="0"/>
              <a:cs typeface="Calibri" panose="020F0502020204030204" charset="0"/>
              <a:sym typeface="+mn-ea"/>
            </a:endParaRPr>
          </a:p>
          <a:p>
            <a:endParaRPr lang="en-US" altLang="en-US" sz="2000">
              <a:latin typeface="Calibri" panose="020F0502020204030204" charset="0"/>
              <a:cs typeface="Calibri" panose="020F0502020204030204" charset="0"/>
              <a:sym typeface="+mn-ea"/>
            </a:endParaRPr>
          </a:p>
          <a:p>
            <a:r>
              <a:rPr lang="en-US" altLang="en-US" sz="2000">
                <a:latin typeface="Calibri" panose="020F0502020204030204" charset="0"/>
                <a:cs typeface="Calibri" panose="020F0502020204030204" charset="0"/>
                <a:sym typeface="+mn-ea"/>
              </a:rPr>
              <a:t>Through which the manual work can be reduced and customer foot fall for loan in bank will be reduced as loan services will be provided through online.</a:t>
            </a:r>
            <a:endParaRPr lang="en-US" altLang="en-US" sz="2000">
              <a:latin typeface="Calibri" panose="020F0502020204030204" charset="0"/>
              <a:cs typeface="Calibri" panose="020F0502020204030204" charset="0"/>
              <a:sym typeface="+mn-ea"/>
            </a:endParaRPr>
          </a:p>
          <a:p>
            <a:endParaRPr lang="en-US" sz="2000">
              <a:latin typeface="Calibri" panose="020F0502020204030204" charset="0"/>
              <a:cs typeface="Calibri" panose="020F0502020204030204" charset="0"/>
            </a:endParaRPr>
          </a:p>
          <a:p>
            <a:endParaRPr lang="en-US" sz="2000">
              <a:latin typeface="Calibri" panose="020F0502020204030204" charset="0"/>
              <a:cs typeface="Calibri" panose="020F050202020403020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ym typeface="+mn-ea"/>
              </a:rPr>
              <a:t>Project Objectives</a:t>
            </a:r>
            <a:endParaRPr lang="en-US"/>
          </a:p>
        </p:txBody>
      </p:sp>
      <p:sp>
        <p:nvSpPr>
          <p:cNvPr id="3" name="Content Placeholder 2"/>
          <p:cNvSpPr>
            <a:spLocks noGrp="1"/>
          </p:cNvSpPr>
          <p:nvPr>
            <p:ph idx="1"/>
          </p:nvPr>
        </p:nvSpPr>
        <p:spPr/>
        <p:txBody>
          <a:bodyPr/>
          <a:p>
            <a:r>
              <a:rPr lang="en-US" sz="2000">
                <a:latin typeface="Calibri" panose="020F0502020204030204" charset="0"/>
                <a:cs typeface="Calibri" panose="020F0502020204030204" charset="0"/>
              </a:rPr>
              <a:t>Build an system fo</a:t>
            </a:r>
            <a:r>
              <a:rPr lang="en-US" altLang="en-US" sz="2000">
                <a:latin typeface="Calibri" panose="020F0502020204030204" charset="0"/>
                <a:cs typeface="Calibri" panose="020F0502020204030204" charset="0"/>
                <a:sym typeface="+mn-ea"/>
              </a:rPr>
              <a:t>r the existing and new customers to view and manage their loan through online application.</a:t>
            </a:r>
            <a:endParaRPr lang="en-US" altLang="en-US" sz="2000">
              <a:latin typeface="Calibri" panose="020F0502020204030204" charset="0"/>
              <a:cs typeface="Calibri" panose="020F0502020204030204" charset="0"/>
              <a:sym typeface="+mn-ea"/>
            </a:endParaRPr>
          </a:p>
          <a:p>
            <a:endParaRPr lang="en-US" sz="2000">
              <a:latin typeface="Calibri" panose="020F0502020204030204" charset="0"/>
              <a:cs typeface="Calibri" panose="020F0502020204030204" charset="0"/>
            </a:endParaRPr>
          </a:p>
          <a:p>
            <a:r>
              <a:rPr lang="en-US" sz="2000">
                <a:latin typeface="Calibri" panose="020F0502020204030204" charset="0"/>
                <a:cs typeface="Calibri" panose="020F0502020204030204" charset="0"/>
              </a:rPr>
              <a:t>Custome</a:t>
            </a:r>
            <a:r>
              <a:rPr lang="en-US" altLang="en-US" sz="2000">
                <a:latin typeface="Calibri" panose="020F0502020204030204" charset="0"/>
                <a:cs typeface="Calibri" panose="020F0502020204030204" charset="0"/>
                <a:sym typeface="+mn-ea"/>
              </a:rPr>
              <a:t>r loan eligibility can be calculated online through the application based on the income, CIBIL and banking transactions.</a:t>
            </a:r>
            <a:endParaRPr lang="en-US" altLang="en-US" sz="2000">
              <a:latin typeface="Calibri" panose="020F0502020204030204" charset="0"/>
              <a:cs typeface="Calibri" panose="020F0502020204030204" charset="0"/>
              <a:sym typeface="+mn-ea"/>
            </a:endParaRPr>
          </a:p>
          <a:p>
            <a:endParaRPr lang="en-US" sz="2000">
              <a:latin typeface="Calibri" panose="020F0502020204030204" charset="0"/>
              <a:cs typeface="Calibri" panose="020F0502020204030204" charset="0"/>
            </a:endParaRPr>
          </a:p>
          <a:p>
            <a:r>
              <a:rPr lang="en-US" sz="2000">
                <a:latin typeface="Calibri" panose="020F0502020204030204" charset="0"/>
                <a:cs typeface="Calibri" panose="020F0502020204030204" charset="0"/>
              </a:rPr>
              <a:t>To </a:t>
            </a:r>
            <a:r>
              <a:rPr lang="en-US" altLang="en-US" sz="2000">
                <a:latin typeface="Calibri" panose="020F0502020204030204" charset="0"/>
                <a:cs typeface="Calibri" panose="020F0502020204030204" charset="0"/>
                <a:sym typeface="+mn-ea"/>
              </a:rPr>
              <a:t>reduce the manuall work and customer footfall in the bank for loan enquiry.</a:t>
            </a:r>
            <a:endParaRPr lang="en-US" altLang="en-US" sz="2000">
              <a:latin typeface="Calibri" panose="020F0502020204030204" charset="0"/>
              <a:cs typeface="Calibri" panose="020F0502020204030204" charset="0"/>
              <a:sym typeface="+mn-ea"/>
            </a:endParaRPr>
          </a:p>
          <a:p>
            <a:endParaRPr lang="en-US" sz="2000">
              <a:latin typeface="Calibri" panose="020F0502020204030204" charset="0"/>
              <a:cs typeface="Calibri" panose="020F0502020204030204" charset="0"/>
            </a:endParaRPr>
          </a:p>
          <a:p>
            <a:r>
              <a:rPr lang="en-US" sz="2000">
                <a:latin typeface="Calibri" panose="020F0502020204030204" charset="0"/>
                <a:cs typeface="Calibri" panose="020F0502020204030204" charset="0"/>
              </a:rPr>
              <a:t>To </a:t>
            </a:r>
            <a:r>
              <a:rPr lang="en-US" altLang="en-US" sz="2000">
                <a:latin typeface="Calibri" panose="020F0502020204030204" charset="0"/>
                <a:cs typeface="Calibri" panose="020F0502020204030204" charset="0"/>
                <a:sym typeface="+mn-ea"/>
              </a:rPr>
              <a:t>reduce the time taken to know the eligibility of the loan by the customer.</a:t>
            </a:r>
            <a:endParaRPr lang="en-US" sz="2000">
              <a:latin typeface="Calibri" panose="020F0502020204030204" charset="0"/>
              <a:cs typeface="Calibri" panose="020F050202020403020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ym typeface="+mn-ea"/>
              </a:rPr>
              <a:t>Success Criteria</a:t>
            </a:r>
            <a:endParaRPr lang="en-US"/>
          </a:p>
        </p:txBody>
      </p:sp>
      <p:sp>
        <p:nvSpPr>
          <p:cNvPr id="3" name="Content Placeholder 2"/>
          <p:cNvSpPr>
            <a:spLocks noGrp="1"/>
          </p:cNvSpPr>
          <p:nvPr>
            <p:ph idx="1"/>
          </p:nvPr>
        </p:nvSpPr>
        <p:spPr/>
        <p:txBody>
          <a:bodyPr/>
          <a:p>
            <a:r>
              <a:rPr lang="en-US" altLang="en-US" sz="2000">
                <a:latin typeface="Calibri" panose="020F0502020204030204" charset="0"/>
                <a:cs typeface="Calibri" panose="020F0502020204030204" charset="0"/>
                <a:sym typeface="+mn-ea"/>
              </a:rPr>
              <a:t>Improved the quality of process.</a:t>
            </a:r>
            <a:endParaRPr lang="en-US" altLang="en-US" sz="2000">
              <a:latin typeface="Calibri" panose="020F0502020204030204" charset="0"/>
              <a:cs typeface="Calibri" panose="020F0502020204030204" charset="0"/>
              <a:sym typeface="+mn-ea"/>
            </a:endParaRPr>
          </a:p>
          <a:p>
            <a:endParaRPr lang="en-US" altLang="en-US" sz="2000">
              <a:latin typeface="Calibri" panose="020F0502020204030204" charset="0"/>
              <a:cs typeface="Calibri" panose="020F0502020204030204" charset="0"/>
              <a:sym typeface="+mn-ea"/>
            </a:endParaRPr>
          </a:p>
          <a:p>
            <a:r>
              <a:rPr lang="en-US" altLang="en-US" sz="2000">
                <a:latin typeface="Calibri" panose="020F0502020204030204" charset="0"/>
                <a:cs typeface="Calibri" panose="020F0502020204030204" charset="0"/>
                <a:sym typeface="+mn-ea"/>
              </a:rPr>
              <a:t>Improve customer service and satisfaction.</a:t>
            </a:r>
            <a:endParaRPr lang="en-US" altLang="en-US" sz="2000">
              <a:latin typeface="Calibri" panose="020F0502020204030204" charset="0"/>
              <a:cs typeface="Calibri" panose="020F0502020204030204" charset="0"/>
            </a:endParaRPr>
          </a:p>
          <a:p>
            <a:endParaRPr lang="en-US" altLang="en-US" sz="2000">
              <a:latin typeface="Calibri" panose="020F0502020204030204" charset="0"/>
              <a:cs typeface="Calibri" panose="020F0502020204030204" charset="0"/>
              <a:sym typeface="+mn-ea"/>
            </a:endParaRPr>
          </a:p>
          <a:p>
            <a:r>
              <a:rPr lang="en-US" altLang="en-US" sz="2000">
                <a:latin typeface="Calibri" panose="020F0502020204030204" charset="0"/>
                <a:cs typeface="Calibri" panose="020F0502020204030204" charset="0"/>
                <a:sym typeface="+mn-ea"/>
              </a:rPr>
              <a:t>Reduce the manual process.</a:t>
            </a:r>
            <a:endParaRPr lang="en-US" altLang="en-US" sz="2000">
              <a:latin typeface="Calibri" panose="020F0502020204030204" charset="0"/>
              <a:cs typeface="Calibri" panose="020F0502020204030204" charset="0"/>
              <a:sym typeface="+mn-ea"/>
            </a:endParaRPr>
          </a:p>
          <a:p>
            <a:endParaRPr lang="en-US" altLang="en-US" sz="2000">
              <a:latin typeface="Calibri" panose="020F0502020204030204" charset="0"/>
              <a:cs typeface="Calibri" panose="020F0502020204030204" charset="0"/>
              <a:sym typeface="+mn-ea"/>
            </a:endParaRPr>
          </a:p>
          <a:p>
            <a:r>
              <a:rPr lang="en-US" altLang="en-US" sz="2000">
                <a:latin typeface="Calibri" panose="020F0502020204030204" charset="0"/>
                <a:cs typeface="Calibri" panose="020F0502020204030204" charset="0"/>
                <a:sym typeface="+mn-ea"/>
              </a:rPr>
              <a:t>Make all the loan enquiry online. </a:t>
            </a:r>
            <a:endParaRPr lang="en-US" altLang="en-US" sz="2000">
              <a:latin typeface="Calibri" panose="020F0502020204030204" charset="0"/>
              <a:cs typeface="Calibri" panose="020F0502020204030204" charset="0"/>
              <a:sym typeface="+mn-ea"/>
            </a:endParaRPr>
          </a:p>
          <a:p>
            <a:endParaRPr lang="en-US" altLang="en-US" sz="2000">
              <a:latin typeface="Calibri" panose="020F0502020204030204" charset="0"/>
              <a:cs typeface="Calibri" panose="020F0502020204030204" charset="0"/>
              <a:sym typeface="+mn-ea"/>
            </a:endParaRPr>
          </a:p>
          <a:p>
            <a:r>
              <a:rPr lang="en-US" altLang="en-US" sz="2000">
                <a:latin typeface="Calibri" panose="020F0502020204030204" charset="0"/>
                <a:cs typeface="Calibri" panose="020F0502020204030204" charset="0"/>
                <a:sym typeface="+mn-ea"/>
              </a:rPr>
              <a:t>Customer can calculate their loan eligibility online</a:t>
            </a:r>
            <a:endParaRPr lang="en-US" altLang="en-US" sz="2000">
              <a:latin typeface="Calibri" panose="020F0502020204030204" charset="0"/>
              <a:cs typeface="Calibri" panose="020F0502020204030204" charset="0"/>
            </a:endParaRPr>
          </a:p>
          <a:p>
            <a:endParaRPr lang="en-US" sz="2000">
              <a:latin typeface="Calibri" panose="020F0502020204030204" charset="0"/>
              <a:cs typeface="Calibri" panose="020F050202020403020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ym typeface="+mn-ea"/>
              </a:rPr>
              <a:t>Methods/Approach</a:t>
            </a:r>
            <a:endParaRPr lang="en-US"/>
          </a:p>
        </p:txBody>
      </p:sp>
      <p:sp>
        <p:nvSpPr>
          <p:cNvPr id="3" name="Content Placeholder 2"/>
          <p:cNvSpPr>
            <a:spLocks noGrp="1"/>
          </p:cNvSpPr>
          <p:nvPr>
            <p:ph idx="1"/>
          </p:nvPr>
        </p:nvSpPr>
        <p:spPr/>
        <p:txBody>
          <a:bodyPr/>
          <a:p>
            <a:r>
              <a:rPr lang="en-US" altLang="en-US" sz="1600">
                <a:latin typeface="Calibri" panose="020F0502020204030204" charset="0"/>
                <a:cs typeface="Calibri" panose="020F0502020204030204" charset="0"/>
                <a:sym typeface="+mn-ea"/>
              </a:rPr>
              <a:t>Gathering the requirements for the new project from the existing system and the users using Elicitation Techniques like Interviews, Brainstorming, Prototyping .etc</a:t>
            </a:r>
            <a:endParaRPr lang="en-US" altLang="en-US" sz="1600">
              <a:latin typeface="Calibri" panose="020F0502020204030204" charset="0"/>
              <a:cs typeface="Calibri" panose="020F0502020204030204" charset="0"/>
              <a:sym typeface="+mn-ea"/>
            </a:endParaRPr>
          </a:p>
          <a:p>
            <a:endParaRPr lang="en-US" altLang="en-US" sz="1600">
              <a:latin typeface="Calibri" panose="020F0502020204030204" charset="0"/>
              <a:cs typeface="Calibri" panose="020F0502020204030204" charset="0"/>
              <a:sym typeface="+mn-ea"/>
            </a:endParaRPr>
          </a:p>
          <a:p>
            <a:r>
              <a:rPr lang="en-US" altLang="en-US" sz="1600">
                <a:latin typeface="Calibri" panose="020F0502020204030204" charset="0"/>
                <a:cs typeface="Calibri" panose="020F0502020204030204" charset="0"/>
                <a:sym typeface="+mn-ea"/>
              </a:rPr>
              <a:t>Conduct meeings : </a:t>
            </a:r>
            <a:r>
              <a:rPr lang="en-US" altLang="en-US" sz="1600">
                <a:latin typeface="Calibri" panose="020F0502020204030204" charset="0"/>
                <a:cs typeface="Calibri" panose="020F0502020204030204" charset="0"/>
                <a:sym typeface="+mn-ea"/>
              </a:rPr>
              <a:t>R</a:t>
            </a:r>
            <a:r>
              <a:rPr lang="en-US" altLang="en-US" sz="1600">
                <a:latin typeface="Calibri" panose="020F0502020204030204" charset="0"/>
                <a:cs typeface="Calibri" panose="020F0502020204030204" charset="0"/>
              </a:rPr>
              <a:t>egular meetings like Product backlog grooming, Sprint planning, Daily stand-up..etc are conducted to collaborative events that help teams plan, track, and improve their work.</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a:latin typeface="Calibri" panose="020F0502020204030204" charset="0"/>
                <a:cs typeface="Calibri" panose="020F0502020204030204" charset="0"/>
                <a:sym typeface="+mn-ea"/>
              </a:rPr>
              <a:t>Stakeholder Analysis using RACI/ILS </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a:latin typeface="Calibri" panose="020F0502020204030204" charset="0"/>
                <a:cs typeface="Calibri" panose="020F0502020204030204" charset="0"/>
                <a:sym typeface="+mn-ea"/>
              </a:rPr>
              <a:t>Document Sign-off Process: Share draft documents with stakeholders for review and feedback. Obtain formal sign-off from stakeholders indicating their acceptance of the documents. </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a:latin typeface="Calibri" panose="020F0502020204030204" charset="0"/>
                <a:cs typeface="Calibri" panose="020F0502020204030204" charset="0"/>
                <a:sym typeface="+mn-ea"/>
              </a:rPr>
              <a:t>UAT - Client Project Acceptance: Coordinate User Acceptance Testing (UAT) with the client to validate that the software meets requirements. Obtain sign-off on the UAT - Client Project Acceptance Form once the client confirms satisfaction with the software functionality</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a:latin typeface="Calibri" panose="020F0502020204030204" charset="0"/>
                <a:cs typeface="Calibri" panose="020F0502020204030204" charset="0"/>
                <a:sym typeface="+mn-ea"/>
              </a:rPr>
              <a:t>Go Live with new system Deploy the project in live environment.</a:t>
            </a:r>
            <a:endParaRPr lang="en-US" altLang="en-US" sz="1600">
              <a:latin typeface="Calibri" panose="020F0502020204030204" charset="0"/>
              <a:cs typeface="Calibri" panose="020F0502020204030204" charset="0"/>
            </a:endParaRPr>
          </a:p>
          <a:p>
            <a:endParaRPr lang="en-US" sz="1600">
              <a:latin typeface="Calibri" panose="020F0502020204030204" charset="0"/>
              <a:cs typeface="Calibri" panose="020F050202020403020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en-US" altLang="en-US">
                <a:sym typeface="+mn-ea"/>
              </a:rPr>
              <a:t>Resources</a:t>
            </a:r>
            <a:endParaRPr lang="en-US"/>
          </a:p>
        </p:txBody>
      </p:sp>
      <p:sp>
        <p:nvSpPr>
          <p:cNvPr id="3" name="Content Placeholder 2"/>
          <p:cNvSpPr>
            <a:spLocks noGrp="1"/>
          </p:cNvSpPr>
          <p:nvPr>
            <p:ph idx="1"/>
          </p:nvPr>
        </p:nvSpPr>
        <p:spPr/>
        <p:txBody>
          <a:bodyPr/>
          <a:p>
            <a:pPr marL="0" indent="0">
              <a:buNone/>
            </a:pPr>
            <a:endParaRPr lang="en-US" altLang="en-US" sz="1600">
              <a:latin typeface="Calibri" panose="020F0502020204030204" charset="0"/>
              <a:cs typeface="Calibri" panose="020F0502020204030204" charset="0"/>
            </a:endParaRPr>
          </a:p>
          <a:p>
            <a:r>
              <a:rPr lang="en-US" altLang="en-US" sz="1600" b="1">
                <a:latin typeface="Calibri" panose="020F0502020204030204" charset="0"/>
                <a:cs typeface="Calibri" panose="020F0502020204030204" charset="0"/>
                <a:sym typeface="+mn-ea"/>
              </a:rPr>
              <a:t>Human Resources</a:t>
            </a:r>
            <a:r>
              <a:rPr lang="en-US" altLang="en-US" sz="1600">
                <a:latin typeface="Calibri" panose="020F0502020204030204" charset="0"/>
                <a:cs typeface="Calibri" panose="020F0502020204030204" charset="0"/>
                <a:sym typeface="+mn-ea"/>
              </a:rPr>
              <a:t> - Project Manager, Business Analyst, Developers, UI/UX Designers, Testers, IT Support, Trainers</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b="1">
                <a:latin typeface="Calibri" panose="020F0502020204030204" charset="0"/>
                <a:cs typeface="Calibri" panose="020F0502020204030204" charset="0"/>
                <a:sym typeface="+mn-ea"/>
              </a:rPr>
              <a:t>Technical Resources</a:t>
            </a:r>
            <a:r>
              <a:rPr lang="en-US" altLang="en-US" sz="1600">
                <a:latin typeface="Calibri" panose="020F0502020204030204" charset="0"/>
                <a:cs typeface="Calibri" panose="020F0502020204030204" charset="0"/>
                <a:sym typeface="+mn-ea"/>
              </a:rPr>
              <a:t> - Development Tools, Design Tools, Testing Tools, Servers, database systems, Data protection software.</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b="1">
                <a:latin typeface="Calibri" panose="020F0502020204030204" charset="0"/>
                <a:cs typeface="Calibri" panose="020F0502020204030204" charset="0"/>
                <a:sym typeface="+mn-ea"/>
              </a:rPr>
              <a:t>Financial Resources</a:t>
            </a:r>
            <a:r>
              <a:rPr lang="en-US" altLang="en-US" sz="1600">
                <a:latin typeface="Calibri" panose="020F0502020204030204" charset="0"/>
                <a:cs typeface="Calibri" panose="020F0502020204030204" charset="0"/>
                <a:sym typeface="+mn-ea"/>
              </a:rPr>
              <a:t> - Budget: For salaries, software licenses, hardware, and training materials not to exceed Rs. 4 Cr. </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b="1">
                <a:latin typeface="Calibri" panose="020F0502020204030204" charset="0"/>
                <a:cs typeface="Calibri" panose="020F0502020204030204" charset="0"/>
                <a:sym typeface="+mn-ea"/>
              </a:rPr>
              <a:t>Physical Resources</a:t>
            </a:r>
            <a:r>
              <a:rPr lang="en-US" altLang="en-US" sz="1600">
                <a:latin typeface="Calibri" panose="020F0502020204030204" charset="0"/>
                <a:cs typeface="Calibri" panose="020F0502020204030204" charset="0"/>
                <a:sym typeface="+mn-ea"/>
              </a:rPr>
              <a:t> - Workspace: Offices or remote setups. Hardware: Computers, servers, networking equipment. </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b="1">
                <a:latin typeface="Calibri" panose="020F0502020204030204" charset="0"/>
                <a:cs typeface="Calibri" panose="020F0502020204030204" charset="0"/>
                <a:sym typeface="+mn-ea"/>
              </a:rPr>
              <a:t>Time</a:t>
            </a:r>
            <a:r>
              <a:rPr lang="en-US" altLang="en-US" sz="1600">
                <a:latin typeface="Calibri" panose="020F0502020204030204" charset="0"/>
                <a:cs typeface="Calibri" panose="020F0502020204030204" charset="0"/>
                <a:sym typeface="+mn-ea"/>
              </a:rPr>
              <a:t> - Implementation of project within 24 months.</a:t>
            </a:r>
            <a:endParaRPr lang="en-US" altLang="en-US" sz="1600">
              <a:latin typeface="Calibri" panose="020F0502020204030204" charset="0"/>
              <a:cs typeface="Calibri" panose="020F0502020204030204" charset="0"/>
            </a:endParaRPr>
          </a:p>
          <a:p>
            <a:endParaRPr lang="en-US" altLang="en-US" sz="1600">
              <a:latin typeface="Calibri" panose="020F0502020204030204" charset="0"/>
              <a:cs typeface="Calibri" panose="020F0502020204030204" charset="0"/>
            </a:endParaRPr>
          </a:p>
          <a:p>
            <a:r>
              <a:rPr lang="en-US" altLang="en-US" sz="1600" b="1">
                <a:latin typeface="Calibri" panose="020F0502020204030204" charset="0"/>
                <a:cs typeface="Calibri" panose="020F0502020204030204" charset="0"/>
                <a:sym typeface="+mn-ea"/>
              </a:rPr>
              <a:t>Other</a:t>
            </a:r>
            <a:r>
              <a:rPr lang="en-US" altLang="en-US" sz="1600">
                <a:latin typeface="Calibri" panose="020F0502020204030204" charset="0"/>
                <a:cs typeface="Calibri" panose="020F0502020204030204" charset="0"/>
                <a:sym typeface="+mn-ea"/>
              </a:rPr>
              <a:t> – Third party software evaluation, site visits, Dataquest reports – not to exceed Rs. 4Cr.</a:t>
            </a:r>
            <a:endParaRPr lang="en-US" altLang="en-US" sz="1600">
              <a:latin typeface="Calibri" panose="020F0502020204030204" charset="0"/>
              <a:cs typeface="Calibri" panose="020F0502020204030204" charset="0"/>
            </a:endParaRPr>
          </a:p>
          <a:p>
            <a:endParaRPr lang="en-US" sz="1600">
              <a:latin typeface="Calibri" panose="020F0502020204030204" charset="0"/>
              <a:cs typeface="Calibri" panose="020F0502020204030204" charset="0"/>
            </a:endParaRPr>
          </a:p>
        </p:txBody>
      </p:sp>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4894</Words>
  <Application>WPS Presentation</Application>
  <PresentationFormat>Widescreen</PresentationFormat>
  <Paragraphs>128</Paragraphs>
  <Slides>11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11</vt:i4>
      </vt:variant>
    </vt:vector>
  </HeadingPairs>
  <TitlesOfParts>
    <vt:vector size="18" baseType="lpstr">
      <vt:lpstr>Arial</vt:lpstr>
      <vt:lpstr>SimSun</vt:lpstr>
      <vt:lpstr>Wingdings</vt:lpstr>
      <vt:lpstr>Calibri</vt:lpstr>
      <vt:lpstr>Microsoft YaHei</vt:lpstr>
      <vt:lpstr>Arial Unicode MS</vt:lpstr>
      <vt:lpstr>Business Cooperate</vt:lpstr>
      <vt:lpstr>    Loan Management System</vt:lpstr>
      <vt:lpstr>Situation/Problem/Opportunity</vt:lpstr>
      <vt:lpstr>PowerPoint 演示文稿</vt:lpstr>
      <vt:lpstr>PowerPoint 演示文稿</vt:lpstr>
      <vt:lpstr>	Purpose Statement (Goals)</vt:lpstr>
      <vt:lpstr>Project Objectives</vt:lpstr>
      <vt:lpstr>Success Criteria</vt:lpstr>
      <vt:lpstr>Methods/Approach</vt:lpstr>
      <vt:lpstr>Resources</vt:lpstr>
      <vt:lpstr>Risks and Dependencies</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Loan Management System</dc:title>
  <dc:creator/>
  <cp:lastModifiedBy>p vignesh</cp:lastModifiedBy>
  <cp:revision>2</cp:revision>
  <dcterms:created xsi:type="dcterms:W3CDTF">2025-01-16T07:08:00Z</dcterms:created>
  <dcterms:modified xsi:type="dcterms:W3CDTF">2025-01-17T11:12:55Z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3142F7C11B5B4D2481BA6EB4FC8D411E_11</vt:lpwstr>
  </property>
  <property fmtid="{D5CDD505-2E9C-101B-9397-08002B2CF9AE}" pid="3" name="KSOProductBuildVer">
    <vt:lpwstr>1033-12.2.0.19805</vt:lpwstr>
  </property>
</Properties>
</file>