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3" r:id="rId12"/>
    <p:sldId id="271" r:id="rId13"/>
    <p:sldId id="268" r:id="rId14"/>
    <p:sldId id="280" r:id="rId15"/>
    <p:sldId id="269" r:id="rId16"/>
    <p:sldId id="270" r:id="rId17"/>
    <p:sldId id="272" r:id="rId18"/>
    <p:sldId id="274" r:id="rId19"/>
    <p:sldId id="275" r:id="rId20"/>
    <p:sldId id="282" r:id="rId21"/>
    <p:sldId id="276" r:id="rId22"/>
    <p:sldId id="277" r:id="rId23"/>
    <p:sldId id="278" r:id="rId24"/>
    <p:sldId id="279" r:id="rId25"/>
    <p:sldId id="281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6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3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9512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92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58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61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2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4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3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84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5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5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4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7925406-89F0-4BC0-B07D-36F8DC73CE3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499A-8267-4788-B00A-07DB5F679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8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5760"/>
            <a:ext cx="9144000" cy="83602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Live Project Part 1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72046"/>
            <a:ext cx="9144000" cy="692331"/>
          </a:xfrm>
        </p:spPr>
        <p:txBody>
          <a:bodyPr>
            <a:normAutofit lnSpcReduction="10000"/>
          </a:bodyPr>
          <a:lstStyle/>
          <a:p>
            <a:r>
              <a:rPr lang="en-US" sz="4000" b="1" dirty="0" smtClean="0"/>
              <a:t>Application Tracking System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29450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Time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536081"/>
              </p:ext>
            </p:extLst>
          </p:nvPr>
        </p:nvGraphicFramePr>
        <p:xfrm>
          <a:off x="209006" y="1489170"/>
          <a:ext cx="11144794" cy="47940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0466">
                  <a:extLst>
                    <a:ext uri="{9D8B030D-6E8A-4147-A177-3AD203B41FA5}">
                      <a16:colId xmlns:a16="http://schemas.microsoft.com/office/drawing/2014/main" val="2038627159"/>
                    </a:ext>
                  </a:extLst>
                </a:gridCol>
                <a:gridCol w="5648994">
                  <a:extLst>
                    <a:ext uri="{9D8B030D-6E8A-4147-A177-3AD203B41FA5}">
                      <a16:colId xmlns:a16="http://schemas.microsoft.com/office/drawing/2014/main" val="2168360558"/>
                    </a:ext>
                  </a:extLst>
                </a:gridCol>
                <a:gridCol w="1455334">
                  <a:extLst>
                    <a:ext uri="{9D8B030D-6E8A-4147-A177-3AD203B41FA5}">
                      <a16:colId xmlns:a16="http://schemas.microsoft.com/office/drawing/2014/main" val="2945169728"/>
                    </a:ext>
                  </a:extLst>
                </a:gridCol>
              </a:tblGrid>
              <a:tr h="5326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Phase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Task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Duration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8901923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1: Planning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Define project scope, team, and tech stack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1283481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2: UI/UX Design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Wireframes &amp; prototypes for key screens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7889113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3: Backend Development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Database setup, authentication, API design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8-12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4929337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Phase 4: Frontend Development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Build ATS dashboard &amp; user interface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6-10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108416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5: Integrations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Job boards, resume parsing, email API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802291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6: Testing &amp; QA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Functional, security, and performance testing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12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Phase 7: Deployment &amp; Launch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Cloud deployment &amp; user onboarding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2-4 weeks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7389443"/>
                  </a:ext>
                </a:extLst>
              </a:tr>
              <a:tr h="5326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Total Estimated Time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4-6 months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5339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192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87" y="378188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</a:t>
            </a:r>
            <a:r>
              <a:rPr lang="en-US" b="1" u="sng" dirty="0"/>
              <a:t>:- Budget Breakdown (</a:t>
            </a:r>
            <a:r>
              <a:rPr lang="en-US" b="1" u="sng" dirty="0" smtClean="0"/>
              <a:t>Estimate)</a:t>
            </a:r>
            <a:endParaRPr lang="en-US" b="1" u="sng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542176"/>
              </p:ext>
            </p:extLst>
          </p:nvPr>
        </p:nvGraphicFramePr>
        <p:xfrm>
          <a:off x="574767" y="1815739"/>
          <a:ext cx="10567850" cy="466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6411">
                  <a:extLst>
                    <a:ext uri="{9D8B030D-6E8A-4147-A177-3AD203B41FA5}">
                      <a16:colId xmlns:a16="http://schemas.microsoft.com/office/drawing/2014/main" val="1176988181"/>
                    </a:ext>
                  </a:extLst>
                </a:gridCol>
                <a:gridCol w="3761439">
                  <a:extLst>
                    <a:ext uri="{9D8B030D-6E8A-4147-A177-3AD203B41FA5}">
                      <a16:colId xmlns:a16="http://schemas.microsoft.com/office/drawing/2014/main" val="3864733445"/>
                    </a:ext>
                  </a:extLst>
                </a:gridCol>
              </a:tblGrid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Category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Estimated Cost (INR)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482328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Development (Salaries or Outsourcing)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 Lakh - 85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036989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UI/UX Design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62913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Cloud Hosting &amp; Storage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1.70 Lakh - 8.50 Lakh/year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5171730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3rd Party API Costs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- 12.75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7503904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Security &amp; Compliance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2.55 Lakh - 8.50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4766967"/>
                  </a:ext>
                </a:extLst>
              </a:tr>
              <a:tr h="4847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Marketing &amp; Training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4.25 lakh - 17 Lakh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5513164"/>
                  </a:ext>
                </a:extLst>
              </a:tr>
              <a:tr h="877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 Estimated Budget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42.50 Lakh - 1.27 Crore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27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061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Resources:- </a:t>
            </a:r>
            <a:r>
              <a:rPr lang="en-US" b="1" u="sng" dirty="0"/>
              <a:t>Training and Documentation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8017" y="1739764"/>
            <a:ext cx="10515600" cy="4351338"/>
          </a:xfrm>
        </p:spPr>
        <p:txBody>
          <a:bodyPr/>
          <a:lstStyle/>
          <a:p>
            <a:r>
              <a:rPr lang="en-US" sz="2000" b="1" dirty="0"/>
              <a:t>Training and Documentation</a:t>
            </a:r>
          </a:p>
          <a:p>
            <a:r>
              <a:rPr lang="en-US" sz="2000" b="1" dirty="0"/>
              <a:t>Definition</a:t>
            </a:r>
            <a:r>
              <a:rPr lang="en-US" sz="2000" dirty="0"/>
              <a:t>: Resources allocated for training users and creating documentation.</a:t>
            </a:r>
          </a:p>
          <a:p>
            <a:r>
              <a:rPr lang="en-US" sz="2000" b="1" dirty="0"/>
              <a:t>Considerations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Training sessions for HR teams and recruiters.</a:t>
            </a:r>
          </a:p>
          <a:p>
            <a:pPr lvl="1"/>
            <a:r>
              <a:rPr lang="en-US" sz="2000" dirty="0"/>
              <a:t>User manuals and FAQs for the ATS.</a:t>
            </a:r>
          </a:p>
          <a:p>
            <a:pPr lvl="1"/>
            <a:r>
              <a:rPr lang="en-US" sz="2000" dirty="0"/>
              <a:t>Video tutorials or webinars.</a:t>
            </a:r>
          </a:p>
          <a:p>
            <a:r>
              <a:rPr lang="en-US" sz="2000" b="1" dirty="0"/>
              <a:t>Tools</a:t>
            </a:r>
            <a:r>
              <a:rPr lang="en-US" sz="2000" dirty="0"/>
              <a:t>: Learning management systems (LMS), documentation tools (e.g., Confluence).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14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</a:t>
            </a:r>
            <a:r>
              <a:rPr lang="en-US" b="1" u="sng" dirty="0" smtClean="0"/>
              <a:t>: Tech Stack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Tech Stack Recommendation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Frontend (User Interface)</a:t>
            </a:r>
          </a:p>
          <a:p>
            <a:r>
              <a:rPr lang="en-US" b="1" dirty="0"/>
              <a:t>Framework:</a:t>
            </a:r>
            <a:r>
              <a:rPr lang="en-US" dirty="0"/>
              <a:t> React.js (Fast &amp; scalable UI)</a:t>
            </a:r>
          </a:p>
          <a:p>
            <a:r>
              <a:rPr lang="en-US" b="1" dirty="0"/>
              <a:t>State Management:</a:t>
            </a:r>
            <a:r>
              <a:rPr lang="en-US" dirty="0"/>
              <a:t> </a:t>
            </a:r>
            <a:r>
              <a:rPr lang="en-US" dirty="0" err="1"/>
              <a:t>Redux</a:t>
            </a:r>
            <a:r>
              <a:rPr lang="en-US" dirty="0"/>
              <a:t> / React Query</a:t>
            </a:r>
          </a:p>
          <a:p>
            <a:r>
              <a:rPr lang="en-US" b="1" dirty="0"/>
              <a:t>UI Library:</a:t>
            </a:r>
            <a:r>
              <a:rPr lang="en-US" dirty="0"/>
              <a:t> Material-UI / Tailwind CSS</a:t>
            </a:r>
          </a:p>
          <a:p>
            <a:r>
              <a:rPr lang="en-US" b="1" dirty="0"/>
              <a:t>Authentication:</a:t>
            </a:r>
            <a:r>
              <a:rPr lang="en-US" dirty="0"/>
              <a:t> Firebase </a:t>
            </a:r>
            <a:r>
              <a:rPr lang="en-US" dirty="0" err="1"/>
              <a:t>Auth</a:t>
            </a:r>
            <a:r>
              <a:rPr lang="en-US" dirty="0"/>
              <a:t> / OAuth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Backend (Business Logic &amp; APIs)</a:t>
            </a:r>
          </a:p>
          <a:p>
            <a:r>
              <a:rPr lang="en-US" b="1" dirty="0"/>
              <a:t>Language:</a:t>
            </a:r>
            <a:r>
              <a:rPr lang="en-US" dirty="0"/>
              <a:t> Node.js (Fast &amp; scalable) or Python (Django)</a:t>
            </a:r>
          </a:p>
          <a:p>
            <a:r>
              <a:rPr lang="en-US" b="1" dirty="0"/>
              <a:t>Framework:</a:t>
            </a:r>
            <a:r>
              <a:rPr lang="en-US" dirty="0"/>
              <a:t> Express.js (Node) / Django REST Framework (Python)</a:t>
            </a:r>
          </a:p>
          <a:p>
            <a:r>
              <a:rPr lang="en-US" b="1" dirty="0"/>
              <a:t>Database:</a:t>
            </a:r>
            <a:r>
              <a:rPr lang="en-US" dirty="0"/>
              <a:t> PostgreSQL (Relational) / MongoDB (NoSQL)</a:t>
            </a:r>
          </a:p>
          <a:p>
            <a:r>
              <a:rPr lang="en-US" b="1" dirty="0"/>
              <a:t>Authentication:</a:t>
            </a:r>
            <a:r>
              <a:rPr lang="en-US" dirty="0"/>
              <a:t> JWT / OAuth 2.0</a:t>
            </a:r>
          </a:p>
          <a:p>
            <a:r>
              <a:rPr lang="en-US" b="1" dirty="0"/>
              <a:t>Hosting:</a:t>
            </a:r>
            <a:r>
              <a:rPr lang="en-US" dirty="0"/>
              <a:t> AWS, Google Cloud, or Azure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4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Resources: Tech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Integrations</a:t>
            </a:r>
          </a:p>
          <a:p>
            <a:r>
              <a:rPr lang="en-US" sz="2200" b="1" dirty="0"/>
              <a:t>Job Boards:</a:t>
            </a:r>
            <a:r>
              <a:rPr lang="en-US" sz="2200" dirty="0"/>
              <a:t> LinkedIn, Indeed API, Glassdoor</a:t>
            </a:r>
          </a:p>
          <a:p>
            <a:r>
              <a:rPr lang="en-US" sz="2200" b="1" dirty="0"/>
              <a:t>Resume Parsing:</a:t>
            </a:r>
            <a:r>
              <a:rPr lang="en-US" sz="2200" dirty="0"/>
              <a:t> </a:t>
            </a:r>
            <a:r>
              <a:rPr lang="en-US" sz="2200" dirty="0" err="1"/>
              <a:t>Sovren</a:t>
            </a:r>
            <a:r>
              <a:rPr lang="en-US" sz="2200" dirty="0"/>
              <a:t>, </a:t>
            </a:r>
            <a:r>
              <a:rPr lang="en-US" sz="2200" dirty="0" err="1"/>
              <a:t>RChilli</a:t>
            </a:r>
            <a:r>
              <a:rPr lang="en-US" sz="2200" dirty="0"/>
              <a:t>, </a:t>
            </a:r>
            <a:r>
              <a:rPr lang="en-US" sz="2200" dirty="0" err="1"/>
              <a:t>Affinda</a:t>
            </a:r>
            <a:endParaRPr lang="en-US" sz="2200" dirty="0"/>
          </a:p>
          <a:p>
            <a:r>
              <a:rPr lang="en-US" sz="2200" b="1" dirty="0"/>
              <a:t>Email &amp; Notifications:</a:t>
            </a:r>
            <a:r>
              <a:rPr lang="en-US" sz="2200" dirty="0"/>
              <a:t> </a:t>
            </a:r>
            <a:r>
              <a:rPr lang="en-US" sz="2200" dirty="0" err="1"/>
              <a:t>SendGrid</a:t>
            </a:r>
            <a:r>
              <a:rPr lang="en-US" sz="2200" dirty="0"/>
              <a:t>, </a:t>
            </a:r>
            <a:r>
              <a:rPr lang="en-US" sz="2200" dirty="0" err="1"/>
              <a:t>Twilio</a:t>
            </a:r>
            <a:endParaRPr lang="en-US" sz="2200" dirty="0"/>
          </a:p>
          <a:p>
            <a:r>
              <a:rPr lang="en-US" sz="2200" b="1" dirty="0"/>
              <a:t>Interview Scheduling:</a:t>
            </a:r>
            <a:r>
              <a:rPr lang="en-US" sz="2200" dirty="0"/>
              <a:t> Google Calendar API, Microsoft Outlook API</a:t>
            </a:r>
          </a:p>
          <a:p>
            <a:r>
              <a:rPr lang="en-US" sz="2200" b="1" dirty="0"/>
              <a:t>DevOps &amp; Deployment</a:t>
            </a:r>
          </a:p>
          <a:p>
            <a:r>
              <a:rPr lang="en-US" sz="2200" b="1" dirty="0"/>
              <a:t>Containerization:</a:t>
            </a:r>
            <a:r>
              <a:rPr lang="en-US" sz="2200" dirty="0"/>
              <a:t> Docker</a:t>
            </a:r>
          </a:p>
          <a:p>
            <a:r>
              <a:rPr lang="en-US" sz="2200" b="1" dirty="0"/>
              <a:t>CI/CD:</a:t>
            </a:r>
            <a:r>
              <a:rPr lang="en-US" sz="2200" dirty="0"/>
              <a:t> GitHub Actions, Jenkins</a:t>
            </a:r>
          </a:p>
          <a:p>
            <a:r>
              <a:rPr lang="en-US" sz="2200" b="1" dirty="0"/>
              <a:t>Cloud Storage:</a:t>
            </a:r>
            <a:r>
              <a:rPr lang="en-US" sz="2200" dirty="0"/>
              <a:t> AWS S3 / Google Cloud Storage</a:t>
            </a:r>
          </a:p>
          <a:p>
            <a:r>
              <a:rPr lang="en-US" sz="2200" b="1" dirty="0"/>
              <a:t>Security &amp; Compliance:</a:t>
            </a:r>
            <a:r>
              <a:rPr lang="en-US" sz="2200" dirty="0"/>
              <a:t> GDPR, SOC2, SSL Encryption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34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Resources</a:t>
            </a:r>
            <a:r>
              <a:rPr lang="en-US" b="1" u="sng" dirty="0" smtClean="0"/>
              <a:t>:</a:t>
            </a:r>
            <a:r>
              <a:rPr lang="en-US" b="1" u="sng" dirty="0"/>
              <a:t> Team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394" y="1690688"/>
            <a:ext cx="10883537" cy="4473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 Project </a:t>
            </a:r>
            <a:r>
              <a:rPr lang="en-US" sz="2200" b="1" dirty="0"/>
              <a:t>Manager</a:t>
            </a:r>
            <a:r>
              <a:rPr lang="en-US" sz="2200" dirty="0"/>
              <a:t> – Leads the development process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Business Analyst</a:t>
            </a:r>
            <a:r>
              <a:rPr lang="en-US" sz="2200" dirty="0"/>
              <a:t> – Defines ATS features &amp; workflows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UI/UX Designer</a:t>
            </a:r>
            <a:r>
              <a:rPr lang="en-US" sz="2200" dirty="0"/>
              <a:t> – Creates a user-friendly design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Frontend Developer(s)</a:t>
            </a:r>
            <a:r>
              <a:rPr lang="en-US" sz="2200" dirty="0"/>
              <a:t> – Builds the ATS dashboard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Backend Developer(s)</a:t>
            </a:r>
            <a:r>
              <a:rPr lang="en-US" sz="2200" dirty="0"/>
              <a:t> – Manages APIs &amp; database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QA Tester</a:t>
            </a:r>
            <a:r>
              <a:rPr lang="en-US" sz="2200" dirty="0"/>
              <a:t> – Ensures bug-free experience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b="1" dirty="0"/>
              <a:t>DevOps Engineer</a:t>
            </a:r>
            <a:r>
              <a:rPr lang="en-US" sz="2200" dirty="0"/>
              <a:t> – Handles deployment &amp; </a:t>
            </a:r>
            <a:r>
              <a:rPr lang="en-US" sz="2200" dirty="0" smtClean="0"/>
              <a:t>scaling</a:t>
            </a:r>
          </a:p>
          <a:p>
            <a:pPr marL="0" indent="0">
              <a:buNone/>
            </a:pPr>
            <a:r>
              <a:rPr lang="en-US" sz="2200" b="1" dirty="0"/>
              <a:t>HR/Recruitment Team</a:t>
            </a:r>
            <a:r>
              <a:rPr lang="en-US" sz="2200" dirty="0"/>
              <a:t>: Provide input on ATS features and workflows</a:t>
            </a:r>
            <a:endParaRPr lang="en-US" sz="2200" dirty="0" smtClean="0"/>
          </a:p>
          <a:p>
            <a:r>
              <a:rPr lang="en-US" sz="2200" b="1" dirty="0"/>
              <a:t>Optional Roles</a:t>
            </a:r>
          </a:p>
          <a:p>
            <a:pPr marL="0" indent="0">
              <a:buNone/>
            </a:pPr>
            <a:r>
              <a:rPr lang="en-US" sz="2200" b="1" dirty="0"/>
              <a:t>AI Engineer</a:t>
            </a:r>
            <a:r>
              <a:rPr lang="en-US" sz="2200" dirty="0"/>
              <a:t> – If implementing AI resume screening</a:t>
            </a:r>
          </a:p>
          <a:p>
            <a:pPr marL="0" indent="0">
              <a:buNone/>
            </a:pPr>
            <a:r>
              <a:rPr lang="en-US" sz="2200" b="1" dirty="0"/>
              <a:t>Data Analyst</a:t>
            </a:r>
            <a:r>
              <a:rPr lang="en-US" sz="2200" dirty="0"/>
              <a:t> – For reports &amp; hiring insights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3597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Resources :- Challenges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886891"/>
            <a:ext cx="10879183" cy="3722914"/>
          </a:xfrm>
        </p:spPr>
        <p:txBody>
          <a:bodyPr>
            <a:normAutofit/>
          </a:bodyPr>
          <a:lstStyle/>
          <a:p>
            <a:r>
              <a:rPr lang="en-US" sz="2200" b="1" dirty="0"/>
              <a:t>Data Privacy &amp; Compliance – Ensure GDPR, SOC2 compliance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S</a:t>
            </a:r>
            <a:r>
              <a:rPr lang="en-US" sz="2200" dirty="0" smtClean="0"/>
              <a:t>calability </a:t>
            </a:r>
            <a:r>
              <a:rPr lang="en-US" sz="2200" dirty="0"/>
              <a:t>Issues – Use cloud-native solutions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Integration Complexity – Plan API integrations early</a:t>
            </a:r>
            <a:br>
              <a:rPr lang="en-US" sz="2200" dirty="0"/>
            </a:br>
            <a:r>
              <a:rPr lang="en-US" sz="2200" dirty="0" smtClean="0"/>
              <a:t> </a:t>
            </a:r>
            <a:r>
              <a:rPr lang="en-US" sz="2200" dirty="0"/>
              <a:t>User Adoption – Provide training &amp; user-friendly design</a:t>
            </a:r>
          </a:p>
        </p:txBody>
      </p:sp>
    </p:spTree>
    <p:extLst>
      <p:ext uri="{BB962C8B-B14F-4D97-AF65-F5344CB8AC3E}">
        <p14:creationId xmlns:p14="http://schemas.microsoft.com/office/powerpoint/2010/main" val="181230065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Resources :- </a:t>
            </a:r>
            <a:r>
              <a:rPr lang="en-US" b="1" u="sng" dirty="0"/>
              <a:t>Compliance and Legal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r>
              <a:rPr lang="en-US" sz="2200" b="1" dirty="0" smtClean="0"/>
              <a:t>Definition</a:t>
            </a:r>
            <a:r>
              <a:rPr lang="en-US" sz="2200" dirty="0"/>
              <a:t>: Resources to ensure the ATS complies with legal and industry standards.</a:t>
            </a:r>
          </a:p>
          <a:p>
            <a:r>
              <a:rPr lang="en-US" sz="2200" b="1" dirty="0"/>
              <a:t>Considerations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Compliance with labor laws and data protection regulations.</a:t>
            </a:r>
          </a:p>
          <a:p>
            <a:pPr lvl="1"/>
            <a:r>
              <a:rPr lang="en-US" sz="2200" dirty="0"/>
              <a:t>Legal review of contracts with third-party vendors.</a:t>
            </a:r>
          </a:p>
          <a:p>
            <a:pPr lvl="1"/>
            <a:r>
              <a:rPr lang="en-US" sz="2200" dirty="0"/>
              <a:t>Accessibility standards (e.g., ADA compliance).</a:t>
            </a:r>
          </a:p>
          <a:p>
            <a:r>
              <a:rPr lang="en-US" sz="2200" b="1" dirty="0"/>
              <a:t>Tools</a:t>
            </a:r>
            <a:r>
              <a:rPr lang="en-US" sz="2200" dirty="0"/>
              <a:t>: Legal consultation, compliance management software.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3981339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Dependencies </a:t>
            </a:r>
            <a:br>
              <a:rPr lang="en-US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600" b="1" dirty="0"/>
              <a:t>Dependencies in Application Tracking Projects</a:t>
            </a:r>
          </a:p>
          <a:p>
            <a:r>
              <a:rPr lang="en-US" sz="4600" b="1" dirty="0"/>
              <a:t>Stakeholder Involvement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Active participation from HR, recruiters, IT, and hiring managers is essential for defining requirements and ensuring the system meets their needs.</a:t>
            </a:r>
          </a:p>
          <a:p>
            <a:pPr lvl="1"/>
            <a:r>
              <a:rPr lang="en-US" sz="4600" dirty="0"/>
              <a:t>Delays in feedback or decision-making from stakeholders can slow down the project.</a:t>
            </a:r>
          </a:p>
          <a:p>
            <a:r>
              <a:rPr lang="en-US" sz="4600" b="1" dirty="0"/>
              <a:t>Third-Party Tools and APIs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Integration with external tools (e.g., LinkedIn, job boards, background check services) requires reliable APIs and vendor cooperation.</a:t>
            </a:r>
          </a:p>
          <a:p>
            <a:pPr lvl="1"/>
            <a:r>
              <a:rPr lang="en-US" sz="4600" dirty="0"/>
              <a:t>Changes or downtime in third-party systems can impact the functionality of the ATS.</a:t>
            </a:r>
          </a:p>
          <a:p>
            <a:r>
              <a:rPr lang="en-US" sz="4600" b="1" dirty="0"/>
              <a:t>IT Infrastructure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The project depends on the availability of robust IT infrastructure, including servers, databases, and network resources.</a:t>
            </a:r>
          </a:p>
          <a:p>
            <a:pPr lvl="1"/>
            <a:r>
              <a:rPr lang="en-US" sz="4600" dirty="0"/>
              <a:t>Cloud-based solutions may depend on the reliability of the cloud service provider.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59622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43691"/>
            <a:ext cx="9404723" cy="9274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95" y="927464"/>
            <a:ext cx="8946541" cy="5525588"/>
          </a:xfrm>
        </p:spPr>
        <p:txBody>
          <a:bodyPr>
            <a:noAutofit/>
          </a:bodyPr>
          <a:lstStyle/>
          <a:p>
            <a:r>
              <a:rPr lang="en-US" sz="1600" b="1" dirty="0"/>
              <a:t>Timely Feedback and Testing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Continuous feedback from users during the testing phase is critical for identifying and resolving issues.</a:t>
            </a:r>
          </a:p>
          <a:p>
            <a:pPr lvl="1"/>
            <a:r>
              <a:rPr lang="en-US" sz="1600" dirty="0"/>
              <a:t>Delays in testing or feedback can extend the project timeline.</a:t>
            </a:r>
          </a:p>
          <a:p>
            <a:r>
              <a:rPr lang="en-US" sz="1600" b="1" dirty="0"/>
              <a:t>Budget and Resource Allocation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depends on the availability of sufficient budget and resources (e.g., personnel, tools, time).</a:t>
            </a:r>
          </a:p>
          <a:p>
            <a:pPr lvl="1"/>
            <a:r>
              <a:rPr lang="en-US" sz="1600" dirty="0"/>
              <a:t>Budget cuts or resource reallocation can impact project progress.</a:t>
            </a:r>
          </a:p>
          <a:p>
            <a:r>
              <a:rPr lang="en-US" sz="1600" b="1" dirty="0"/>
              <a:t>Regulatory Compliance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The project must align with legal and regulatory requirements, which may change during the project lifecycle.</a:t>
            </a:r>
          </a:p>
          <a:p>
            <a:pPr lvl="1"/>
            <a:r>
              <a:rPr lang="en-US" sz="1600" dirty="0"/>
              <a:t>Dependence on legal advisors or compliance experts to ensure adherence to regulations.</a:t>
            </a:r>
          </a:p>
          <a:p>
            <a:r>
              <a:rPr lang="en-US" sz="1600" b="1" dirty="0"/>
              <a:t>Vendor Support</a:t>
            </a:r>
            <a:r>
              <a:rPr lang="en-US" sz="1600" dirty="0"/>
              <a:t>:</a:t>
            </a:r>
          </a:p>
          <a:p>
            <a:pPr lvl="1"/>
            <a:r>
              <a:rPr lang="en-US" sz="1600" dirty="0"/>
              <a:t>If using a third-party ATS, ongoing vendor support is essential for resolving issues, applying updates, and ensuring system stability.</a:t>
            </a:r>
          </a:p>
          <a:p>
            <a:pPr lvl="1"/>
            <a:r>
              <a:rPr lang="en-US" sz="1600" dirty="0"/>
              <a:t>Lack of vendor responsiveness can lead to prolonged downtime or unresolved issues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130118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r>
              <a:rPr lang="en-US" b="1" u="sng" dirty="0" smtClean="0"/>
              <a:t>Application Tracking System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839994" cy="5421085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Projects Title :- Application Tracking System</a:t>
            </a:r>
          </a:p>
          <a:p>
            <a:r>
              <a:rPr lang="en-US" sz="1400" b="1" dirty="0" smtClean="0"/>
              <a:t>Prepared By :- </a:t>
            </a:r>
            <a:r>
              <a:rPr lang="en-US" sz="1400" b="1" dirty="0" err="1" smtClean="0"/>
              <a:t>Mitesh</a:t>
            </a:r>
            <a:r>
              <a:rPr lang="en-US" sz="1400" b="1" dirty="0" smtClean="0"/>
              <a:t> Singh </a:t>
            </a:r>
          </a:p>
          <a:p>
            <a:endParaRPr lang="en-US" sz="1400" b="1" dirty="0"/>
          </a:p>
          <a:p>
            <a:r>
              <a:rPr lang="en-US" sz="1400" dirty="0"/>
              <a:t>An </a:t>
            </a:r>
            <a:r>
              <a:rPr lang="en-US" sz="1400" b="1" dirty="0"/>
              <a:t>Application Tracking System (ATS)</a:t>
            </a:r>
            <a:r>
              <a:rPr lang="en-US" sz="1400" dirty="0"/>
              <a:t> is software used by HR departments and recruiters to streamline the hiring process. It helps manage job applications, track candidate progress, and automate various recruitment tasks.</a:t>
            </a:r>
            <a:endParaRPr lang="en-US" sz="1400" b="1" dirty="0" smtClean="0"/>
          </a:p>
          <a:p>
            <a:endParaRPr lang="en-US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u="sng" dirty="0" smtClean="0"/>
              <a:t> </a:t>
            </a:r>
            <a:r>
              <a:rPr lang="en-US" sz="3200" b="1" u="sng" dirty="0" smtClean="0"/>
              <a:t>Situation </a:t>
            </a:r>
            <a:r>
              <a:rPr lang="en-US" sz="3200" dirty="0" smtClean="0"/>
              <a:t>:-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Recruiting and hiring processes are critical for organizations seeking top talent. However, traditional methods such as email and spreadsheets lead to inefficiencies, delays, and miscommunication</a:t>
            </a:r>
          </a:p>
          <a:p>
            <a:r>
              <a:rPr lang="en-US" sz="1400" dirty="0" smtClean="0"/>
              <a:t>An</a:t>
            </a:r>
            <a:r>
              <a:rPr lang="en-US" sz="1400" dirty="0"/>
              <a:t> Application Tracking System (ATS) is a software application used by organizations to manage recruitment processes</a:t>
            </a:r>
          </a:p>
          <a:p>
            <a:r>
              <a:rPr lang="en-US" sz="1400" dirty="0"/>
              <a:t>It helps streamline hiring by automating job postings, resume screening, interview scheduling, and candidate communication</a:t>
            </a:r>
          </a:p>
          <a:p>
            <a:r>
              <a:rPr lang="en-US" sz="1400" dirty="0"/>
              <a:t>With the rise of remote work and global talent pools, the demand for efficient ATS solutions has grown significantly</a:t>
            </a:r>
          </a:p>
          <a:p>
            <a:r>
              <a:rPr lang="en-US" sz="1400" dirty="0"/>
              <a:t>many existing ATS platforms are either too expensive, lack customization, or fail to integrate seamlessly with other HR tools</a:t>
            </a:r>
          </a:p>
          <a:p>
            <a:r>
              <a:rPr lang="en-US" sz="1400" dirty="0"/>
              <a:t>This creates an opportunity to build a custom ATS from scratch that addresses these gaps.</a:t>
            </a:r>
          </a:p>
        </p:txBody>
      </p:sp>
    </p:spTree>
    <p:extLst>
      <p:ext uri="{BB962C8B-B14F-4D97-AF65-F5344CB8AC3E}">
        <p14:creationId xmlns:p14="http://schemas.microsoft.com/office/powerpoint/2010/main" val="1620453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4600" b="1" dirty="0"/>
              <a:t>Data Migration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Migrating existing candidate data from legacy systems to the new ATS requires careful planning and execution.</a:t>
            </a:r>
          </a:p>
          <a:p>
            <a:pPr lvl="1"/>
            <a:r>
              <a:rPr lang="en-US" sz="4600" dirty="0"/>
              <a:t>Incomplete or inaccurate data migration can lead to operational disruptions.</a:t>
            </a:r>
          </a:p>
          <a:p>
            <a:r>
              <a:rPr lang="en-US" sz="4600" b="1" dirty="0"/>
              <a:t>Training and Documentation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Successful implementation depends on providing adequate training and documentation to end-users.</a:t>
            </a:r>
          </a:p>
          <a:p>
            <a:pPr lvl="1"/>
            <a:r>
              <a:rPr lang="en-US" sz="4600" dirty="0"/>
              <a:t>Delays in training sessions or lack of resources can hinder user adoption.</a:t>
            </a:r>
          </a:p>
          <a:p>
            <a:r>
              <a:rPr lang="en-US" sz="4600" b="1" dirty="0"/>
              <a:t>Project Team Expertise</a:t>
            </a:r>
            <a:r>
              <a:rPr lang="en-US" sz="4600" dirty="0"/>
              <a:t>:</a:t>
            </a:r>
          </a:p>
          <a:p>
            <a:pPr lvl="1"/>
            <a:r>
              <a:rPr lang="en-US" sz="4600" dirty="0"/>
              <a:t>The project relies on the skills and expertise of the development team, project managers, and subject matter experts.</a:t>
            </a:r>
          </a:p>
          <a:p>
            <a:pPr lvl="1"/>
            <a:r>
              <a:rPr lang="en-US" sz="4600" dirty="0"/>
              <a:t>Lack of experienced personnel can lead to poor decision-making and implementation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31556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27910"/>
            <a:ext cx="8946541" cy="517289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Data Security Breach (Unauthorized Access to Applicant Data)</a:t>
            </a:r>
          </a:p>
          <a:p>
            <a:r>
              <a:rPr lang="en-US" b="1" dirty="0"/>
              <a:t>Mitigate</a:t>
            </a:r>
            <a:r>
              <a:rPr lang="en-US" dirty="0"/>
              <a:t>: Implement encryption, role-based access control (RBAC), and multi-factor authentication (MFA) to secure data.</a:t>
            </a:r>
          </a:p>
          <a:p>
            <a:r>
              <a:rPr lang="en-US" b="1" dirty="0"/>
              <a:t>Transfer</a:t>
            </a:r>
            <a:r>
              <a:rPr lang="en-US" dirty="0"/>
              <a:t>: Use a cloud service provider with strong security compliance (ISO 27001, GDPR, SOC 2) to handle data storage.</a:t>
            </a:r>
          </a:p>
          <a:p>
            <a:r>
              <a:rPr lang="en-US" b="1" dirty="0"/>
              <a:t>Avoid</a:t>
            </a:r>
            <a:r>
              <a:rPr lang="en-US" dirty="0"/>
              <a:t>: Do not store sensitive applicant data longer than necessary; enforce strict retention policies.</a:t>
            </a:r>
          </a:p>
          <a:p>
            <a:r>
              <a:rPr lang="en-US" b="1" dirty="0"/>
              <a:t>Accept</a:t>
            </a:r>
            <a:r>
              <a:rPr lang="en-US" dirty="0"/>
              <a:t>: If the likelihood is low and all reasonable security measures are in place, accept the residual risk.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2. System Downtime Affecting Recruitment Process</a:t>
            </a:r>
          </a:p>
          <a:p>
            <a:r>
              <a:rPr lang="en-US" b="1" dirty="0"/>
              <a:t>Mitigate</a:t>
            </a:r>
            <a:r>
              <a:rPr lang="en-US" dirty="0"/>
              <a:t>: Implement a backup server and disaster recovery plan to minimize downtime.</a:t>
            </a:r>
          </a:p>
          <a:p>
            <a:r>
              <a:rPr lang="en-US" b="1" dirty="0"/>
              <a:t>Transfer</a:t>
            </a:r>
            <a:r>
              <a:rPr lang="en-US" dirty="0"/>
              <a:t>: Use a managed ATS provider with uptime guarantees (SLA agreements).</a:t>
            </a:r>
          </a:p>
          <a:p>
            <a:r>
              <a:rPr lang="en-US" b="1" dirty="0"/>
              <a:t>Avoid</a:t>
            </a:r>
            <a:r>
              <a:rPr lang="en-US" dirty="0"/>
              <a:t>: Avoid self-hosted solutions that lack reliable support and infrastructure.</a:t>
            </a:r>
          </a:p>
          <a:p>
            <a:r>
              <a:rPr lang="en-US" b="1" dirty="0"/>
              <a:t>Accept</a:t>
            </a:r>
            <a:r>
              <a:rPr lang="en-US" dirty="0"/>
              <a:t>: If the downtime is minimal and does not impact operations significantly.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28220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30629"/>
            <a:ext cx="9404723" cy="966651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54" y="875212"/>
            <a:ext cx="11090366" cy="58521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400" b="1" u="sng" dirty="0" smtClean="0"/>
              <a:t>Compliance </a:t>
            </a:r>
            <a:r>
              <a:rPr lang="en-US" sz="1400" b="1" u="sng" dirty="0"/>
              <a:t>Violations (GDPR, EEOC, CCPA, etc.)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Implement automated compliance checks in the ATS (e.g., anonymizing candidate data after a set period).</a:t>
            </a:r>
          </a:p>
          <a:p>
            <a:r>
              <a:rPr lang="en-US" sz="1800" b="1" dirty="0"/>
              <a:t>Transfer</a:t>
            </a:r>
            <a:r>
              <a:rPr lang="en-US" sz="1400" dirty="0"/>
              <a:t>: Hire legal consultants or use an ATS vendor that ensures compliance with legal frameworks.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collect unnecessary personal data that could create compliance risks.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If fines or legal risks are minimal and operations can afford non-compliance in rare cases (not recommended).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Biased AI-Based Candidate Screening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Regularly audit and refine AI models to remove biases, ensuring fair hiring practices.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Use third-party bias-checking tools or partner with compliance firms for auditing.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Do not use AI-based screening if bias cannot be effectively controlled.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minor bias risks if alternative methods (e.g., manual review) are in place.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b="1" dirty="0" smtClean="0"/>
              <a:t> </a:t>
            </a:r>
            <a:r>
              <a:rPr lang="en-US" sz="1400" b="1" u="sng" dirty="0"/>
              <a:t>Poor Candidate Experience Due to ATS Complexity</a:t>
            </a:r>
          </a:p>
          <a:p>
            <a:r>
              <a:rPr lang="en-US" sz="1400" b="1" dirty="0"/>
              <a:t>Mitigate</a:t>
            </a:r>
            <a:r>
              <a:rPr lang="en-US" sz="1400" dirty="0"/>
              <a:t>: Improve UI/UX, simplify the application process, and provide support channels.</a:t>
            </a:r>
          </a:p>
          <a:p>
            <a:r>
              <a:rPr lang="en-US" sz="1400" b="1" dirty="0"/>
              <a:t>Transfer</a:t>
            </a:r>
            <a:r>
              <a:rPr lang="en-US" sz="1400" dirty="0"/>
              <a:t>: Outsource candidate support to an HR tech firm specializing in ATS usability.</a:t>
            </a:r>
          </a:p>
          <a:p>
            <a:r>
              <a:rPr lang="en-US" sz="1400" b="1" dirty="0"/>
              <a:t>Avoid</a:t>
            </a:r>
            <a:r>
              <a:rPr lang="en-US" sz="1400" dirty="0"/>
              <a:t>: Avoid implementing unnecessary steps in the application process</a:t>
            </a:r>
            <a:r>
              <a:rPr lang="en-US" sz="1800" dirty="0"/>
              <a:t>.</a:t>
            </a:r>
          </a:p>
          <a:p>
            <a:r>
              <a:rPr lang="en-US" sz="1400" b="1" dirty="0"/>
              <a:t>Accept</a:t>
            </a:r>
            <a:r>
              <a:rPr lang="en-US" sz="1400" dirty="0"/>
              <a:t>: Accept slight inconveniences if the ATS provides significant automation benefits</a:t>
            </a:r>
            <a:r>
              <a:rPr lang="en-US" sz="18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745780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27442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371600"/>
            <a:ext cx="8946541" cy="4876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Technical </a:t>
            </a:r>
            <a:r>
              <a:rPr lang="en-US" sz="1600" b="1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System Downtime &amp; Performance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If the system crashes or is slow, recruiters will lose trust.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load balancing, caching (</a:t>
            </a:r>
            <a:r>
              <a:rPr lang="en-US" sz="1600" dirty="0" err="1"/>
              <a:t>Redis</a:t>
            </a:r>
            <a:r>
              <a:rPr lang="en-US" sz="1600" dirty="0"/>
              <a:t>), and cloud </a:t>
            </a:r>
            <a:r>
              <a:rPr lang="en-US" sz="1600" dirty="0" err="1"/>
              <a:t>autoscaling</a:t>
            </a:r>
            <a:r>
              <a:rPr lang="en-US" sz="16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u="sng" dirty="0" smtClean="0"/>
              <a:t>Data Security &amp; Compliance Risks</a:t>
            </a:r>
          </a:p>
          <a:p>
            <a:pPr marL="0" indent="0">
              <a:buNone/>
            </a:pPr>
            <a:r>
              <a:rPr lang="en-US" sz="1600" dirty="0" smtClean="0"/>
              <a:t>Storing </a:t>
            </a:r>
            <a:r>
              <a:rPr lang="en-US" sz="1600" dirty="0"/>
              <a:t>candidate resumes, personal info, and hiring decisions requires GDPR, SOC2, EEOC compliance.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Implement encryption (AES-256), role-based access (RBAC), and regular security audits.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Integration Failures with 3rd Party Services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Job boards (LinkedIn, Indeed), resume parsing (</a:t>
            </a:r>
            <a:r>
              <a:rPr lang="en-US" sz="1600" dirty="0" err="1"/>
              <a:t>Sovren</a:t>
            </a:r>
            <a:r>
              <a:rPr lang="en-US" sz="1600" dirty="0"/>
              <a:t>, </a:t>
            </a:r>
            <a:r>
              <a:rPr lang="en-US" sz="1600" dirty="0" err="1"/>
              <a:t>Affinda</a:t>
            </a:r>
            <a:r>
              <a:rPr lang="en-US" sz="1600" dirty="0"/>
              <a:t>) may change their API policies.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API versioning, backup job-posting methods, and monitor API changes.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b="1" u="sng" dirty="0"/>
              <a:t>Scalability Issues</a:t>
            </a:r>
            <a:endParaRPr lang="en-US" sz="1600" u="sng" dirty="0"/>
          </a:p>
          <a:p>
            <a:pPr marL="0" indent="0">
              <a:buNone/>
            </a:pPr>
            <a:r>
              <a:rPr lang="en-US" sz="1600" dirty="0"/>
              <a:t>I</a:t>
            </a:r>
            <a:r>
              <a:rPr lang="en-US" sz="1600" dirty="0" smtClean="0"/>
              <a:t>f </a:t>
            </a:r>
            <a:r>
              <a:rPr lang="en-US" sz="1600" dirty="0"/>
              <a:t>many recruiters/candidates use the ATS simultaneously, database and API performance may degrade.</a:t>
            </a:r>
          </a:p>
          <a:p>
            <a:pPr marL="0" indent="0">
              <a:buNone/>
            </a:pPr>
            <a:r>
              <a:rPr lang="en-US" sz="1600" b="1" dirty="0"/>
              <a:t>Mitigation:</a:t>
            </a:r>
            <a:r>
              <a:rPr lang="en-US" sz="1600" dirty="0"/>
              <a:t> Use cloud-based databases, </a:t>
            </a:r>
            <a:r>
              <a:rPr lang="en-US" sz="1600" dirty="0" err="1"/>
              <a:t>microservices</a:t>
            </a:r>
            <a:r>
              <a:rPr lang="en-US" sz="1600" dirty="0"/>
              <a:t>, and horizontal scaling.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68351678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smtClean="0"/>
              <a:t>Business </a:t>
            </a:r>
            <a:r>
              <a:rPr lang="en-US" b="1" u="sng" dirty="0"/>
              <a:t>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User </a:t>
            </a:r>
            <a:r>
              <a:rPr lang="en-US" b="1" dirty="0"/>
              <a:t>Adoption &amp; Training Challenges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HR teams </a:t>
            </a:r>
            <a:r>
              <a:rPr lang="en-US" b="1" dirty="0"/>
              <a:t>may resist using </a:t>
            </a:r>
            <a:r>
              <a:rPr lang="en-US" dirty="0"/>
              <a:t>a new ATS if it is complex.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</a:t>
            </a:r>
            <a:r>
              <a:rPr lang="en-US" b="1" dirty="0"/>
              <a:t>Provide easy UI/UX, training, documentation, and live support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Budget </a:t>
            </a:r>
            <a:r>
              <a:rPr lang="en-US" b="1" dirty="0"/>
              <a:t>Overruns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Custom ATS development can exceed cost estimates due to additional features or API pricing changes.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Use agile development, prioritize MVP features, and monitor expenses.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Legal </a:t>
            </a:r>
            <a:r>
              <a:rPr lang="en-US" b="1" dirty="0"/>
              <a:t>&amp; Compliance Risks</a:t>
            </a:r>
          </a:p>
          <a:p>
            <a:pPr marL="0" indent="0">
              <a:buNone/>
            </a:pPr>
            <a:r>
              <a:rPr lang="en-US" dirty="0"/>
              <a:t>The ATS must follow EEOC (Equal Employment Opportunity) regulations to prevent hiring biases.</a:t>
            </a:r>
          </a:p>
          <a:p>
            <a:pPr marL="0" indent="0">
              <a:buNone/>
            </a:pPr>
            <a:r>
              <a:rPr lang="en-US" b="1" dirty="0"/>
              <a:t>Mitigation:</a:t>
            </a:r>
            <a:r>
              <a:rPr lang="en-US" dirty="0"/>
              <a:t> Implement bias-free AI, anonymized resumes, and compliance reporting.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88512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Risks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200" b="1" u="sng" dirty="0"/>
              <a:t>Operational Risks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/>
              <a:t>Data </a:t>
            </a:r>
            <a:r>
              <a:rPr lang="en-US" sz="2200" b="1" dirty="0"/>
              <a:t>Loss &amp; Backup Failures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A server crash or accidental deletion can wipe out candidate records.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Use daily backups, multi-region cloud storage, and disaster recovery plans.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 smtClean="0"/>
              <a:t>Dependency </a:t>
            </a:r>
            <a:r>
              <a:rPr lang="en-US" sz="2200" b="1" dirty="0"/>
              <a:t>on Key Developers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If lead engineers leave, development may slow down.</a:t>
            </a:r>
          </a:p>
          <a:p>
            <a:pPr marL="0" indent="0">
              <a:buNone/>
            </a:pPr>
            <a:r>
              <a:rPr lang="en-US" sz="2200" b="1" dirty="0"/>
              <a:t>Mitigation:</a:t>
            </a:r>
            <a:r>
              <a:rPr lang="en-US" sz="2200" dirty="0"/>
              <a:t> Maintain detailed documentation, code reviews, and cross-training among team members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9494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latin typeface="+mn-lt"/>
              </a:rPr>
              <a:t>To Be Completed by Appropriate </a:t>
            </a:r>
            <a:r>
              <a:rPr lang="en-US" sz="3000" b="1" dirty="0" smtClean="0">
                <a:latin typeface="+mn-lt"/>
              </a:rPr>
              <a:t>Manager – </a:t>
            </a:r>
            <a:r>
              <a:rPr lang="en-US" sz="3000" b="1" dirty="0" err="1" smtClean="0">
                <a:latin typeface="+mn-lt"/>
              </a:rPr>
              <a:t>Vaibhav</a:t>
            </a:r>
            <a:r>
              <a:rPr lang="en-US" sz="3000" b="1" dirty="0" smtClean="0">
                <a:latin typeface="+mn-lt"/>
              </a:rPr>
              <a:t> Sharma</a:t>
            </a:r>
            <a:endParaRPr lang="en-US" sz="3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6702"/>
            <a:ext cx="10515600" cy="4351338"/>
          </a:xfrm>
        </p:spPr>
        <p:txBody>
          <a:bodyPr>
            <a:normAutofit/>
          </a:bodyPr>
          <a:lstStyle/>
          <a:p>
            <a:r>
              <a:rPr lang="en-US" sz="3000" b="1" dirty="0"/>
              <a:t>Project </a:t>
            </a:r>
            <a:r>
              <a:rPr lang="en-US" sz="3000" b="1" dirty="0" smtClean="0"/>
              <a:t>Sponsor :- </a:t>
            </a:r>
            <a:r>
              <a:rPr lang="en-US" sz="3000" dirty="0" smtClean="0"/>
              <a:t>ABC Company </a:t>
            </a:r>
          </a:p>
          <a:p>
            <a:r>
              <a:rPr lang="en-US" sz="3000" b="1" dirty="0"/>
              <a:t>Project </a:t>
            </a:r>
            <a:r>
              <a:rPr lang="en-US" sz="3000" b="1" dirty="0" smtClean="0"/>
              <a:t>Manager :- </a:t>
            </a:r>
            <a:r>
              <a:rPr lang="en-US" sz="3000" dirty="0" err="1" smtClean="0"/>
              <a:t>Vaibhav</a:t>
            </a:r>
            <a:r>
              <a:rPr lang="en-US" sz="3000" dirty="0" smtClean="0"/>
              <a:t> Shukla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1135242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u="sng" dirty="0" smtClean="0"/>
              <a:t>Problems</a:t>
            </a:r>
            <a:endParaRPr lang="en-US" sz="4000" b="1" u="sng" dirty="0"/>
          </a:p>
          <a:p>
            <a:r>
              <a:rPr lang="en-US" sz="1900" b="1" dirty="0"/>
              <a:t>Inefficient Resume Screening</a:t>
            </a:r>
            <a:r>
              <a:rPr lang="en-US" sz="1900" dirty="0" smtClean="0"/>
              <a:t>:-</a:t>
            </a:r>
          </a:p>
          <a:p>
            <a:r>
              <a:rPr lang="en-US" sz="1900" dirty="0"/>
              <a:t>Manual resume screening is time-consuming and prone to human error.</a:t>
            </a:r>
          </a:p>
          <a:p>
            <a:r>
              <a:rPr lang="en-US" sz="1900" dirty="0"/>
              <a:t>Existing ATS systems often use outdated keyword-matching algorithms, leading to missed qualified candidates.</a:t>
            </a:r>
          </a:p>
          <a:p>
            <a:r>
              <a:rPr lang="en-US" sz="1900" b="1" dirty="0"/>
              <a:t>Poor Candidate Experience</a:t>
            </a:r>
            <a:r>
              <a:rPr lang="en-US" sz="1900" dirty="0"/>
              <a:t>:</a:t>
            </a:r>
          </a:p>
          <a:p>
            <a:r>
              <a:rPr lang="en-US" sz="1900" dirty="0"/>
              <a:t>Many ATS platforms have clunky interfaces, making it difficult for candidates to apply or track their application status</a:t>
            </a:r>
          </a:p>
          <a:p>
            <a:r>
              <a:rPr lang="en-US" sz="1900" dirty="0"/>
              <a:t>Lack of personalized communication leads to candidate disengagement.</a:t>
            </a:r>
          </a:p>
          <a:p>
            <a:r>
              <a:rPr lang="en-US" sz="1900" b="1" dirty="0"/>
              <a:t>Data Management Challenges</a:t>
            </a:r>
          </a:p>
          <a:p>
            <a:r>
              <a:rPr lang="en-US" sz="1900" dirty="0"/>
              <a:t>Difficulty in maintaining and retrieving candidate records</a:t>
            </a:r>
            <a:r>
              <a:rPr lang="en-US" sz="1900" dirty="0" smtClean="0"/>
              <a:t>.</a:t>
            </a:r>
          </a:p>
          <a:p>
            <a:r>
              <a:rPr lang="en-US" sz="2000" dirty="0" smtClean="0"/>
              <a:t>No centralized database for tracking progress and analytics.</a:t>
            </a:r>
          </a:p>
          <a:p>
            <a:endParaRPr lang="en-US" sz="19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194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7646"/>
            <a:ext cx="10515600" cy="541931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u="sng" dirty="0" smtClean="0"/>
              <a:t> Opportunities with a ATS</a:t>
            </a:r>
          </a:p>
          <a:p>
            <a:r>
              <a:rPr lang="en-US" sz="1600" b="1" dirty="0" smtClean="0"/>
              <a:t>Automation and Efficiency</a:t>
            </a:r>
          </a:p>
          <a:p>
            <a:r>
              <a:rPr lang="en-US" sz="1600" dirty="0" smtClean="0"/>
              <a:t>Automate resume screening, application status updates, and interview scheduling</a:t>
            </a:r>
          </a:p>
          <a:p>
            <a:r>
              <a:rPr lang="en-US" sz="1600" dirty="0" smtClean="0"/>
              <a:t>Reduce manual work, saving time for recruiters.</a:t>
            </a:r>
          </a:p>
          <a:p>
            <a:r>
              <a:rPr lang="en-US" sz="1600" b="1" dirty="0" smtClean="0"/>
              <a:t>Enhanced Collaboration</a:t>
            </a:r>
          </a:p>
          <a:p>
            <a:r>
              <a:rPr lang="en-US" sz="1600" dirty="0" smtClean="0"/>
              <a:t>Centralized platform for HR, hiring managers, and interviewers to provide feedback</a:t>
            </a:r>
          </a:p>
          <a:p>
            <a:r>
              <a:rPr lang="en-US" sz="1600" dirty="0" smtClean="0"/>
              <a:t>Easy scheduling and coordination of interviews.</a:t>
            </a:r>
          </a:p>
          <a:p>
            <a:r>
              <a:rPr lang="en-US" sz="1600" b="1" dirty="0" smtClean="0"/>
              <a:t>Better Data Management</a:t>
            </a:r>
          </a:p>
          <a:p>
            <a:r>
              <a:rPr lang="en-US" sz="1600" dirty="0" smtClean="0"/>
              <a:t>Secure handling of applicant data with encryption and access controls.</a:t>
            </a:r>
          </a:p>
          <a:p>
            <a:r>
              <a:rPr lang="en-US" sz="1600" dirty="0" smtClean="0"/>
              <a:t>Ensure adherence to employment laws and industry regulations.</a:t>
            </a:r>
          </a:p>
          <a:p>
            <a:r>
              <a:rPr lang="en-US" sz="1600" b="1" dirty="0"/>
              <a:t>Customizable Workflows</a:t>
            </a:r>
          </a:p>
          <a:p>
            <a:r>
              <a:rPr lang="en-US" sz="1600" dirty="0"/>
              <a:t>Allow organizations to customize the ATS to match their unique recruitment processes</a:t>
            </a:r>
          </a:p>
          <a:p>
            <a:r>
              <a:rPr lang="en-US" sz="1600" dirty="0"/>
              <a:t>Provide configurable dashboards and reporting tools.</a:t>
            </a:r>
          </a:p>
          <a:p>
            <a:endParaRPr lang="en-US" sz="1600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08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Purpose Statement (Goals):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Streamline and Automate Recruitment</a:t>
            </a:r>
            <a:r>
              <a:rPr lang="en-US" sz="2000" dirty="0" smtClean="0"/>
              <a:t> – Reduce manual tasks, automate resume screening, and optimize workflows.</a:t>
            </a:r>
          </a:p>
          <a:p>
            <a:r>
              <a:rPr lang="en-US" sz="2000" b="1" dirty="0" smtClean="0"/>
              <a:t>Enhance Candidate Experience</a:t>
            </a:r>
            <a:r>
              <a:rPr lang="en-US" sz="2000" dirty="0" smtClean="0"/>
              <a:t> – Provide timely updates, transparent communication, and a user-friendly application process</a:t>
            </a:r>
          </a:p>
          <a:p>
            <a:r>
              <a:rPr lang="en-US" sz="2000" b="1" dirty="0" smtClean="0"/>
              <a:t>Improve Collaboration</a:t>
            </a:r>
            <a:r>
              <a:rPr lang="en-US" sz="2000" dirty="0" smtClean="0"/>
              <a:t> – Enable seamless communication between HR, hiring managers, and interviewers.</a:t>
            </a:r>
          </a:p>
          <a:p>
            <a:r>
              <a:rPr lang="en-US" sz="2000" b="1" dirty="0" smtClean="0"/>
              <a:t>Ensure Efficient Data Management</a:t>
            </a:r>
            <a:r>
              <a:rPr lang="en-US" sz="2000" dirty="0" smtClean="0"/>
              <a:t> – Store and retrieve candidate records with ease, using advanced search and analytics.</a:t>
            </a:r>
          </a:p>
          <a:p>
            <a:r>
              <a:rPr lang="en-US" sz="2000" b="1" dirty="0" smtClean="0"/>
              <a:t>Enhance Compliance and Security</a:t>
            </a:r>
            <a:r>
              <a:rPr lang="en-US" sz="2000" dirty="0" smtClean="0"/>
              <a:t> – Protect applicant data, ensure legal compliance, and reduce risks of hiring violations.</a:t>
            </a:r>
            <a:r>
              <a:rPr lang="en-US" sz="2000" b="1" dirty="0" smtClean="0"/>
              <a:t> Reduce Time-to-Hire</a:t>
            </a:r>
            <a:r>
              <a:rPr lang="en-US" sz="2000" dirty="0" smtClean="0"/>
              <a:t> – Speed up the hiring process by automating job postings, candidate tracking, and interview scheduling.</a:t>
            </a:r>
          </a:p>
          <a:p>
            <a:r>
              <a:rPr lang="en-US" sz="2000" b="1" dirty="0" smtClean="0"/>
              <a:t>Enable Data-Driven Decision Making</a:t>
            </a:r>
            <a:r>
              <a:rPr lang="en-US" sz="2000" dirty="0" smtClean="0"/>
              <a:t> – Use analytics and reports to refine hiring strategies and improve recruitment efficiency.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9519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Project Objectives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b="1" dirty="0"/>
              <a:t>Automate Application Processing </a:t>
            </a:r>
            <a:r>
              <a:rPr lang="en-US" sz="2200" dirty="0"/>
              <a:t>– Implement AI-driven resume screening and workflow automation</a:t>
            </a:r>
          </a:p>
          <a:p>
            <a:r>
              <a:rPr lang="en-US" sz="2200" b="1" dirty="0"/>
              <a:t>Enhance Collaboration </a:t>
            </a:r>
            <a:r>
              <a:rPr lang="en-US" sz="2200" dirty="0"/>
              <a:t>– Provide a centralized platform for recruiters, hiring managers, and interviewers to share feedback and schedule interviews.</a:t>
            </a:r>
          </a:p>
          <a:p>
            <a:r>
              <a:rPr lang="en-US" sz="2200" b="1" dirty="0"/>
              <a:t>Improve Candidate Communication </a:t>
            </a:r>
            <a:r>
              <a:rPr lang="en-US" sz="2200" dirty="0"/>
              <a:t>– Enable real-time status updates and automated notifications.</a:t>
            </a:r>
          </a:p>
          <a:p>
            <a:r>
              <a:rPr lang="en-US" sz="2200" b="1" dirty="0"/>
              <a:t>Optimize Data Storage and Retrieval </a:t>
            </a:r>
            <a:r>
              <a:rPr lang="en-US" sz="2200" dirty="0"/>
              <a:t>– Develop a structured and searchable candidate database for easy access</a:t>
            </a:r>
          </a:p>
          <a:p>
            <a:r>
              <a:rPr lang="en-US" sz="2200" b="1" dirty="0"/>
              <a:t>Reduce Time-to-Hire </a:t>
            </a:r>
            <a:r>
              <a:rPr lang="en-US" sz="2200" dirty="0"/>
              <a:t>– Speed up the recruitment process with automated job postings, interview scheduling, and candidate ranking.</a:t>
            </a:r>
          </a:p>
          <a:p>
            <a:r>
              <a:rPr lang="en-US" sz="2200" b="1" dirty="0"/>
              <a:t>Enable Data-Driven Decision Making </a:t>
            </a:r>
            <a:r>
              <a:rPr lang="en-US" sz="2200" dirty="0"/>
              <a:t>– Integrate analytics and reporting tools to monitor recruitment metrics and trends.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09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Success Criteria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/>
              <a:t>Efficiency Gains </a:t>
            </a:r>
            <a:r>
              <a:rPr lang="en-US" sz="2400" dirty="0"/>
              <a:t>– Reduction in manual efforts and faster processing of applications.</a:t>
            </a:r>
          </a:p>
          <a:p>
            <a:r>
              <a:rPr lang="en-US" sz="2400" b="1" dirty="0"/>
              <a:t>Candidate Satisfaction </a:t>
            </a:r>
            <a:r>
              <a:rPr lang="en-US" sz="2400" dirty="0"/>
              <a:t>– Improved candidate experience through timely communication and feedback.</a:t>
            </a:r>
          </a:p>
          <a:p>
            <a:r>
              <a:rPr lang="en-US" sz="2400" b="1" dirty="0"/>
              <a:t>Hiring Speed </a:t>
            </a:r>
            <a:r>
              <a:rPr lang="en-US" sz="2400" dirty="0"/>
              <a:t>– Decreased time-to-hire by streamlining processes and automating workflows</a:t>
            </a:r>
          </a:p>
          <a:p>
            <a:r>
              <a:rPr lang="en-US" sz="2400" b="1" dirty="0"/>
              <a:t>User Adoption </a:t>
            </a:r>
            <a:r>
              <a:rPr lang="en-US" sz="2400" dirty="0"/>
              <a:t>– High adoption rates among HR teams, hiring managers, and interviewers.</a:t>
            </a:r>
          </a:p>
          <a:p>
            <a:r>
              <a:rPr lang="en-US" sz="2400" b="1" dirty="0"/>
              <a:t>Recruitment Metrics Improvement </a:t>
            </a:r>
            <a:r>
              <a:rPr lang="en-US" sz="2400" dirty="0"/>
              <a:t>– Enhanced tracking and reporting of key hiring performance indicators.</a:t>
            </a:r>
          </a:p>
          <a:p>
            <a:r>
              <a:rPr lang="en-US" sz="2400" b="1" dirty="0"/>
              <a:t>Data Accuracy and Accessibility </a:t>
            </a:r>
            <a:r>
              <a:rPr lang="en-US" sz="2400" dirty="0"/>
              <a:t>– Improved data management with easy retrieval and accurate record-keeping.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65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/>
              <a:t>Methods/Approach: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01784"/>
            <a:ext cx="8946541" cy="5046616"/>
          </a:xfrm>
        </p:spPr>
        <p:txBody>
          <a:bodyPr>
            <a:noAutofit/>
          </a:bodyPr>
          <a:lstStyle/>
          <a:p>
            <a:r>
              <a:rPr lang="en-US" sz="1600" u="sng" dirty="0" smtClean="0"/>
              <a:t>Methods</a:t>
            </a:r>
            <a:r>
              <a:rPr lang="en-US" sz="1600" dirty="0" smtClean="0"/>
              <a:t> :-</a:t>
            </a:r>
          </a:p>
          <a:p>
            <a:r>
              <a:rPr lang="en-US" sz="1600" b="1" dirty="0" smtClean="0"/>
              <a:t>Requirement Analysis</a:t>
            </a:r>
            <a:r>
              <a:rPr lang="en-US" sz="1600" dirty="0" smtClean="0"/>
              <a:t> – Gather input from HR teams, hiring managers, and stakeholders to define system requirements and user needs.</a:t>
            </a:r>
          </a:p>
          <a:p>
            <a:r>
              <a:rPr lang="en-US" sz="1600" b="1" dirty="0" smtClean="0"/>
              <a:t>System Design &amp; Architecture</a:t>
            </a:r>
            <a:r>
              <a:rPr lang="en-US" sz="1600" dirty="0" smtClean="0"/>
              <a:t> – Develop a scalable architecture, including database design, user interface, and integration points.</a:t>
            </a:r>
          </a:p>
          <a:p>
            <a:r>
              <a:rPr lang="en-US" sz="1600" b="1" dirty="0" smtClean="0"/>
              <a:t>Technology Stack Selection</a:t>
            </a:r>
            <a:r>
              <a:rPr lang="en-US" sz="1600" dirty="0" smtClean="0"/>
              <a:t> – Choose appropriate programming languages, frameworks, and cloud services for deployment.</a:t>
            </a:r>
          </a:p>
          <a:p>
            <a:r>
              <a:rPr lang="en-US" sz="1600" b="1" dirty="0" smtClean="0"/>
              <a:t>Development &amp; Implementation</a:t>
            </a:r>
            <a:r>
              <a:rPr lang="en-US" sz="1600" dirty="0" smtClean="0"/>
              <a:t> – Build core features such as job postings, candidate tracking, resume parsing, and interview scheduling.</a:t>
            </a:r>
          </a:p>
          <a:p>
            <a:r>
              <a:rPr lang="en-US" sz="1600" b="1" dirty="0" smtClean="0"/>
              <a:t>Testing &amp; Quality Assurance</a:t>
            </a:r>
            <a:r>
              <a:rPr lang="en-US" sz="1600" dirty="0" smtClean="0"/>
              <a:t> – Conduct unit testing, system testing, and user acceptance testing to ensure functionality and reliability.</a:t>
            </a:r>
          </a:p>
          <a:p>
            <a:r>
              <a:rPr lang="en-US" sz="1600" b="1" dirty="0" smtClean="0"/>
              <a:t>Deployment &amp; Integration</a:t>
            </a:r>
            <a:r>
              <a:rPr lang="en-US" sz="1600" dirty="0" smtClean="0"/>
              <a:t> – Deploy the ATS system in a live environment and integrate it with existing HR tools and software.</a:t>
            </a:r>
          </a:p>
          <a:p>
            <a:r>
              <a:rPr lang="en-US" sz="1600" b="1" dirty="0" smtClean="0"/>
              <a:t>Training &amp; User Adoption</a:t>
            </a:r>
            <a:r>
              <a:rPr lang="en-US" sz="1600" dirty="0" smtClean="0"/>
              <a:t> – Provide training materials, onboarding sessions, and support to ensure smooth adoption by users.</a:t>
            </a:r>
          </a:p>
          <a:p>
            <a:r>
              <a:rPr lang="en-US" sz="1600" b="1" dirty="0" smtClean="0"/>
              <a:t>Monitoring &amp; Continuous Improvement</a:t>
            </a:r>
            <a:r>
              <a:rPr lang="en-US" sz="1600" dirty="0" smtClean="0"/>
              <a:t> – Gather user feedback, track performance metrics, and implement updates to enhance the system over time.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50777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u="sng" dirty="0" smtClean="0"/>
              <a:t>Approach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254034"/>
            <a:ext cx="8946541" cy="4994365"/>
          </a:xfrm>
        </p:spPr>
        <p:txBody>
          <a:bodyPr>
            <a:noAutofit/>
          </a:bodyPr>
          <a:lstStyle/>
          <a:p>
            <a:r>
              <a:rPr lang="en-US" sz="1600" dirty="0" smtClean="0"/>
              <a:t>We will do PDP means SWOT Analysis, GAP Analysis, Feasibility study , Root Cause Analysis , Decision Analysis, Strategy Analysis.</a:t>
            </a:r>
          </a:p>
          <a:p>
            <a:r>
              <a:rPr lang="en-US" sz="1600" dirty="0" smtClean="0"/>
              <a:t>We will understand the business needs, Identify stakeholders, will , define </a:t>
            </a:r>
            <a:r>
              <a:rPr lang="en-US" sz="1600" dirty="0"/>
              <a:t>Functional &amp; Non-Functional </a:t>
            </a:r>
            <a:r>
              <a:rPr lang="en-US" sz="1600" dirty="0" smtClean="0"/>
              <a:t>Requirements.</a:t>
            </a:r>
          </a:p>
          <a:p>
            <a:r>
              <a:rPr lang="en-US" sz="1600" dirty="0" smtClean="0"/>
              <a:t>We will use elicitation technique like interview ,Survey and JAD Session to gather detailed requirement</a:t>
            </a:r>
            <a:r>
              <a:rPr lang="en-US" sz="1600" dirty="0"/>
              <a:t>, Workshops &amp; Brainstorming Sessions, Observation (Job Shadowing)</a:t>
            </a:r>
            <a:endParaRPr lang="en-US" sz="1600" dirty="0" smtClean="0"/>
          </a:p>
          <a:p>
            <a:r>
              <a:rPr lang="en-US" sz="1600" dirty="0" smtClean="0"/>
              <a:t>In this project we will use sequential ( Waterfall ) Methodologies.</a:t>
            </a:r>
          </a:p>
          <a:p>
            <a:r>
              <a:rPr lang="en-US" sz="1600" dirty="0" smtClean="0"/>
              <a:t>We will document them by the help of BRD , FRD, SRS.</a:t>
            </a:r>
          </a:p>
          <a:p>
            <a:r>
              <a:rPr lang="en-US" sz="1600" dirty="0" smtClean="0"/>
              <a:t>We will also Model the requirement in proper way by the help of UML, will prepare use case, prototypes.</a:t>
            </a:r>
          </a:p>
          <a:p>
            <a:r>
              <a:rPr lang="en-US" sz="1600" dirty="0" smtClean="0"/>
              <a:t>We will prepare RACI and RTM.</a:t>
            </a:r>
          </a:p>
          <a:p>
            <a:r>
              <a:rPr lang="en-US" sz="1600" dirty="0" smtClean="0"/>
              <a:t>We will sort the requirement to avoid the duplicity and also to focus more on relevant requirements.</a:t>
            </a:r>
          </a:p>
          <a:p>
            <a:r>
              <a:rPr lang="en-US" sz="1600" dirty="0" smtClean="0"/>
              <a:t>We will use MOSCOW for prioritizing.</a:t>
            </a:r>
          </a:p>
          <a:p>
            <a:r>
              <a:rPr lang="en-US" sz="1600" dirty="0" smtClean="0"/>
              <a:t>We will also validate the requirement through SMART.</a:t>
            </a:r>
          </a:p>
          <a:p>
            <a:r>
              <a:rPr lang="en-US" sz="1600" dirty="0" smtClean="0"/>
              <a:t>We will also ready for all enhancements and change requests.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6662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307</TotalTime>
  <Words>2697</Words>
  <Application>Microsoft Office PowerPoint</Application>
  <PresentationFormat>Widescreen</PresentationFormat>
  <Paragraphs>274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Wingdings 3</vt:lpstr>
      <vt:lpstr>Ion</vt:lpstr>
      <vt:lpstr>Live Project Part 1</vt:lpstr>
      <vt:lpstr>Application Tracking System</vt:lpstr>
      <vt:lpstr>PowerPoint Presentation</vt:lpstr>
      <vt:lpstr>PowerPoint Presentation</vt:lpstr>
      <vt:lpstr>Purpose Statement (Goals):</vt:lpstr>
      <vt:lpstr>Project Objectives</vt:lpstr>
      <vt:lpstr>Success Criteria:</vt:lpstr>
      <vt:lpstr>Methods/Approach:</vt:lpstr>
      <vt:lpstr>Approach  </vt:lpstr>
      <vt:lpstr>Resources: Time</vt:lpstr>
      <vt:lpstr>Resources :- Budget Breakdown (Estimate)</vt:lpstr>
      <vt:lpstr>Resources:- Training and Documentation </vt:lpstr>
      <vt:lpstr>Resources: Tech Stack</vt:lpstr>
      <vt:lpstr>Resources: Tech Stack</vt:lpstr>
      <vt:lpstr>Resources: Team Requirements</vt:lpstr>
      <vt:lpstr>Resources :- Challenges &amp; Risk Management</vt:lpstr>
      <vt:lpstr>Resources :- Compliance and Legal </vt:lpstr>
      <vt:lpstr>Dependencies  </vt:lpstr>
      <vt:lpstr>Dependencies</vt:lpstr>
      <vt:lpstr>Dependencies</vt:lpstr>
      <vt:lpstr>Risks</vt:lpstr>
      <vt:lpstr>Risks</vt:lpstr>
      <vt:lpstr>Risks</vt:lpstr>
      <vt:lpstr>Risks</vt:lpstr>
      <vt:lpstr>Risks</vt:lpstr>
      <vt:lpstr>To Be Completed by Appropriate Manager – Vaibhav Sharma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Project Part 1</dc:title>
  <dc:creator>User</dc:creator>
  <cp:lastModifiedBy>User</cp:lastModifiedBy>
  <cp:revision>17</cp:revision>
  <dcterms:created xsi:type="dcterms:W3CDTF">2025-02-05T04:56:23Z</dcterms:created>
  <dcterms:modified xsi:type="dcterms:W3CDTF">2025-02-05T10:07:05Z</dcterms:modified>
</cp:coreProperties>
</file>