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  <p:sldId id="273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7F52932-6573-4FDE-AD6C-3DA4B9863EB2}" v="54" dt="2025-01-05T10:05:29.03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50" d="100"/>
          <a:sy n="50" d="100"/>
        </p:scale>
        <p:origin x="1906" y="6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28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illewan, Ashay" userId="f9e81711-8b09-43b1-8f93-1b980c6a613b" providerId="ADAL" clId="{07F52932-6573-4FDE-AD6C-3DA4B9863EB2}"/>
    <pc:docChg chg="undo custSel addSld delSld modSld sldOrd">
      <pc:chgData name="Pillewan, Ashay" userId="f9e81711-8b09-43b1-8f93-1b980c6a613b" providerId="ADAL" clId="{07F52932-6573-4FDE-AD6C-3DA4B9863EB2}" dt="2025-01-05T10:05:29.032" v="3301"/>
      <pc:docMkLst>
        <pc:docMk/>
      </pc:docMkLst>
      <pc:sldChg chg="addSp modSp new mod">
        <pc:chgData name="Pillewan, Ashay" userId="f9e81711-8b09-43b1-8f93-1b980c6a613b" providerId="ADAL" clId="{07F52932-6573-4FDE-AD6C-3DA4B9863EB2}" dt="2025-01-05T10:05:25.605" v="3299"/>
        <pc:sldMkLst>
          <pc:docMk/>
          <pc:sldMk cId="2144172072" sldId="256"/>
        </pc:sldMkLst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2144172072" sldId="256"/>
            <ac:spMk id="2" creationId="{A87AD5A8-34AE-C54D-28B6-58447FF41588}"/>
          </ac:spMkLst>
        </pc:spChg>
        <pc:spChg chg="mod">
          <ac:chgData name="Pillewan, Ashay" userId="f9e81711-8b09-43b1-8f93-1b980c6a613b" providerId="ADAL" clId="{07F52932-6573-4FDE-AD6C-3DA4B9863EB2}" dt="2025-01-05T08:07:59.410" v="144" actId="1076"/>
          <ac:spMkLst>
            <pc:docMk/>
            <pc:sldMk cId="2144172072" sldId="256"/>
            <ac:spMk id="3" creationId="{4593D901-AD82-DB00-FB72-9D20BFDEA531}"/>
          </ac:spMkLst>
        </pc:spChg>
        <pc:spChg chg="add mod">
          <ac:chgData name="Pillewan, Ashay" userId="f9e81711-8b09-43b1-8f93-1b980c6a613b" providerId="ADAL" clId="{07F52932-6573-4FDE-AD6C-3DA4B9863EB2}" dt="2025-01-05T08:07:55.027" v="143" actId="20577"/>
          <ac:spMkLst>
            <pc:docMk/>
            <pc:sldMk cId="2144172072" sldId="256"/>
            <ac:spMk id="4" creationId="{C36E4E58-2053-A053-4517-72C22CB7A6A0}"/>
          </ac:spMkLst>
        </pc:spChg>
      </pc:sldChg>
      <pc:sldChg chg="modSp new mod">
        <pc:chgData name="Pillewan, Ashay" userId="f9e81711-8b09-43b1-8f93-1b980c6a613b" providerId="ADAL" clId="{07F52932-6573-4FDE-AD6C-3DA4B9863EB2}" dt="2025-01-05T10:05:29.032" v="3301"/>
        <pc:sldMkLst>
          <pc:docMk/>
          <pc:sldMk cId="664464739" sldId="25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664464739" sldId="257"/>
            <ac:spMk id="2" creationId="{1BDC8743-BDE9-7CED-7935-C0C8B8E590BA}"/>
          </ac:spMkLst>
        </pc:spChg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664464739" sldId="257"/>
            <ac:spMk id="3" creationId="{163B916C-525E-F01D-DC66-387C4E13B92E}"/>
          </ac:spMkLst>
        </pc:spChg>
      </pc:sldChg>
      <pc:sldChg chg="modSp new mod">
        <pc:chgData name="Pillewan, Ashay" userId="f9e81711-8b09-43b1-8f93-1b980c6a613b" providerId="ADAL" clId="{07F52932-6573-4FDE-AD6C-3DA4B9863EB2}" dt="2025-01-05T10:05:29.032" v="3301"/>
        <pc:sldMkLst>
          <pc:docMk/>
          <pc:sldMk cId="3539436892" sldId="25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9436892" sldId="258"/>
            <ac:spMk id="2" creationId="{6B8C3EE4-6214-FA3A-5BBF-4766E15C3790}"/>
          </ac:spMkLst>
        </pc:spChg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3539436892" sldId="258"/>
            <ac:spMk id="3" creationId="{A0B409EA-7849-8BA9-5D4B-F649BC19D016}"/>
          </ac:spMkLst>
        </pc:spChg>
      </pc:sldChg>
      <pc:sldChg chg="modSp new mod">
        <pc:chgData name="Pillewan, Ashay" userId="f9e81711-8b09-43b1-8f93-1b980c6a613b" providerId="ADAL" clId="{07F52932-6573-4FDE-AD6C-3DA4B9863EB2}" dt="2025-01-05T10:05:29.032" v="3301"/>
        <pc:sldMkLst>
          <pc:docMk/>
          <pc:sldMk cId="877249791" sldId="25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877249791" sldId="259"/>
            <ac:spMk id="2" creationId="{62FEB8BB-2BDC-4E77-D282-9C67829966EE}"/>
          </ac:spMkLst>
        </pc:spChg>
        <pc:spChg chg="mod">
          <ac:chgData name="Pillewan, Ashay" userId="f9e81711-8b09-43b1-8f93-1b980c6a613b" providerId="ADAL" clId="{07F52932-6573-4FDE-AD6C-3DA4B9863EB2}" dt="2025-01-05T10:05:25.605" v="3299"/>
          <ac:spMkLst>
            <pc:docMk/>
            <pc:sldMk cId="877249791" sldId="259"/>
            <ac:spMk id="3" creationId="{3CBB038A-1DA9-AA00-A7A4-3E9E373D24EE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737142900" sldId="26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737142900" sldId="260"/>
            <ac:spMk id="2" creationId="{1E1A9B9C-88BC-1CBA-C68D-F71CD5CD3882}"/>
          </ac:spMkLst>
        </pc:spChg>
        <pc:spChg chg="del mod">
          <ac:chgData name="Pillewan, Ashay" userId="f9e81711-8b09-43b1-8f93-1b980c6a613b" providerId="ADAL" clId="{07F52932-6573-4FDE-AD6C-3DA4B9863EB2}" dt="2025-01-05T08:26:25.645" v="2718"/>
          <ac:spMkLst>
            <pc:docMk/>
            <pc:sldMk cId="737142900" sldId="260"/>
            <ac:spMk id="3" creationId="{359A9DD1-EB0D-70E9-27B0-8E06F573F669}"/>
          </ac:spMkLst>
        </pc:spChg>
        <pc:spChg chg="add">
          <ac:chgData name="Pillewan, Ashay" userId="f9e81711-8b09-43b1-8f93-1b980c6a613b" providerId="ADAL" clId="{07F52932-6573-4FDE-AD6C-3DA4B9863EB2}" dt="2025-01-05T08:26:17.140" v="2715"/>
          <ac:spMkLst>
            <pc:docMk/>
            <pc:sldMk cId="737142900" sldId="260"/>
            <ac:spMk id="4" creationId="{7A153399-CC39-DFF1-D17F-812EBA8F1E57}"/>
          </ac:spMkLst>
        </pc:spChg>
        <pc:spChg chg="add del mod">
          <ac:chgData name="Pillewan, Ashay" userId="f9e81711-8b09-43b1-8f93-1b980c6a613b" providerId="ADAL" clId="{07F52932-6573-4FDE-AD6C-3DA4B9863EB2}" dt="2025-01-05T08:27:13.857" v="2725"/>
          <ac:spMkLst>
            <pc:docMk/>
            <pc:sldMk cId="737142900" sldId="260"/>
            <ac:spMk id="5" creationId="{D6DFBC04-402B-8EF5-513B-8D2555674F7C}"/>
          </ac:spMkLst>
        </pc:spChg>
        <pc:spChg chg="add del mod">
          <ac:chgData name="Pillewan, Ashay" userId="f9e81711-8b09-43b1-8f93-1b980c6a613b" providerId="ADAL" clId="{07F52932-6573-4FDE-AD6C-3DA4B9863EB2}" dt="2025-01-05T08:27:25.941" v="2727" actId="478"/>
          <ac:spMkLst>
            <pc:docMk/>
            <pc:sldMk cId="737142900" sldId="260"/>
            <ac:spMk id="6" creationId="{07E756E1-0C8F-6E52-2353-82B1AAE1DF6C}"/>
          </ac:spMkLst>
        </pc:spChg>
        <pc:spChg chg="add mod">
          <ac:chgData name="Pillewan, Ashay" userId="f9e81711-8b09-43b1-8f93-1b980c6a613b" providerId="ADAL" clId="{07F52932-6573-4FDE-AD6C-3DA4B9863EB2}" dt="2025-01-05T10:05:25.605" v="3299"/>
          <ac:spMkLst>
            <pc:docMk/>
            <pc:sldMk cId="737142900" sldId="260"/>
            <ac:spMk id="7" creationId="{273545C3-CB0A-8414-CA07-5AAA475EE37A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4048781982" sldId="26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4048781982" sldId="261"/>
            <ac:spMk id="2" creationId="{4538CE32-F3D0-1E59-D837-CD66134284EF}"/>
          </ac:spMkLst>
        </pc:spChg>
        <pc:spChg chg="add">
          <ac:chgData name="Pillewan, Ashay" userId="f9e81711-8b09-43b1-8f93-1b980c6a613b" providerId="ADAL" clId="{07F52932-6573-4FDE-AD6C-3DA4B9863EB2}" dt="2025-01-05T08:39:29.354" v="2943"/>
          <ac:spMkLst>
            <pc:docMk/>
            <pc:sldMk cId="4048781982" sldId="261"/>
            <ac:spMk id="3" creationId="{558BF59C-10E6-C9E1-8039-6D8F12D20CEB}"/>
          </ac:spMkLst>
        </pc:spChg>
        <pc:spChg chg="add mod">
          <ac:chgData name="Pillewan, Ashay" userId="f9e81711-8b09-43b1-8f93-1b980c6a613b" providerId="ADAL" clId="{07F52932-6573-4FDE-AD6C-3DA4B9863EB2}" dt="2025-01-05T10:05:25.605" v="3299"/>
          <ac:spMkLst>
            <pc:docMk/>
            <pc:sldMk cId="4048781982" sldId="261"/>
            <ac:spMk id="4" creationId="{7A79A104-9E0C-3CC5-9554-39B3492BF9F8}"/>
          </ac:spMkLst>
        </pc:spChg>
        <pc:spChg chg="del mod">
          <ac:chgData name="Pillewan, Ashay" userId="f9e81711-8b09-43b1-8f93-1b980c6a613b" providerId="ADAL" clId="{07F52932-6573-4FDE-AD6C-3DA4B9863EB2}" dt="2025-01-05T08:39:32.920" v="2945"/>
          <ac:spMkLst>
            <pc:docMk/>
            <pc:sldMk cId="4048781982" sldId="261"/>
            <ac:spMk id="7" creationId="{302F7B8D-64FE-2317-CCF0-02B292D96D43}"/>
          </ac:spMkLst>
        </pc:spChg>
      </pc:sldChg>
      <pc:sldChg chg="addSp delSp modSp add del mod">
        <pc:chgData name="Pillewan, Ashay" userId="f9e81711-8b09-43b1-8f93-1b980c6a613b" providerId="ADAL" clId="{07F52932-6573-4FDE-AD6C-3DA4B9863EB2}" dt="2025-01-05T10:05:29.032" v="3301"/>
        <pc:sldMkLst>
          <pc:docMk/>
          <pc:sldMk cId="2042007153" sldId="26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042007153" sldId="262"/>
            <ac:spMk id="2" creationId="{F7F3948E-FE99-2E2F-01A2-D55D50DB75C4}"/>
          </ac:spMkLst>
        </pc:spChg>
        <pc:spChg chg="add">
          <ac:chgData name="Pillewan, Ashay" userId="f9e81711-8b09-43b1-8f93-1b980c6a613b" providerId="ADAL" clId="{07F52932-6573-4FDE-AD6C-3DA4B9863EB2}" dt="2025-01-05T09:03:38.796" v="2971"/>
          <ac:spMkLst>
            <pc:docMk/>
            <pc:sldMk cId="2042007153" sldId="262"/>
            <ac:spMk id="3" creationId="{0F2AED7F-7630-91BA-EE43-3F2FD9EF48E5}"/>
          </ac:spMkLst>
        </pc:spChg>
        <pc:spChg chg="del mod">
          <ac:chgData name="Pillewan, Ashay" userId="f9e81711-8b09-43b1-8f93-1b980c6a613b" providerId="ADAL" clId="{07F52932-6573-4FDE-AD6C-3DA4B9863EB2}" dt="2025-01-05T09:03:41.859" v="2973"/>
          <ac:spMkLst>
            <pc:docMk/>
            <pc:sldMk cId="2042007153" sldId="262"/>
            <ac:spMk id="4" creationId="{4E3393EF-210A-74EA-DA2C-713D1771A2C3}"/>
          </ac:spMkLst>
        </pc:spChg>
        <pc:spChg chg="add del mod">
          <ac:chgData name="Pillewan, Ashay" userId="f9e81711-8b09-43b1-8f93-1b980c6a613b" providerId="ADAL" clId="{07F52932-6573-4FDE-AD6C-3DA4B9863EB2}" dt="2025-01-05T09:04:11.692" v="2977"/>
          <ac:spMkLst>
            <pc:docMk/>
            <pc:sldMk cId="2042007153" sldId="262"/>
            <ac:spMk id="5" creationId="{5510A4D5-9875-967A-004F-BEC358BF2ACE}"/>
          </ac:spMkLst>
        </pc:spChg>
        <pc:spChg chg="add mod">
          <ac:chgData name="Pillewan, Ashay" userId="f9e81711-8b09-43b1-8f93-1b980c6a613b" providerId="ADAL" clId="{07F52932-6573-4FDE-AD6C-3DA4B9863EB2}" dt="2025-01-05T10:05:25.605" v="3299"/>
          <ac:spMkLst>
            <pc:docMk/>
            <pc:sldMk cId="2042007153" sldId="262"/>
            <ac:spMk id="6" creationId="{EC6C8680-15AA-802E-AB49-7A9DA3F41C60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828497796" sldId="26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828497796" sldId="263"/>
            <ac:spMk id="2" creationId="{AC7F6BDA-5708-8BA9-548B-6EE053DAB9D6}"/>
          </ac:spMkLst>
        </pc:spChg>
        <pc:spChg chg="mod">
          <ac:chgData name="Pillewan, Ashay" userId="f9e81711-8b09-43b1-8f93-1b980c6a613b" providerId="ADAL" clId="{07F52932-6573-4FDE-AD6C-3DA4B9863EB2}" dt="2025-01-05T09:06:41.103" v="3017" actId="20577"/>
          <ac:spMkLst>
            <pc:docMk/>
            <pc:sldMk cId="1828497796" sldId="263"/>
            <ac:spMk id="6" creationId="{FA3EE43E-4886-BDC9-F01F-6A0CCDE63B24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57419594" sldId="264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957419594" sldId="264"/>
            <ac:spMk id="2" creationId="{EEB476C1-AC49-C7C3-9104-77A6D4DA3D53}"/>
          </ac:spMkLst>
        </pc:spChg>
        <pc:spChg chg="mod">
          <ac:chgData name="Pillewan, Ashay" userId="f9e81711-8b09-43b1-8f93-1b980c6a613b" providerId="ADAL" clId="{07F52932-6573-4FDE-AD6C-3DA4B9863EB2}" dt="2025-01-05T09:11:00.567" v="3045" actId="1076"/>
          <ac:spMkLst>
            <pc:docMk/>
            <pc:sldMk cId="3957419594" sldId="264"/>
            <ac:spMk id="6" creationId="{506F1357-EE22-C89A-3F2C-5564EF5E9B28}"/>
          </ac:spMkLst>
        </pc:spChg>
      </pc:sldChg>
      <pc:sldChg chg="addSp del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46496784" sldId="26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46496784" sldId="265"/>
            <ac:spMk id="2" creationId="{109038D2-84C5-B736-F627-708AFC053A15}"/>
          </ac:spMkLst>
        </pc:spChg>
        <pc:spChg chg="add mod">
          <ac:chgData name="Pillewan, Ashay" userId="f9e81711-8b09-43b1-8f93-1b980c6a613b" providerId="ADAL" clId="{07F52932-6573-4FDE-AD6C-3DA4B9863EB2}" dt="2025-01-05T09:13:15.715" v="3086" actId="1076"/>
          <ac:spMkLst>
            <pc:docMk/>
            <pc:sldMk cId="1646496784" sldId="265"/>
            <ac:spMk id="3" creationId="{EF31AF31-2F61-97BB-334D-3F3460C7FB4C}"/>
          </ac:spMkLst>
        </pc:spChg>
        <pc:spChg chg="del mod">
          <ac:chgData name="Pillewan, Ashay" userId="f9e81711-8b09-43b1-8f93-1b980c6a613b" providerId="ADAL" clId="{07F52932-6573-4FDE-AD6C-3DA4B9863EB2}" dt="2025-01-05T09:10:26.562" v="3038"/>
          <ac:spMkLst>
            <pc:docMk/>
            <pc:sldMk cId="1646496784" sldId="265"/>
            <ac:spMk id="6" creationId="{F68DCA01-E24E-0570-3CD8-B6DB0A1EF13F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767624182" sldId="266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767624182" sldId="266"/>
            <ac:spMk id="2" creationId="{F4A0F070-EFF6-DE1C-DA27-768673E2E747}"/>
          </ac:spMkLst>
        </pc:spChg>
        <pc:spChg chg="mod">
          <ac:chgData name="Pillewan, Ashay" userId="f9e81711-8b09-43b1-8f93-1b980c6a613b" providerId="ADAL" clId="{07F52932-6573-4FDE-AD6C-3DA4B9863EB2}" dt="2025-01-05T09:13:20.785" v="3087" actId="1076"/>
          <ac:spMkLst>
            <pc:docMk/>
            <pc:sldMk cId="767624182" sldId="266"/>
            <ac:spMk id="3" creationId="{9102E77F-42B1-B9F6-9012-99715D02D2CA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707098388" sldId="267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707098388" sldId="267"/>
            <ac:spMk id="2" creationId="{814617FF-DE2E-49D8-2407-F8F185845AB8}"/>
          </ac:spMkLst>
        </pc:spChg>
        <pc:spChg chg="mod">
          <ac:chgData name="Pillewan, Ashay" userId="f9e81711-8b09-43b1-8f93-1b980c6a613b" providerId="ADAL" clId="{07F52932-6573-4FDE-AD6C-3DA4B9863EB2}" dt="2025-01-05T09:19:00.721" v="3130" actId="1076"/>
          <ac:spMkLst>
            <pc:docMk/>
            <pc:sldMk cId="3707098388" sldId="267"/>
            <ac:spMk id="3" creationId="{CEF432AA-70D2-9D8D-9288-46916A70EC54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906373005" sldId="268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906373005" sldId="268"/>
            <ac:spMk id="2" creationId="{890F8DFD-4C81-A764-657A-028E4CFFC5BE}"/>
          </ac:spMkLst>
        </pc:spChg>
        <pc:spChg chg="mod">
          <ac:chgData name="Pillewan, Ashay" userId="f9e81711-8b09-43b1-8f93-1b980c6a613b" providerId="ADAL" clId="{07F52932-6573-4FDE-AD6C-3DA4B9863EB2}" dt="2025-01-05T09:19:42.340" v="3139" actId="12"/>
          <ac:spMkLst>
            <pc:docMk/>
            <pc:sldMk cId="3906373005" sldId="268"/>
            <ac:spMk id="3" creationId="{1D6467DA-0510-DF70-3652-A9242B23B98F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530056606" sldId="269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530056606" sldId="269"/>
            <ac:spMk id="2" creationId="{9F2EE383-08FF-AE3D-0B19-462103EA3E95}"/>
          </ac:spMkLst>
        </pc:spChg>
        <pc:spChg chg="mod">
          <ac:chgData name="Pillewan, Ashay" userId="f9e81711-8b09-43b1-8f93-1b980c6a613b" providerId="ADAL" clId="{07F52932-6573-4FDE-AD6C-3DA4B9863EB2}" dt="2025-01-05T09:20:14.530" v="3146" actId="12"/>
          <ac:spMkLst>
            <pc:docMk/>
            <pc:sldMk cId="3530056606" sldId="269"/>
            <ac:spMk id="3" creationId="{28BC6DF2-4021-5366-64F9-51734849A4C8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2953055113" sldId="270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953055113" sldId="270"/>
            <ac:spMk id="2" creationId="{50185ACB-1ECD-F215-7ED8-B822B189B17E}"/>
          </ac:spMkLst>
        </pc:spChg>
        <pc:spChg chg="mod">
          <ac:chgData name="Pillewan, Ashay" userId="f9e81711-8b09-43b1-8f93-1b980c6a613b" providerId="ADAL" clId="{07F52932-6573-4FDE-AD6C-3DA4B9863EB2}" dt="2025-01-05T10:03:47.114" v="3286" actId="14100"/>
          <ac:spMkLst>
            <pc:docMk/>
            <pc:sldMk cId="2953055113" sldId="270"/>
            <ac:spMk id="3" creationId="{75DCAF02-B8F0-D106-16B1-9D7BBC42D70D}"/>
          </ac:spMkLst>
        </pc:spChg>
      </pc:sldChg>
      <pc:sldChg chg="modSp add mod ord">
        <pc:chgData name="Pillewan, Ashay" userId="f9e81711-8b09-43b1-8f93-1b980c6a613b" providerId="ADAL" clId="{07F52932-6573-4FDE-AD6C-3DA4B9863EB2}" dt="2025-01-05T10:05:29.032" v="3301"/>
        <pc:sldMkLst>
          <pc:docMk/>
          <pc:sldMk cId="2313571927" sldId="271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313571927" sldId="271"/>
            <ac:spMk id="2" creationId="{36BFE5D4-5449-3E3A-F6B8-4751891C4287}"/>
          </ac:spMkLst>
        </pc:spChg>
        <pc:spChg chg="mod">
          <ac:chgData name="Pillewan, Ashay" userId="f9e81711-8b09-43b1-8f93-1b980c6a613b" providerId="ADAL" clId="{07F52932-6573-4FDE-AD6C-3DA4B9863EB2}" dt="2025-01-05T09:25:09.157" v="3170" actId="2711"/>
          <ac:spMkLst>
            <pc:docMk/>
            <pc:sldMk cId="2313571927" sldId="271"/>
            <ac:spMk id="3" creationId="{BC24476E-9D78-B164-8679-55B3BED9FE22}"/>
          </ac:spMkLst>
        </pc:spChg>
      </pc:sldChg>
      <pc:sldChg chg="addSp modSp add mod">
        <pc:chgData name="Pillewan, Ashay" userId="f9e81711-8b09-43b1-8f93-1b980c6a613b" providerId="ADAL" clId="{07F52932-6573-4FDE-AD6C-3DA4B9863EB2}" dt="2025-01-05T10:05:29.032" v="3301"/>
        <pc:sldMkLst>
          <pc:docMk/>
          <pc:sldMk cId="2788458984" sldId="272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2788458984" sldId="272"/>
            <ac:spMk id="2" creationId="{0464A8B5-178C-3521-02A0-FFF7FACCEE24}"/>
          </ac:spMkLst>
        </pc:spChg>
        <pc:spChg chg="mod">
          <ac:chgData name="Pillewan, Ashay" userId="f9e81711-8b09-43b1-8f93-1b980c6a613b" providerId="ADAL" clId="{07F52932-6573-4FDE-AD6C-3DA4B9863EB2}" dt="2025-01-05T10:03:41.876" v="3285" actId="14100"/>
          <ac:spMkLst>
            <pc:docMk/>
            <pc:sldMk cId="2788458984" sldId="272"/>
            <ac:spMk id="3" creationId="{C8C9C74F-6E4F-D09A-4C1F-567C48453AAE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4" creationId="{419CF2C6-990A-015A-1C9E-8A5B14FA05B1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5" creationId="{54A3C645-0A0A-3069-0B72-22DA05FF4F34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6" creationId="{6BE60EF4-433C-4CAC-3D85-A3318ACEAD17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7" creationId="{842C4B56-04DC-128C-AF8E-1A20C7B4AB1B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8" creationId="{521488D5-0814-BAE6-A582-E40140B09D15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9" creationId="{20F69E64-07BD-14BF-6844-466C49C9C83B}"/>
          </ac:spMkLst>
        </pc:spChg>
        <pc:spChg chg="add">
          <ac:chgData name="Pillewan, Ashay" userId="f9e81711-8b09-43b1-8f93-1b980c6a613b" providerId="ADAL" clId="{07F52932-6573-4FDE-AD6C-3DA4B9863EB2}" dt="2025-01-05T09:26:01.874" v="3174"/>
          <ac:spMkLst>
            <pc:docMk/>
            <pc:sldMk cId="2788458984" sldId="272"/>
            <ac:spMk id="10" creationId="{CBCACBF1-AA18-8FFE-4162-611935DFF0B8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1" creationId="{70A995CD-CC3F-1364-DD25-34CB52C35431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2" creationId="{044E33E8-99F6-FEEC-4F7C-4EC05BE158DB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3" creationId="{7BAE190B-1DAF-AFED-CEEB-6E3F04087ACB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4" creationId="{4FD32E11-2847-929A-BCFD-4A871D5A4B0D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5" creationId="{01CA1220-3306-657B-74AC-699CBFF9B7AB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6" creationId="{31DF9675-3860-B5A1-BB5A-740BEC6EC69D}"/>
          </ac:spMkLst>
        </pc:spChg>
        <pc:spChg chg="add">
          <ac:chgData name="Pillewan, Ashay" userId="f9e81711-8b09-43b1-8f93-1b980c6a613b" providerId="ADAL" clId="{07F52932-6573-4FDE-AD6C-3DA4B9863EB2}" dt="2025-01-05T09:26:05.187" v="3175"/>
          <ac:spMkLst>
            <pc:docMk/>
            <pc:sldMk cId="2788458984" sldId="272"/>
            <ac:spMk id="17" creationId="{143515B9-BB65-E4A3-68DA-227C4A447719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18" creationId="{46472DB9-1D81-788F-B9D5-BDF5297F24A5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19" creationId="{1BED809B-EB42-6924-3D03-35B373E5D0F2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20" creationId="{7D8494D6-3E43-9776-F018-8C749A79D145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21" creationId="{4FA3DEE3-8CF6-646A-64EF-EFB2D0D23EA5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22" creationId="{0364C5E6-E303-AFDD-14C6-758C1BA06A3C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23" creationId="{6D11E52E-83A3-C5B8-F829-A2CE7825BF8E}"/>
          </ac:spMkLst>
        </pc:spChg>
        <pc:spChg chg="add">
          <ac:chgData name="Pillewan, Ashay" userId="f9e81711-8b09-43b1-8f93-1b980c6a613b" providerId="ADAL" clId="{07F52932-6573-4FDE-AD6C-3DA4B9863EB2}" dt="2025-01-05T09:26:12.063" v="3178"/>
          <ac:spMkLst>
            <pc:docMk/>
            <pc:sldMk cId="2788458984" sldId="272"/>
            <ac:spMk id="24" creationId="{443DA1B8-2D3C-8E1E-D5DA-B3D87FFF9BC2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25" creationId="{0424015F-97DC-C640-70DA-06F2C8C264D3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26" creationId="{0272574B-4B3E-F050-D033-A1FEF3BE9A06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27" creationId="{8A02D915-6549-4C38-CBCF-07FAB5EADA7B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28" creationId="{408E3E4F-754D-528E-8F5C-E458E0D1AD1D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29" creationId="{1157EB09-B970-F82C-DE68-F28B790E551C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30" creationId="{BB35C162-C1A2-0503-1EAA-7E3DCEDE2745}"/>
          </ac:spMkLst>
        </pc:spChg>
        <pc:spChg chg="add">
          <ac:chgData name="Pillewan, Ashay" userId="f9e81711-8b09-43b1-8f93-1b980c6a613b" providerId="ADAL" clId="{07F52932-6573-4FDE-AD6C-3DA4B9863EB2}" dt="2025-01-05T09:26:33.587" v="3180"/>
          <ac:spMkLst>
            <pc:docMk/>
            <pc:sldMk cId="2788458984" sldId="272"/>
            <ac:spMk id="31" creationId="{6C26B521-0A94-AED3-3CC6-68C54EB9B5E5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785513405" sldId="273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785513405" sldId="273"/>
            <ac:spMk id="2" creationId="{488F33F2-A530-AB21-1E4A-64BD121F7585}"/>
          </ac:spMkLst>
        </pc:spChg>
        <pc:spChg chg="mod">
          <ac:chgData name="Pillewan, Ashay" userId="f9e81711-8b09-43b1-8f93-1b980c6a613b" providerId="ADAL" clId="{07F52932-6573-4FDE-AD6C-3DA4B9863EB2}" dt="2025-01-05T10:03:37.536" v="3284" actId="14100"/>
          <ac:spMkLst>
            <pc:docMk/>
            <pc:sldMk cId="1785513405" sldId="273"/>
            <ac:spMk id="3" creationId="{DB308F15-19F3-88F1-E411-B221E33684DC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692851905" sldId="274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692851905" sldId="274"/>
            <ac:spMk id="2" creationId="{CF512002-BE6A-D2DD-C5F6-496C1EECA31E}"/>
          </ac:spMkLst>
        </pc:spChg>
        <pc:spChg chg="mod">
          <ac:chgData name="Pillewan, Ashay" userId="f9e81711-8b09-43b1-8f93-1b980c6a613b" providerId="ADAL" clId="{07F52932-6573-4FDE-AD6C-3DA4B9863EB2}" dt="2025-01-05T10:03:25.137" v="3282" actId="14100"/>
          <ac:spMkLst>
            <pc:docMk/>
            <pc:sldMk cId="1692851905" sldId="274"/>
            <ac:spMk id="3" creationId="{1E8FECEA-04C1-8369-90D2-7E76EEA47A5A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141254300" sldId="275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141254300" sldId="275"/>
            <ac:spMk id="2" creationId="{97888B84-7B16-0C2E-45AA-2110CE72D3FA}"/>
          </ac:spMkLst>
        </pc:spChg>
        <pc:spChg chg="mod">
          <ac:chgData name="Pillewan, Ashay" userId="f9e81711-8b09-43b1-8f93-1b980c6a613b" providerId="ADAL" clId="{07F52932-6573-4FDE-AD6C-3DA4B9863EB2}" dt="2025-01-05T10:03:20.627" v="3281" actId="14100"/>
          <ac:spMkLst>
            <pc:docMk/>
            <pc:sldMk cId="141254300" sldId="275"/>
            <ac:spMk id="3" creationId="{61C95F31-720C-160B-2FAF-8D866C42ACD3}"/>
          </ac:spMkLst>
        </pc:spChg>
      </pc:sldChg>
      <pc:sldChg chg="modSp add mod">
        <pc:chgData name="Pillewan, Ashay" userId="f9e81711-8b09-43b1-8f93-1b980c6a613b" providerId="ADAL" clId="{07F52932-6573-4FDE-AD6C-3DA4B9863EB2}" dt="2025-01-05T10:05:29.032" v="3301"/>
        <pc:sldMkLst>
          <pc:docMk/>
          <pc:sldMk cId="3193129176" sldId="276"/>
        </pc:sldMkLst>
        <pc:spChg chg="mod">
          <ac:chgData name="Pillewan, Ashay" userId="f9e81711-8b09-43b1-8f93-1b980c6a613b" providerId="ADAL" clId="{07F52932-6573-4FDE-AD6C-3DA4B9863EB2}" dt="2025-01-05T10:05:29.032" v="3301"/>
          <ac:spMkLst>
            <pc:docMk/>
            <pc:sldMk cId="3193129176" sldId="276"/>
            <ac:spMk id="2" creationId="{77AB1111-0DAB-64B7-BA41-058AAFD42F42}"/>
          </ac:spMkLst>
        </pc:spChg>
        <pc:spChg chg="mod">
          <ac:chgData name="Pillewan, Ashay" userId="f9e81711-8b09-43b1-8f93-1b980c6a613b" providerId="ADAL" clId="{07F52932-6573-4FDE-AD6C-3DA4B9863EB2}" dt="2025-01-05T10:03:15.847" v="3280" actId="14100"/>
          <ac:spMkLst>
            <pc:docMk/>
            <pc:sldMk cId="3193129176" sldId="276"/>
            <ac:spMk id="3" creationId="{EFC77996-66F2-47AC-1BB9-1D1280DB36D2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0979953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361562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0761779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997837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1576861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12274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586236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970945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909440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9096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2210905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D2D3CDF-B865-4B64-9E75-2D107F6A4B6E}" type="datetimeFigureOut">
              <a:rPr lang="en-IN" smtClean="0"/>
              <a:t>05-01-2025</a:t>
            </a:fld>
            <a:endParaRPr lang="en-I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IN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DE963826-18C3-4018-A9B5-BFD6AE833003}" type="slidenum">
              <a:rPr lang="en-IN" smtClean="0"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63528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AD5A8-34AE-C54D-28B6-58447FF415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81125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en-US" dirty="0"/>
              <a:t>Development of Highrise ERP system for managing and tracking the procurement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593D901-AD82-DB00-FB72-9D20BFDEA5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44129" y="6162126"/>
            <a:ext cx="3116825" cy="251208"/>
          </a:xfrm>
        </p:spPr>
        <p:txBody>
          <a:bodyPr>
            <a:noAutofit/>
          </a:bodyPr>
          <a:lstStyle/>
          <a:p>
            <a:r>
              <a:rPr lang="en-US" sz="1200" dirty="0"/>
              <a:t>Prepared by </a:t>
            </a:r>
          </a:p>
          <a:p>
            <a:r>
              <a:rPr lang="en-US" sz="1200" dirty="0"/>
              <a:t>Ashay Pillewan</a:t>
            </a:r>
            <a:endParaRPr lang="en-IN" sz="1200" dirty="0"/>
          </a:p>
        </p:txBody>
      </p:sp>
      <p:sp>
        <p:nvSpPr>
          <p:cNvPr id="4" name="Subtitle 2">
            <a:extLst>
              <a:ext uri="{FF2B5EF4-FFF2-40B4-BE49-F238E27FC236}">
                <a16:creationId xmlns:a16="http://schemas.microsoft.com/office/drawing/2014/main" id="{C36E4E58-2053-A053-4517-72C22CB7A6A0}"/>
              </a:ext>
            </a:extLst>
          </p:cNvPr>
          <p:cNvSpPr txBox="1">
            <a:spLocks/>
          </p:cNvSpPr>
          <p:nvPr/>
        </p:nvSpPr>
        <p:spPr>
          <a:xfrm>
            <a:off x="8922775" y="6287730"/>
            <a:ext cx="3116825" cy="2512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1200" dirty="0"/>
              <a:t>Date 5</a:t>
            </a:r>
            <a:r>
              <a:rPr lang="en-US" sz="1200" baseline="30000" dirty="0"/>
              <a:t>th</a:t>
            </a:r>
            <a:r>
              <a:rPr lang="en-US" sz="1200" dirty="0"/>
              <a:t> Jan 24</a:t>
            </a:r>
            <a:endParaRPr lang="en-IN" sz="1200" dirty="0"/>
          </a:p>
        </p:txBody>
      </p:sp>
    </p:spTree>
    <p:extLst>
      <p:ext uri="{BB962C8B-B14F-4D97-AF65-F5344CB8AC3E}">
        <p14:creationId xmlns:p14="http://schemas.microsoft.com/office/powerpoint/2010/main" val="2144172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ECA0F0E-68A9-2956-7C23-6D65801CF0D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9038D2-84C5-B736-F627-708AFC053A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Success Criteria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F31AF31-2F61-97BB-334D-3F3460C7FB4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757177" y="1690688"/>
            <a:ext cx="10319795" cy="477022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2400" dirty="0">
                <a:latin typeface="LiberationSerif"/>
              </a:rPr>
              <a:t>Procurement Workflow Automation: Automate 90%+ of manual tasks (order creation, approvals, tracking).</a:t>
            </a:r>
          </a:p>
          <a:p>
            <a:r>
              <a:rPr lang="en-US" altLang="en-US" sz="2400" dirty="0">
                <a:latin typeface="LiberationSerif"/>
              </a:rPr>
              <a:t>PO Generation Time Reduction: Cut PO creation time by 50%, from 7 days to 3-4 days.</a:t>
            </a:r>
          </a:p>
          <a:p>
            <a:r>
              <a:rPr lang="en-US" altLang="en-US" sz="2400" dirty="0">
                <a:latin typeface="LiberationSerif"/>
              </a:rPr>
              <a:t>Role-Based Access: Implement 100% role-based access with clear responsibility mapping.</a:t>
            </a:r>
          </a:p>
          <a:p>
            <a:r>
              <a:rPr lang="en-US" altLang="en-US" sz="2400" dirty="0">
                <a:latin typeface="LiberationSerif"/>
              </a:rPr>
              <a:t>Process Digitization: Eliminate 95% of paper-based workflows and reduce errors.</a:t>
            </a:r>
          </a:p>
          <a:p>
            <a:r>
              <a:rPr lang="en-US" altLang="en-US" sz="2400" dirty="0">
                <a:latin typeface="LiberationSerif"/>
              </a:rPr>
              <a:t>Order Accuracy: Achieve 99%+ order generation accuracy.</a:t>
            </a:r>
          </a:p>
          <a:p>
            <a:r>
              <a:rPr lang="en-US" altLang="en-US" sz="2400" dirty="0">
                <a:latin typeface="LiberationSerif"/>
              </a:rPr>
              <a:t>Global Rate Integration: Leverage global procurement rates for 80%+ of decisions.</a:t>
            </a:r>
          </a:p>
          <a:p>
            <a:r>
              <a:rPr lang="en-US" altLang="en-US" sz="2400" dirty="0">
                <a:latin typeface="LiberationSerif"/>
              </a:rPr>
              <a:t>Cloud Data Storage: Store 100% of procurement data securely in the cloud.</a:t>
            </a:r>
          </a:p>
        </p:txBody>
      </p:sp>
    </p:spTree>
    <p:extLst>
      <p:ext uri="{BB962C8B-B14F-4D97-AF65-F5344CB8AC3E}">
        <p14:creationId xmlns:p14="http://schemas.microsoft.com/office/powerpoint/2010/main" val="16464967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0C62D1-30FB-9BA9-426B-A68CB525C82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0F070-EFF6-DE1C-DA27-768673E2E7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Success Criteria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9102E77F-42B1-B9F6-9012-99715D02D2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2400" dirty="0">
                <a:latin typeface="LiberationSerif"/>
              </a:rPr>
              <a:t>Faster MIS Reporting: Generate reports in under 4 hours (70% reduction in time).</a:t>
            </a:r>
          </a:p>
          <a:p>
            <a:r>
              <a:rPr lang="en-US" altLang="en-US" sz="2400" dirty="0">
                <a:latin typeface="LiberationSerif"/>
              </a:rPr>
              <a:t>System Scalability: Handle 100% increase in procurement volume without performance loss.</a:t>
            </a:r>
          </a:p>
          <a:p>
            <a:r>
              <a:rPr lang="en-US" altLang="en-US" sz="2400" dirty="0">
                <a:latin typeface="LiberationSerif"/>
              </a:rPr>
              <a:t>System Reliability: Achieve 99.9% system uptime with support for 500+ concurrent users.</a:t>
            </a:r>
          </a:p>
          <a:p>
            <a:r>
              <a:rPr lang="en-US" altLang="en-US" sz="2400" dirty="0">
                <a:latin typeface="LiberationSerif"/>
              </a:rPr>
              <a:t>Security &amp; Compliance: Full regulatory compliance and zero security breaches.</a:t>
            </a:r>
          </a:p>
          <a:p>
            <a:r>
              <a:rPr lang="en-US" altLang="en-US" sz="2400" dirty="0">
                <a:latin typeface="LiberationSerif"/>
              </a:rPr>
              <a:t>User Adoption: Achieve 95% adoption within 3 months, with 85%+ satisfaction.</a:t>
            </a:r>
          </a:p>
          <a:p>
            <a:r>
              <a:rPr lang="en-US" altLang="en-US" sz="2400" dirty="0">
                <a:latin typeface="LiberationSerif"/>
              </a:rPr>
              <a:t>Training Completion: 100% training completion with 85%+ pass rate.</a:t>
            </a:r>
          </a:p>
          <a:p>
            <a:r>
              <a:rPr lang="en-US" altLang="en-US" sz="2400" dirty="0">
                <a:latin typeface="LiberationSerif"/>
              </a:rPr>
              <a:t>Issue Resolution: Resolve 95% of critical issues within 24 hours, 90% of others within 48 hours.</a:t>
            </a:r>
          </a:p>
          <a:p>
            <a:r>
              <a:rPr lang="en-US" altLang="en-US" sz="2400" dirty="0">
                <a:latin typeface="LiberationSerif"/>
              </a:rPr>
              <a:t>ROI: Achieve positive ROI within 36 months through reduced cycle times and costs</a:t>
            </a:r>
          </a:p>
        </p:txBody>
      </p:sp>
    </p:spTree>
    <p:extLst>
      <p:ext uri="{BB962C8B-B14F-4D97-AF65-F5344CB8AC3E}">
        <p14:creationId xmlns:p14="http://schemas.microsoft.com/office/powerpoint/2010/main" val="7676241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0BDE1B-DE6A-6F91-87D0-3516B363BA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4617FF-DE2E-49D8-2407-F8F185845A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EF432AA-70D2-9D8D-9288-46916A70EC5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574942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1. Project Initiation</a:t>
            </a:r>
          </a:p>
          <a:p>
            <a:r>
              <a:rPr lang="en-US" sz="2400" dirty="0">
                <a:latin typeface="LiberationSerif"/>
              </a:rPr>
              <a:t>Define objectives, scope, and stakeholders</a:t>
            </a:r>
          </a:p>
          <a:p>
            <a:r>
              <a:rPr lang="en-US" sz="2400" dirty="0">
                <a:latin typeface="LiberationSerif"/>
              </a:rPr>
              <a:t>Conduct needs assessment and review current processes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2. Elicitation Techniques</a:t>
            </a:r>
          </a:p>
          <a:p>
            <a:r>
              <a:rPr lang="en-US" sz="2400" dirty="0">
                <a:latin typeface="LiberationSerif"/>
              </a:rPr>
              <a:t>Interviews: Gather insights from stakeholders</a:t>
            </a:r>
          </a:p>
          <a:p>
            <a:r>
              <a:rPr lang="en-US" sz="2400" dirty="0">
                <a:latin typeface="LiberationSerif"/>
              </a:rPr>
              <a:t>Surveys: Collect quantitative data</a:t>
            </a:r>
          </a:p>
          <a:p>
            <a:r>
              <a:rPr lang="en-US" sz="2400" dirty="0">
                <a:latin typeface="LiberationSerif"/>
              </a:rPr>
              <a:t>Workshops: Brainstorm solutions and prioritize features</a:t>
            </a:r>
          </a:p>
          <a:p>
            <a:r>
              <a:rPr lang="en-US" sz="2400" dirty="0">
                <a:latin typeface="LiberationSerif"/>
              </a:rPr>
              <a:t>Observation &amp; Prototyping: Understand workflows and refine requirements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3. Stakeholder Analysis (RACI/ILS)</a:t>
            </a:r>
          </a:p>
          <a:p>
            <a:r>
              <a:rPr lang="en-US" sz="2400" dirty="0">
                <a:latin typeface="LiberationSerif"/>
              </a:rPr>
              <a:t>Define roles &amp; responsibilities (RACI Matrix)</a:t>
            </a:r>
          </a:p>
          <a:p>
            <a:r>
              <a:rPr lang="en-US" sz="2400" dirty="0">
                <a:latin typeface="LiberationSerif"/>
              </a:rPr>
              <a:t>Manage expectations and communication</a:t>
            </a:r>
          </a:p>
          <a:p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7070983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172A44-9D93-3284-C143-4325C75C0AE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F8DFD-4C81-A764-657A-028E4CFFC5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D6467DA-0510-DF70-3652-A9242B23B98F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4. Key Documents</a:t>
            </a:r>
          </a:p>
          <a:p>
            <a:r>
              <a:rPr lang="en-US" sz="2400" dirty="0">
                <a:latin typeface="LiberationSerif"/>
              </a:rPr>
              <a:t>BRD, FRS, Use Cases, Test Plan</a:t>
            </a:r>
          </a:p>
          <a:p>
            <a:r>
              <a:rPr lang="en-US" sz="2400" dirty="0">
                <a:latin typeface="LiberationSerif"/>
              </a:rPr>
              <a:t>UAT Plan, Training Materials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5. Document Sign-off</a:t>
            </a:r>
          </a:p>
          <a:p>
            <a:r>
              <a:rPr lang="en-US" sz="2400" dirty="0">
                <a:latin typeface="LiberationSerif"/>
              </a:rPr>
              <a:t>Share drafts, gather feedback, and obtain approvals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6. Client Approvals</a:t>
            </a:r>
          </a:p>
          <a:p>
            <a:r>
              <a:rPr lang="en-US" sz="2400" dirty="0">
                <a:latin typeface="LiberationSerif"/>
              </a:rPr>
              <a:t>Present documents, clarify details, and secure formal sign-off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7. Communication Channels</a:t>
            </a:r>
          </a:p>
          <a:p>
            <a:r>
              <a:rPr lang="en-US" sz="2400" dirty="0">
                <a:latin typeface="LiberationSerif"/>
              </a:rPr>
              <a:t>Regular meetings, emails, and project tools</a:t>
            </a:r>
          </a:p>
        </p:txBody>
      </p:sp>
    </p:spTree>
    <p:extLst>
      <p:ext uri="{BB962C8B-B14F-4D97-AF65-F5344CB8AC3E}">
        <p14:creationId xmlns:p14="http://schemas.microsoft.com/office/powerpoint/2010/main" val="39063730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A9F497-7D50-31BB-3E43-30027E7A636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2EE383-08FF-AE3D-0B19-462103EA3E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Methods / Approaches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28BC6DF2-4021-5366-64F9-51734849A4C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8. Change Request Handling</a:t>
            </a:r>
          </a:p>
          <a:p>
            <a:r>
              <a:rPr lang="en-US" sz="2400" dirty="0">
                <a:latin typeface="LiberationSerif"/>
              </a:rPr>
              <a:t>Capture, assess, and approve changes through a formal process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9. Progress Reporting</a:t>
            </a:r>
          </a:p>
          <a:p>
            <a:r>
              <a:rPr lang="en-US" sz="2400" dirty="0">
                <a:latin typeface="LiberationSerif"/>
              </a:rPr>
              <a:t>Share status updates and highlight key achievements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10. UAT &amp; Client Acceptance</a:t>
            </a:r>
          </a:p>
          <a:p>
            <a:r>
              <a:rPr lang="en-US" sz="2400" dirty="0">
                <a:latin typeface="LiberationSerif"/>
              </a:rPr>
              <a:t>Coordinate UAT, provide support, and obtain final sign-off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5300566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170E842-E9F4-6E77-C7D6-59408CB71D5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FE5D4-5449-3E3A-F6B8-4751891C42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C24476E-9D78-B164-8679-55B3BED9FE2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724909" cy="435129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People – Project Team Members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Client Community:</a:t>
            </a:r>
          </a:p>
          <a:p>
            <a:pPr lvl="1"/>
            <a:r>
              <a:rPr lang="en-US" dirty="0">
                <a:latin typeface="LiberationSerif"/>
              </a:rPr>
              <a:t>Procurement Team: Key stakeholders responsible for defining business requirements.</a:t>
            </a:r>
          </a:p>
          <a:p>
            <a:pPr lvl="1"/>
            <a:r>
              <a:rPr lang="en-US" dirty="0">
                <a:latin typeface="LiberationSerif"/>
              </a:rPr>
              <a:t>Finance Team: Provides input on budget management and cost control.</a:t>
            </a:r>
          </a:p>
          <a:p>
            <a:pPr lvl="1"/>
            <a:r>
              <a:rPr lang="en-US" dirty="0">
                <a:latin typeface="LiberationSerif"/>
              </a:rPr>
              <a:t>IT Team: Supports system integration, technical setup, and ongoing maintenance.</a:t>
            </a:r>
          </a:p>
          <a:p>
            <a:pPr lvl="1"/>
            <a:r>
              <a:rPr lang="en-US" dirty="0">
                <a:latin typeface="LiberationSerif"/>
              </a:rPr>
              <a:t>End-Users: 500 employees across various departments who will be trained and onboarded.</a:t>
            </a:r>
          </a:p>
        </p:txBody>
      </p:sp>
    </p:spTree>
    <p:extLst>
      <p:ext uri="{BB962C8B-B14F-4D97-AF65-F5344CB8AC3E}">
        <p14:creationId xmlns:p14="http://schemas.microsoft.com/office/powerpoint/2010/main" val="23135719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35B328B-C100-09B9-A839-FE73A6EC36D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85ACB-1ECD-F215-7ED8-B822B189B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75DCAF02-B8F0-D106-16B1-9D7BBC42D70D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1003280" cy="495395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ITS Team:</a:t>
            </a:r>
          </a:p>
          <a:p>
            <a:pPr lvl="1"/>
            <a:r>
              <a:rPr lang="en-US" dirty="0">
                <a:latin typeface="LiberationSerif"/>
              </a:rPr>
              <a:t>Business Analysts: Lead requirement gathering and ensure alignment with business goals.</a:t>
            </a:r>
          </a:p>
          <a:p>
            <a:pPr lvl="1"/>
            <a:r>
              <a:rPr lang="en-US" dirty="0">
                <a:latin typeface="LiberationSerif"/>
              </a:rPr>
              <a:t>Developers: Responsible for customizing the ERP solution and ensuring integration with existing systems.</a:t>
            </a:r>
          </a:p>
          <a:p>
            <a:pPr lvl="1"/>
            <a:r>
              <a:rPr lang="en-US" dirty="0">
                <a:latin typeface="LiberationSerif"/>
              </a:rPr>
              <a:t>UI/UX Designers: Design user-friendly interfaces.</a:t>
            </a:r>
          </a:p>
          <a:p>
            <a:pPr lvl="1"/>
            <a:r>
              <a:rPr lang="en-US" dirty="0">
                <a:latin typeface="LiberationSerif"/>
              </a:rPr>
              <a:t>Testers: Conduct thorough testing of the system to ensure it meets business requirements.</a:t>
            </a:r>
          </a:p>
          <a:p>
            <a:pPr lvl="1"/>
            <a:r>
              <a:rPr lang="en-US" dirty="0">
                <a:latin typeface="LiberationSerif"/>
              </a:rPr>
              <a:t>Trainers: Develop training materials and conduct training for end-users.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Estimated Cost for People:</a:t>
            </a:r>
          </a:p>
          <a:p>
            <a:r>
              <a:rPr lang="en-US" sz="2400" dirty="0">
                <a:latin typeface="LiberationSerif"/>
              </a:rPr>
              <a:t>Client Community (Internal Teams): Rs. 1,500,000</a:t>
            </a:r>
          </a:p>
          <a:p>
            <a:r>
              <a:rPr lang="en-US" sz="2400" dirty="0">
                <a:latin typeface="LiberationSerif"/>
              </a:rPr>
              <a:t>ITS Team (External Consultants &amp; Internal Resources): Rs. 4,000,000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95305511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5764D5-42B8-4851-2362-6D24B577D26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64A8B5-178C-3521-02A0-FFF7FACCE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C8C9C74F-6E4F-D09A-4C1F-567C48453AAE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304759"/>
            <a:ext cx="9083040" cy="460836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Time – Implementation Duration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Timeline: 12 months</a:t>
            </a:r>
          </a:p>
          <a:p>
            <a:pPr lvl="1"/>
            <a:r>
              <a:rPr lang="en-US" dirty="0">
                <a:latin typeface="LiberationSerif"/>
              </a:rPr>
              <a:t>Phase 1: Requirements &amp; Design (3 months)</a:t>
            </a:r>
          </a:p>
          <a:p>
            <a:pPr lvl="1"/>
            <a:r>
              <a:rPr lang="en-US" dirty="0">
                <a:latin typeface="LiberationSerif"/>
              </a:rPr>
              <a:t>Phase 2: Development &amp; Integration (3 months)</a:t>
            </a:r>
          </a:p>
          <a:p>
            <a:pPr lvl="1"/>
            <a:r>
              <a:rPr lang="en-US" dirty="0">
                <a:latin typeface="LiberationSerif"/>
              </a:rPr>
              <a:t>Phase 3: UAT &amp; Deployment (3 months)</a:t>
            </a:r>
          </a:p>
          <a:p>
            <a:pPr lvl="1"/>
            <a:r>
              <a:rPr lang="en-US" dirty="0">
                <a:latin typeface="LiberationSerif"/>
              </a:rPr>
              <a:t>Phase 4: Post-implementation &amp; Training (3 months)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Cost:</a:t>
            </a:r>
          </a:p>
          <a:p>
            <a:r>
              <a:rPr lang="en-US" sz="2400" dirty="0">
                <a:latin typeface="LiberationSerif"/>
              </a:rPr>
              <a:t>Project Management &amp; Coordination: Rs. 800,000</a:t>
            </a:r>
          </a:p>
          <a:p>
            <a:r>
              <a:rPr lang="en-US" sz="2400" dirty="0">
                <a:latin typeface="LiberationSerif"/>
              </a:rPr>
              <a:t>Implementation &amp; Testing: Rs. 1,200,000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278845898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BC37417-27C4-D55B-F14D-A7C408A90F4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F33F2-A530-AB21-1E4A-64BD121F7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Resources</a:t>
            </a:r>
            <a:endParaRPr lang="en-IN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DB308F15-19F3-88F1-E411-B221E33684DC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90"/>
            <a:ext cx="10027920" cy="5070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Budget – Cost Allocation</a:t>
            </a:r>
          </a:p>
          <a:p>
            <a:r>
              <a:rPr lang="en-US" sz="2400" dirty="0">
                <a:latin typeface="LiberationSerif"/>
              </a:rPr>
              <a:t>Total Budget: Rs. 35,000,000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Breakdown:</a:t>
            </a:r>
          </a:p>
          <a:p>
            <a:r>
              <a:rPr lang="en-US" sz="2400" dirty="0">
                <a:latin typeface="LiberationSerif"/>
              </a:rPr>
              <a:t>Hardware (Servers, Network): Rs. 5,000,000</a:t>
            </a:r>
          </a:p>
          <a:p>
            <a:r>
              <a:rPr lang="en-US" sz="2400" dirty="0">
                <a:latin typeface="LiberationSerif"/>
              </a:rPr>
              <a:t>Software (ERP Licenses, Tools): Rs. 15,000,000</a:t>
            </a:r>
          </a:p>
          <a:p>
            <a:r>
              <a:rPr lang="en-US" sz="2400" dirty="0">
                <a:latin typeface="LiberationSerif"/>
              </a:rPr>
              <a:t>Training (Workshops, Documentation): Rs. 1,500,000</a:t>
            </a:r>
          </a:p>
          <a:p>
            <a:r>
              <a:rPr lang="en-US" sz="2400" dirty="0">
                <a:latin typeface="LiberationSerif"/>
              </a:rPr>
              <a:t>Consulting &amp; Services: Rs. 7,500,000</a:t>
            </a:r>
          </a:p>
          <a:p>
            <a:r>
              <a:rPr lang="en-US" sz="2400" dirty="0">
                <a:latin typeface="LiberationSerif"/>
              </a:rPr>
              <a:t>Third-Party Software Evaluation: Rs. 500,000</a:t>
            </a:r>
          </a:p>
          <a:p>
            <a:r>
              <a:rPr lang="en-US" sz="2400" dirty="0">
                <a:latin typeface="LiberationSerif"/>
              </a:rPr>
              <a:t>Site Visits &amp; Demos: Rs. 300,000</a:t>
            </a:r>
          </a:p>
          <a:p>
            <a:r>
              <a:rPr lang="en-US" sz="2400" dirty="0">
                <a:latin typeface="LiberationSerif"/>
              </a:rPr>
              <a:t>Dataquest Reports: Rs. 200,000</a:t>
            </a:r>
          </a:p>
          <a:p>
            <a:r>
              <a:rPr lang="en-US" sz="2400" dirty="0">
                <a:latin typeface="LiberationSerif"/>
              </a:rPr>
              <a:t>Total Estimated Project Cost: Rs. 35,500,000</a:t>
            </a:r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7855134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E14B529-8C60-E733-96E4-C11134F09F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512002-BE6A-D2DD-C5F6-496C1EEC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1E8FECEA-04C1-8369-90D2-7E76EEA47A5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90"/>
            <a:ext cx="9814560" cy="5070886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 Resistance to Change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User resistance due to familiarity with legacy system.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Slow adoption, productivity dip.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 ROI Justification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Difficult to quantify benefits (ease of use, speed, support).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Management struggles with buy-in.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 Integration Issues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Compatibility challenges with legacy systems.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Delays, additional costs.</a:t>
            </a:r>
          </a:p>
          <a:p>
            <a:pPr>
              <a:buFont typeface="+mj-lt"/>
              <a:buAutoNum type="arabicPeriod"/>
            </a:pPr>
            <a:r>
              <a:rPr lang="en-US" sz="2400" dirty="0">
                <a:latin typeface="LiberationSerif"/>
              </a:rPr>
              <a:t> Training Overhead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Extensive training for 500 users.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High costs, productivity loss.</a:t>
            </a:r>
          </a:p>
          <a:p>
            <a:pPr>
              <a:buFont typeface="+mj-lt"/>
              <a:buAutoNum type="arabicPeriod"/>
            </a:pPr>
            <a:endParaRPr lang="en-US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16928519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DC8743-BDE9-7CED-7935-C0C8B8E590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Project Initiation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3B916C-525E-F01D-DC66-387C4E13B92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 algn="l">
              <a:buNone/>
            </a:pPr>
            <a:endParaRPr lang="en-US" sz="2400" b="0" i="0" u="none" strike="noStrike" baseline="0" dirty="0">
              <a:latin typeface="LiberationSerif"/>
            </a:endParaRPr>
          </a:p>
          <a:p>
            <a:pPr algn="l"/>
            <a:r>
              <a:rPr lang="en-US" sz="2400" b="0" i="0" u="none" strike="noStrike" baseline="0" dirty="0">
                <a:latin typeface="LiberationSerif"/>
              </a:rPr>
              <a:t>The project was initiated to address the inefficiencies and inaccuracies of the current manual marks entry system. By creating a secure, user-friendly portal. </a:t>
            </a:r>
          </a:p>
          <a:p>
            <a:pPr algn="l"/>
            <a:r>
              <a:rPr lang="en-US" sz="2400" dirty="0">
                <a:latin typeface="LiberationSerif"/>
              </a:rPr>
              <a:t>T</a:t>
            </a:r>
            <a:r>
              <a:rPr lang="en-US" sz="2400" b="0" i="0" u="none" strike="noStrike" baseline="0" dirty="0">
                <a:latin typeface="LiberationSerif"/>
              </a:rPr>
              <a:t>he project aims to streamline the supply chain process, reduce errors, and provide remote access, reduce timelines to procure the objectives and manage the workflow for the approval.</a:t>
            </a:r>
            <a:endParaRPr lang="en-US" sz="2400" dirty="0">
              <a:latin typeface="LiberationSerif"/>
            </a:endParaRPr>
          </a:p>
          <a:p>
            <a:pPr algn="l"/>
            <a:r>
              <a:rPr lang="en-US" sz="2400" b="0" i="0" u="none" strike="noStrike" baseline="0" dirty="0">
                <a:latin typeface="LiberationSerif"/>
              </a:rPr>
              <a:t>This will also enable to manage the confidential documents and for forming the centralized sourcing system with effective rates.</a:t>
            </a:r>
          </a:p>
          <a:p>
            <a:pPr algn="l"/>
            <a:endParaRPr lang="en-US" sz="2400" b="0" i="0" u="none" strike="noStrike" baseline="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66446473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6F35B5B-AF40-DC6B-407B-859012D59B6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888B84-7B16-0C2E-45AA-2110CE72D3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61C95F31-720C-160B-2FAF-8D866C42ACD3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89"/>
            <a:ext cx="9479280" cy="522265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5. Data Migration Risks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Data loss or corruption during migration.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Inaccurate data, delays.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6. Performance Gaps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New system may underperform expectations.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User dissatisfaction.</a:t>
            </a:r>
          </a:p>
          <a:p>
            <a:pPr marL="0" indent="0">
              <a:buNone/>
            </a:pPr>
            <a:r>
              <a:rPr lang="en-US" dirty="0">
                <a:latin typeface="LiberationSerif"/>
              </a:rPr>
              <a:t>7. Support Complexity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Increased maintenance challenges.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Higher operational costs.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8. Overcomplicated Features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Unnecessary or complex features.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Underutilization.</a:t>
            </a:r>
          </a:p>
        </p:txBody>
      </p:sp>
    </p:spTree>
    <p:extLst>
      <p:ext uri="{BB962C8B-B14F-4D97-AF65-F5344CB8AC3E}">
        <p14:creationId xmlns:p14="http://schemas.microsoft.com/office/powerpoint/2010/main" val="1412543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C1528AF-0102-B982-2881-B9DB5D21AB7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AB1111-0DAB-64B7-BA41-058AAFD42F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>
                <a:latin typeface="LiberationSerif"/>
              </a:rPr>
              <a:t>Risk</a:t>
            </a:r>
            <a:endParaRPr lang="en-IN" b="1" dirty="0">
              <a:latin typeface="LiberationSerif"/>
            </a:endParaRPr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EFC77996-66F2-47AC-1BB9-1D1280DB36D2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21989"/>
            <a:ext cx="9326880" cy="42777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0" indent="0">
              <a:buNone/>
            </a:pPr>
            <a:r>
              <a:rPr lang="en-US" sz="2400" dirty="0">
                <a:latin typeface="LiberationSerif"/>
              </a:rPr>
              <a:t>9. Budget Overruns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Unexpected development or integration costs.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Budget exceeds by Rs. 2M-3M.</a:t>
            </a:r>
          </a:p>
          <a:p>
            <a:pPr marL="0" indent="0">
              <a:buNone/>
            </a:pPr>
            <a:r>
              <a:rPr lang="en-US" sz="2400" dirty="0">
                <a:latin typeface="LiberationSerif"/>
              </a:rPr>
              <a:t>10. Change Management Failure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Risk: Poor adoption due to ineffective change management.</a:t>
            </a:r>
          </a:p>
          <a:p>
            <a:pPr marL="742950" lvl="1" indent="-285750">
              <a:buFont typeface="+mj-lt"/>
              <a:buAutoNum type="arabicPeriod"/>
            </a:pPr>
            <a:r>
              <a:rPr lang="en-US" dirty="0">
                <a:latin typeface="LiberationSerif"/>
              </a:rPr>
              <a:t>Impact: Low user morale, failure to implement.</a:t>
            </a:r>
          </a:p>
          <a:p>
            <a:pPr>
              <a:buFont typeface="+mj-lt"/>
              <a:buAutoNum type="arabicPeriod"/>
            </a:pPr>
            <a:endParaRPr lang="en-US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1931291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FEB8BB-2BDC-4E77-D282-9C67829966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Situation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CBB038A-1DA9-AA00-A7A4-3E9E373D24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90688"/>
            <a:ext cx="10515600" cy="4351338"/>
          </a:xfrm>
        </p:spPr>
        <p:txBody>
          <a:bodyPr>
            <a:normAutofit/>
          </a:bodyPr>
          <a:lstStyle/>
          <a:p>
            <a:pPr algn="l"/>
            <a:r>
              <a:rPr lang="en-US" sz="2400" b="0" i="0" u="none" strike="noStrike" baseline="0" dirty="0">
                <a:latin typeface="LiberationSerif"/>
              </a:rPr>
              <a:t>Currently the procurement procedures are manual a</a:t>
            </a:r>
            <a:r>
              <a:rPr lang="en-US" sz="2400" dirty="0">
                <a:latin typeface="LiberationSerif"/>
              </a:rPr>
              <a:t>nd time consuming. The user is not able to track the procurement status and approval required. Currently it takes 7 to 8 days for release a purchase order in the manual system.</a:t>
            </a:r>
          </a:p>
          <a:p>
            <a:pPr algn="l"/>
            <a:r>
              <a:rPr lang="en-US" sz="2400" dirty="0">
                <a:latin typeface="LiberationSerif"/>
              </a:rPr>
              <a:t>Enormous physical documents are required to process the procurement. </a:t>
            </a:r>
          </a:p>
          <a:p>
            <a:pPr algn="l"/>
            <a:r>
              <a:rPr lang="en-US" sz="2400" dirty="0">
                <a:latin typeface="LiberationSerif"/>
              </a:rPr>
              <a:t>Current system is person specific rather that system oriented. </a:t>
            </a:r>
          </a:p>
          <a:p>
            <a:pPr algn="l"/>
            <a:r>
              <a:rPr lang="en-US" sz="2400" dirty="0">
                <a:latin typeface="LiberationSerif"/>
              </a:rPr>
              <a:t>Centralized tracking and MIS updates are cumbersome to generate, and analysis is not possible for generating the management insights for value additional and enhance the effectiveness. </a:t>
            </a:r>
          </a:p>
          <a:p>
            <a:pPr marL="0" indent="0">
              <a:buNone/>
            </a:pPr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8772497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8C3EE4-6214-FA3A-5BBF-4766E15C3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b="1" dirty="0">
                <a:latin typeface="LiberationSerif"/>
              </a:rPr>
              <a:t>Current Problem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B409EA-7849-8BA9-5D4B-F649BC19D0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683"/>
            <a:ext cx="10515600" cy="4351338"/>
          </a:xfrm>
        </p:spPr>
        <p:txBody>
          <a:bodyPr/>
          <a:lstStyle/>
          <a:p>
            <a:r>
              <a:rPr lang="en-US" sz="2400" dirty="0">
                <a:latin typeface="LiberationSerif"/>
              </a:rPr>
              <a:t>Generating the timely reports is a challenge. </a:t>
            </a:r>
          </a:p>
          <a:p>
            <a:r>
              <a:rPr lang="en-US" sz="2400" dirty="0">
                <a:latin typeface="LiberationSerif"/>
              </a:rPr>
              <a:t>Globalized rates are not getting tracked for the rate contract.</a:t>
            </a:r>
          </a:p>
          <a:p>
            <a:r>
              <a:rPr lang="en-US" sz="2400" dirty="0">
                <a:latin typeface="LiberationSerif"/>
              </a:rPr>
              <a:t>Tracking the approvals and delays are hectic.</a:t>
            </a:r>
          </a:p>
          <a:p>
            <a:r>
              <a:rPr lang="en-US" sz="2400" dirty="0">
                <a:latin typeface="LiberationSerif"/>
              </a:rPr>
              <a:t>Process is not automated and system document depository is not available </a:t>
            </a:r>
          </a:p>
          <a:p>
            <a:r>
              <a:rPr lang="en-US" sz="2400" dirty="0">
                <a:latin typeface="LiberationSerif"/>
              </a:rPr>
              <a:t>Workflow is not mapped, and clear roles and responsibilities are not defined.</a:t>
            </a:r>
          </a:p>
          <a:p>
            <a:r>
              <a:rPr lang="en-US" sz="2400" dirty="0">
                <a:latin typeface="LiberationSerif"/>
              </a:rPr>
              <a:t>The manual process is time consuming, and it takes 7-8 days to release the order to the vendor partner.</a:t>
            </a:r>
          </a:p>
          <a:p>
            <a:r>
              <a:rPr lang="en-US" sz="2400" dirty="0">
                <a:latin typeface="LiberationSerif"/>
              </a:rPr>
              <a:t>The system is not agile to accommodate any change request, and it doesn't not cater to the urgency of the business in critical situation. </a:t>
            </a:r>
          </a:p>
          <a:p>
            <a:endParaRPr lang="en-US" sz="2400" dirty="0">
              <a:latin typeface="LiberationSerif"/>
            </a:endParaRPr>
          </a:p>
          <a:p>
            <a:endParaRPr lang="en-US" sz="2400" dirty="0">
              <a:latin typeface="LiberationSerif"/>
            </a:endParaRPr>
          </a:p>
          <a:p>
            <a:pPr marL="0" indent="0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394368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675DB02-7096-7027-2787-2C74B8C46A9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1A9B9C-88BC-1CBA-C68D-F71CD5CD38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Opportunity</a:t>
            </a:r>
            <a:endParaRPr lang="en-IN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73545C3-CB0A-8414-CA07-5AAA475EE37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865734" cy="45046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r>
              <a:rPr lang="en-US" altLang="en-US" sz="2400" dirty="0">
                <a:latin typeface="LiberationSerif"/>
              </a:rPr>
              <a:t>Streamline Procurement: Automate and optimize the entire process.</a:t>
            </a:r>
          </a:p>
          <a:p>
            <a:r>
              <a:rPr lang="en-US" altLang="en-US" sz="2400" dirty="0">
                <a:latin typeface="LiberationSerif"/>
              </a:rPr>
              <a:t>Reduce PO Generation Time: Significantly cut down on time to create purchase orders.</a:t>
            </a:r>
          </a:p>
          <a:p>
            <a:r>
              <a:rPr lang="en-US" altLang="en-US" sz="2400" dirty="0">
                <a:latin typeface="LiberationSerif"/>
              </a:rPr>
              <a:t>Efficient Role Mapping: Clearly define and assign responsibilities.</a:t>
            </a:r>
          </a:p>
          <a:p>
            <a:r>
              <a:rPr lang="en-US" altLang="en-US" sz="2400" dirty="0">
                <a:latin typeface="LiberationSerif"/>
              </a:rPr>
              <a:t>Eliminate Manual Processes: Replace manual workflows with digital automation.</a:t>
            </a:r>
          </a:p>
          <a:p>
            <a:r>
              <a:rPr lang="en-US" altLang="en-US" sz="2400" dirty="0">
                <a:latin typeface="LiberationSerif"/>
              </a:rPr>
              <a:t>Increase Accuracy: Ensure precise order generation and reduce errors.</a:t>
            </a:r>
          </a:p>
          <a:p>
            <a:r>
              <a:rPr lang="en-US" altLang="en-US" sz="2400" dirty="0">
                <a:latin typeface="LiberationSerif"/>
              </a:rPr>
              <a:t>Global Rate Mapping: Access cost-effective, global procurement rates.</a:t>
            </a:r>
          </a:p>
          <a:p>
            <a:r>
              <a:rPr lang="en-US" altLang="en-US" sz="2400" dirty="0">
                <a:latin typeface="LiberationSerif"/>
              </a:rPr>
              <a:t>Cloud-Based Data Storage: Store data securely for long-term analysis.</a:t>
            </a:r>
          </a:p>
          <a:p>
            <a:r>
              <a:rPr lang="en-US" altLang="en-US" sz="2400" dirty="0">
                <a:latin typeface="LiberationSerif"/>
              </a:rPr>
              <a:t>Faster MIS Reporting: Generate detailed reports in hours, not days. </a:t>
            </a:r>
          </a:p>
        </p:txBody>
      </p:sp>
    </p:spTree>
    <p:extLst>
      <p:ext uri="{BB962C8B-B14F-4D97-AF65-F5344CB8AC3E}">
        <p14:creationId xmlns:p14="http://schemas.microsoft.com/office/powerpoint/2010/main" val="7371429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971EF5A-8587-4D4F-DF60-74C2CC0D6F9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38CE32-F3D0-1E59-D837-CD6613428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Goals / Purpose statement</a:t>
            </a:r>
            <a:endParaRPr lang="en-IN" dirty="0"/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79A104-9E0C-3CC5-9554-39B3492BF9F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449769"/>
            <a:ext cx="10674012" cy="457048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endParaRPr lang="en-US" altLang="en-US" sz="2400" dirty="0">
              <a:latin typeface="LiberationSerif"/>
            </a:endParaRPr>
          </a:p>
          <a:p>
            <a:r>
              <a:rPr lang="en-US" altLang="en-US" sz="2400" dirty="0">
                <a:latin typeface="LiberationSerif"/>
              </a:rPr>
              <a:t>Streamline and automate the procurement process.</a:t>
            </a:r>
          </a:p>
          <a:p>
            <a:r>
              <a:rPr lang="en-US" altLang="en-US" sz="2400" dirty="0">
                <a:latin typeface="LiberationSerif"/>
              </a:rPr>
              <a:t>Reduce the time required to generate purchase orders (POs).</a:t>
            </a:r>
          </a:p>
          <a:p>
            <a:r>
              <a:rPr lang="en-US" altLang="en-US" sz="2400" dirty="0">
                <a:latin typeface="LiberationSerif"/>
              </a:rPr>
              <a:t>Clearly map roles and responsibilities for efficient workflow management.</a:t>
            </a:r>
          </a:p>
          <a:p>
            <a:r>
              <a:rPr lang="en-US" altLang="en-US" sz="2400" dirty="0">
                <a:latin typeface="LiberationSerif"/>
              </a:rPr>
              <a:t>Eliminate manual processes and replace them with digital automation.</a:t>
            </a:r>
          </a:p>
          <a:p>
            <a:r>
              <a:rPr lang="en-US" altLang="en-US" sz="2400" dirty="0">
                <a:latin typeface="LiberationSerif"/>
              </a:rPr>
              <a:t>Enhance accuracy in order generation, minimizing errors.</a:t>
            </a:r>
          </a:p>
          <a:p>
            <a:r>
              <a:rPr lang="en-US" altLang="en-US" sz="2400" dirty="0">
                <a:latin typeface="LiberationSerif"/>
              </a:rPr>
              <a:t>Access global cost-effective procurement rates.</a:t>
            </a:r>
          </a:p>
          <a:p>
            <a:r>
              <a:rPr lang="en-US" altLang="en-US" sz="2400" dirty="0">
                <a:latin typeface="LiberationSerif"/>
              </a:rPr>
              <a:t>Securely store data in the cloud for long-term analysis.</a:t>
            </a:r>
          </a:p>
          <a:p>
            <a:r>
              <a:rPr lang="en-US" altLang="en-US" sz="2400" dirty="0">
                <a:latin typeface="LiberationSerif"/>
              </a:rPr>
              <a:t>Enable faster MIS reporting, reducing reporting time from days to hours.</a:t>
            </a:r>
          </a:p>
          <a:p>
            <a:r>
              <a:rPr lang="en-US" altLang="en-US" sz="2400" dirty="0">
                <a:latin typeface="LiberationSerif"/>
              </a:rPr>
              <a:t>Improve overall procurement efficiency and support data-driven decision-making. </a:t>
            </a:r>
          </a:p>
        </p:txBody>
      </p:sp>
    </p:spTree>
    <p:extLst>
      <p:ext uri="{BB962C8B-B14F-4D97-AF65-F5344CB8AC3E}">
        <p14:creationId xmlns:p14="http://schemas.microsoft.com/office/powerpoint/2010/main" val="40487819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61BBB1A-E165-AC46-C279-121BD1E4CCE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F3948E-FE99-2E2F-01A2-D55D50DB75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EC6C8680-15AA-802E-AB49-7A9DA3F41C60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92506"/>
            <a:ext cx="10736484" cy="5200369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/>
          <a:p>
            <a:endParaRPr lang="en-US" altLang="en-US" sz="2400" dirty="0">
              <a:latin typeface="LiberationSerif"/>
            </a:endParaRPr>
          </a:p>
          <a:p>
            <a:r>
              <a:rPr lang="en-US" altLang="en-US" sz="2400" dirty="0">
                <a:latin typeface="LiberationSerif"/>
              </a:rPr>
              <a:t>Solution Selection Based on Design Criteria, Specifications, and Requirements: Identify and select the Highrise ERP solution that meets all business requirements, design specifications, and technical standards for procurement automation.</a:t>
            </a:r>
          </a:p>
          <a:p>
            <a:r>
              <a:rPr lang="en-US" altLang="en-US" sz="2400" dirty="0">
                <a:latin typeface="LiberationSerif"/>
              </a:rPr>
              <a:t>Solution Prototyping and Testing: Develop prototypes of the Highrise ERP system, followed by thorough testing to ensure functionality, performance, and alignment with user requirements.</a:t>
            </a:r>
          </a:p>
          <a:p>
            <a:r>
              <a:rPr lang="en-US" altLang="en-US" sz="2400" dirty="0">
                <a:latin typeface="LiberationSerif"/>
              </a:rPr>
              <a:t>System Design and Architecture: Define the technical architecture and design of the ERP system, ensuring scalability, security, and integration with existing infrastructure.</a:t>
            </a:r>
          </a:p>
          <a:p>
            <a:r>
              <a:rPr lang="en-US" altLang="en-US" sz="2400" dirty="0">
                <a:latin typeface="LiberationSerif"/>
              </a:rPr>
              <a:t>Custom Development and Feature Implementation: Customize and develop specific features of the ERP system, including automated workflows, role management, and data validation, according to business needs.</a:t>
            </a:r>
          </a:p>
          <a:p>
            <a:r>
              <a:rPr lang="en-US" altLang="en-US" sz="2400" dirty="0">
                <a:latin typeface="LiberationSerif"/>
              </a:rPr>
              <a:t>Data Integration and Migration: Implement seamless data integration from legacy systems into the Highrise ERP, ensuring accurate and consistent data migration.</a:t>
            </a:r>
          </a:p>
        </p:txBody>
      </p:sp>
    </p:spTree>
    <p:extLst>
      <p:ext uri="{BB962C8B-B14F-4D97-AF65-F5344CB8AC3E}">
        <p14:creationId xmlns:p14="http://schemas.microsoft.com/office/powerpoint/2010/main" val="2042007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FA76467-4CA7-EEB3-8A1E-DF2955B4D6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7F6BDA-5708-8BA9-548B-6EE053DAB9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FA3EE43E-4886-BDC9-F01F-6A0CCDE63B2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274584"/>
            <a:ext cx="10820400" cy="5118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endParaRPr lang="en-US" altLang="en-US" sz="2400" dirty="0">
              <a:latin typeface="LiberationSerif"/>
            </a:endParaRPr>
          </a:p>
          <a:p>
            <a:r>
              <a:rPr lang="en-US" altLang="en-US" sz="2400" dirty="0">
                <a:latin typeface="LiberationSerif"/>
              </a:rPr>
              <a:t>User Interface (UI) and User Experience (UX) Design: Design an intuitive and user-friendly interface to ensure smooth adoption and usability for all stakeholders.</a:t>
            </a:r>
          </a:p>
          <a:p>
            <a:r>
              <a:rPr lang="en-US" altLang="en-US" sz="2400" dirty="0">
                <a:latin typeface="LiberationSerif"/>
              </a:rPr>
              <a:t>System Security and Compliance: Develop and integrate security protocols to safeguard sensitive procurement data and ensure compliance with relevant data protection regulations.</a:t>
            </a:r>
          </a:p>
          <a:p>
            <a:r>
              <a:rPr lang="en-US" altLang="en-US" sz="2400" dirty="0">
                <a:latin typeface="LiberationSerif"/>
              </a:rPr>
              <a:t>Performance Optimization and Load Testing: Ensure the system performs optimally under high loads and large datasets through extensive performance and load testing.</a:t>
            </a:r>
          </a:p>
          <a:p>
            <a:r>
              <a:rPr lang="en-US" altLang="en-US" sz="2400" dirty="0">
                <a:latin typeface="LiberationSerif"/>
              </a:rPr>
              <a:t>Cloud Infrastructure and Data Storage: Develop cloud infrastructure to enable secure, scalable storage of procurement data and facilitate real-time reporting and analytics.</a:t>
            </a:r>
          </a:p>
        </p:txBody>
      </p:sp>
    </p:spTree>
    <p:extLst>
      <p:ext uri="{BB962C8B-B14F-4D97-AF65-F5344CB8AC3E}">
        <p14:creationId xmlns:p14="http://schemas.microsoft.com/office/powerpoint/2010/main" val="18284977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C2FDD08-9469-9B9A-848E-44493DB5F78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476C1-AC49-C7C3-9104-77A6D4DA3D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LiberationSerif"/>
              </a:rPr>
              <a:t>Project Objectives</a:t>
            </a:r>
            <a:endParaRPr lang="en-IN" dirty="0"/>
          </a:p>
        </p:txBody>
      </p:sp>
      <p:sp>
        <p:nvSpPr>
          <p:cNvPr id="6" name="Rectangle 3">
            <a:extLst>
              <a:ext uri="{FF2B5EF4-FFF2-40B4-BE49-F238E27FC236}">
                <a16:creationId xmlns:a16="http://schemas.microsoft.com/office/drawing/2014/main" id="{506F1357-EE22-C89A-3F2C-5564EF5E9B28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838200" y="1690688"/>
            <a:ext cx="10820400" cy="511843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lang="en-US" altLang="en-US" sz="2400" dirty="0">
                <a:latin typeface="LiberationSerif"/>
              </a:rPr>
              <a:t>Reporting and Analytics Development: Implement reporting and analytics features that allow real-time data visualization, faster MIS reporting, and informed decision-making.</a:t>
            </a:r>
          </a:p>
          <a:p>
            <a:r>
              <a:rPr lang="en-US" altLang="en-US" sz="2400" dirty="0">
                <a:latin typeface="LiberationSerif"/>
              </a:rPr>
              <a:t>User Training and Documentation: Develop user training programs and comprehensive documentation to support seamless onboarding and effective system use.</a:t>
            </a:r>
          </a:p>
          <a:p>
            <a:r>
              <a:rPr lang="en-US" altLang="en-US" sz="2400" dirty="0">
                <a:latin typeface="LiberationSerif"/>
              </a:rPr>
              <a:t>Post-Implementation Support and Maintenance: Set up ongoing support and maintenance plans to address issues, updates, and enhancements after system deployment.</a:t>
            </a:r>
          </a:p>
          <a:p>
            <a:pPr marL="0" indent="0">
              <a:buNone/>
            </a:pPr>
            <a:endParaRPr lang="en-US" altLang="en-US" sz="2400" dirty="0">
              <a:latin typeface="LiberationSerif"/>
            </a:endParaRPr>
          </a:p>
          <a:p>
            <a:endParaRPr lang="en-US" altLang="en-US" sz="2400" dirty="0">
              <a:latin typeface="LiberationSerif"/>
            </a:endParaRPr>
          </a:p>
        </p:txBody>
      </p:sp>
    </p:spTree>
    <p:extLst>
      <p:ext uri="{BB962C8B-B14F-4D97-AF65-F5344CB8AC3E}">
        <p14:creationId xmlns:p14="http://schemas.microsoft.com/office/powerpoint/2010/main" val="39574195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96B24"/>
      </a:accent1>
      <a:accent2>
        <a:srgbClr val="4EA72E"/>
      </a:accent2>
      <a:accent3>
        <a:srgbClr val="156082"/>
      </a:accent3>
      <a:accent4>
        <a:srgbClr val="0F9ED5"/>
      </a:accent4>
      <a:accent5>
        <a:srgbClr val="A02B93"/>
      </a:accent5>
      <a:accent6>
        <a:srgbClr val="E97132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97E0A228-C590-4D20-B05F-A6BF04A05448}"/>
    </a:ext>
  </a:extLst>
</a:theme>
</file>

<file path=docMetadata/LabelInfo.xml><?xml version="1.0" encoding="utf-8"?>
<clbl:labelList xmlns:clbl="http://schemas.microsoft.com/office/2020/mipLabelMetadata">
  <clbl:label id="{049e3382-8cdc-477b-9317-951b04689668}" enabled="0" method="" siteId="{049e3382-8cdc-477b-9317-951b04689668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TM04033925[[fn=Droplet]]</Template>
  <TotalTime>130</TotalTime>
  <Words>1703</Words>
  <Application>Microsoft Office PowerPoint</Application>
  <PresentationFormat>Widescreen</PresentationFormat>
  <Paragraphs>179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6" baseType="lpstr">
      <vt:lpstr>Aptos</vt:lpstr>
      <vt:lpstr>Aptos Display</vt:lpstr>
      <vt:lpstr>Arial</vt:lpstr>
      <vt:lpstr>LiberationSerif</vt:lpstr>
      <vt:lpstr>Office Theme</vt:lpstr>
      <vt:lpstr>Development of Highrise ERP system for managing and tracking the procurement</vt:lpstr>
      <vt:lpstr>Project Initiation</vt:lpstr>
      <vt:lpstr>Situation</vt:lpstr>
      <vt:lpstr>Current Problem</vt:lpstr>
      <vt:lpstr>Opportunity</vt:lpstr>
      <vt:lpstr>Goals / Purpose statement</vt:lpstr>
      <vt:lpstr>Project Objectives</vt:lpstr>
      <vt:lpstr>Project Objectives</vt:lpstr>
      <vt:lpstr>Project Objectives</vt:lpstr>
      <vt:lpstr>Success Criteria</vt:lpstr>
      <vt:lpstr>Success Criteria</vt:lpstr>
      <vt:lpstr>Methods / Approaches</vt:lpstr>
      <vt:lpstr>Methods / Approaches</vt:lpstr>
      <vt:lpstr>Methods / Approaches</vt:lpstr>
      <vt:lpstr>Resources</vt:lpstr>
      <vt:lpstr>Resources</vt:lpstr>
      <vt:lpstr>Resources</vt:lpstr>
      <vt:lpstr>Resources</vt:lpstr>
      <vt:lpstr>Risk</vt:lpstr>
      <vt:lpstr>Risk</vt:lpstr>
      <vt:lpstr>Risk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Pillewan, Ashay</dc:creator>
  <cp:lastModifiedBy>Pillewan, Ashay</cp:lastModifiedBy>
  <cp:revision>1</cp:revision>
  <dcterms:created xsi:type="dcterms:W3CDTF">2025-01-05T07:55:25Z</dcterms:created>
  <dcterms:modified xsi:type="dcterms:W3CDTF">2025-01-05T10:05:37Z</dcterms:modified>
</cp:coreProperties>
</file>