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65" r:id="rId5"/>
    <p:sldId id="266" r:id="rId6"/>
    <p:sldId id="258" r:id="rId7"/>
    <p:sldId id="259" r:id="rId8"/>
    <p:sldId id="260" r:id="rId9"/>
    <p:sldId id="261" r:id="rId10"/>
    <p:sldId id="267" r:id="rId11"/>
    <p:sldId id="262" r:id="rId12"/>
    <p:sldId id="268" r:id="rId13"/>
    <p:sldId id="263"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2" d="100"/>
          <a:sy n="82" d="100"/>
        </p:scale>
        <p:origin x="-8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744B75-2A27-44B2-AE16-A75929A05CF6}" type="datetimeFigureOut">
              <a:rPr lang="en-US" smtClean="0"/>
              <a:pPr/>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744B75-2A27-44B2-AE16-A75929A05CF6}" type="datetimeFigureOut">
              <a:rPr lang="en-US" smtClean="0"/>
              <a:pPr/>
              <a:t>3/7/2025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744B75-2A27-44B2-AE16-A75929A05CF6}" type="datetimeFigureOut">
              <a:rPr lang="en-US" smtClean="0"/>
              <a:pPr/>
              <a:t>3/7/2025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744B75-2A27-44B2-AE16-A75929A05CF6}" type="datetimeFigureOut">
              <a:rPr lang="en-US" smtClean="0"/>
              <a:pPr/>
              <a:t>3/7/2025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744B75-2A27-44B2-AE16-A75929A05CF6}" type="datetimeFigureOut">
              <a:rPr lang="en-US" smtClean="0"/>
              <a:pPr/>
              <a:t>3/7/2025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744B75-2A27-44B2-AE16-A75929A05CF6}" type="datetimeFigureOut">
              <a:rPr lang="en-US" smtClean="0"/>
              <a:pPr/>
              <a:t>3/7/2025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744B75-2A27-44B2-AE16-A75929A05CF6}" type="datetimeFigureOut">
              <a:rPr lang="en-US" smtClean="0"/>
              <a:pPr/>
              <a:t>3/7/2025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44B75-2A27-44B2-AE16-A75929A05CF6}" type="datetimeFigureOut">
              <a:rPr lang="en-US" smtClean="0"/>
              <a:pPr/>
              <a:t>3/7/2025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BF48B-EEA2-4386-90EF-3DAC15994E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LMCAS</a:t>
            </a:r>
            <a:endParaRPr lang="en-US" dirty="0"/>
          </a:p>
        </p:txBody>
      </p:sp>
      <p:sp>
        <p:nvSpPr>
          <p:cNvPr id="3" name="Subtitle 2"/>
          <p:cNvSpPr>
            <a:spLocks noGrp="1"/>
          </p:cNvSpPr>
          <p:nvPr>
            <p:ph type="subTitle" idx="1"/>
          </p:nvPr>
        </p:nvSpPr>
        <p:spPr/>
        <p:txBody>
          <a:bodyPr/>
          <a:lstStyle/>
          <a:p>
            <a:r>
              <a:rPr lang="en-US" dirty="0" smtClean="0">
                <a:solidFill>
                  <a:schemeClr val="tx1"/>
                </a:solidFill>
                <a:latin typeface="Arial" pitchFamily="34" charset="0"/>
                <a:cs typeface="Arial" pitchFamily="34" charset="0"/>
              </a:rPr>
              <a:t>Prepared by</a:t>
            </a:r>
          </a:p>
          <a:p>
            <a:r>
              <a:rPr lang="en-US" dirty="0" smtClean="0">
                <a:solidFill>
                  <a:schemeClr val="tx1"/>
                </a:solidFill>
                <a:latin typeface="Arial" pitchFamily="34" charset="0"/>
                <a:cs typeface="Arial" pitchFamily="34" charset="0"/>
              </a:rPr>
              <a:t>B.N.Shoba</a:t>
            </a:r>
            <a:endParaRPr lang="en-US" dirty="0">
              <a:solidFill>
                <a:schemeClr val="tx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Methods/Approach</a:t>
            </a: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4.Fraud Detection and Prevention:</a:t>
            </a:r>
          </a:p>
          <a:p>
            <a:pPr>
              <a:buNone/>
            </a:pPr>
            <a:r>
              <a:rPr lang="en-US" sz="1200" b="1" dirty="0" smtClean="0">
                <a:latin typeface="Arial" pitchFamily="34" charset="0"/>
                <a:cs typeface="Arial" pitchFamily="34" charset="0"/>
              </a:rPr>
              <a:t>Approach</a:t>
            </a:r>
            <a:r>
              <a:rPr lang="en-US" sz="1200" dirty="0" smtClean="0">
                <a:latin typeface="Arial" pitchFamily="34" charset="0"/>
                <a:cs typeface="Arial" pitchFamily="34" charset="0"/>
              </a:rPr>
              <a:t>: Identifying and mitigating fraudulent loan applications or credit activities to reduce financial losses and reputational damage.</a:t>
            </a:r>
          </a:p>
          <a:p>
            <a:pPr>
              <a:buNone/>
            </a:pPr>
            <a:r>
              <a:rPr lang="en-US" sz="1200" b="1" dirty="0" smtClean="0">
                <a:latin typeface="Arial" pitchFamily="34" charset="0"/>
                <a:cs typeface="Arial" pitchFamily="34" charset="0"/>
              </a:rPr>
              <a:t>Methods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Behavioral Analytics</a:t>
            </a:r>
            <a:r>
              <a:rPr lang="en-US" sz="1200" dirty="0" smtClean="0">
                <a:latin typeface="Arial" pitchFamily="34" charset="0"/>
                <a:cs typeface="Arial" pitchFamily="34" charset="0"/>
              </a:rPr>
              <a:t>: Analyzing user behavior, such as application patterns or spending habits, to detect anomalies or fraudulent activity.</a:t>
            </a:r>
          </a:p>
          <a:p>
            <a:pPr>
              <a:buNone/>
            </a:pPr>
            <a:r>
              <a:rPr lang="en-US" sz="1200" b="1" dirty="0" smtClean="0">
                <a:latin typeface="Arial" pitchFamily="34" charset="0"/>
                <a:cs typeface="Arial" pitchFamily="34" charset="0"/>
              </a:rPr>
              <a:t>5.Financial Reporting and Analytics:</a:t>
            </a:r>
          </a:p>
          <a:p>
            <a:pPr>
              <a:buNone/>
            </a:pPr>
            <a:r>
              <a:rPr lang="en-US" sz="1200" b="1" dirty="0" smtClean="0">
                <a:latin typeface="Arial" pitchFamily="34" charset="0"/>
                <a:cs typeface="Arial" pitchFamily="34" charset="0"/>
              </a:rPr>
              <a:t>Approach</a:t>
            </a:r>
            <a:r>
              <a:rPr lang="en-US" sz="1200" dirty="0" smtClean="0">
                <a:latin typeface="Arial" pitchFamily="34" charset="0"/>
                <a:cs typeface="Arial" pitchFamily="34" charset="0"/>
              </a:rPr>
              <a:t>: Using advanced reporting and analytics tools to assess loan portfolio performance, profitability, and risks.</a:t>
            </a:r>
          </a:p>
          <a:p>
            <a:pPr>
              <a:buNone/>
            </a:pPr>
            <a:r>
              <a:rPr lang="en-US" sz="1200" b="1" dirty="0" smtClean="0">
                <a:latin typeface="Arial" pitchFamily="34" charset="0"/>
                <a:cs typeface="Arial" pitchFamily="34" charset="0"/>
              </a:rPr>
              <a:t>Methods:</a:t>
            </a:r>
          </a:p>
          <a:p>
            <a:pPr>
              <a:buNone/>
            </a:pPr>
            <a:r>
              <a:rPr lang="en-US" sz="1200" b="1" dirty="0" smtClean="0">
                <a:latin typeface="Arial" pitchFamily="34" charset="0"/>
                <a:cs typeface="Arial" pitchFamily="34" charset="0"/>
              </a:rPr>
              <a:t>Predictive Analytics</a:t>
            </a:r>
            <a:r>
              <a:rPr lang="en-US" sz="1200" dirty="0" smtClean="0">
                <a:latin typeface="Arial" pitchFamily="34" charset="0"/>
                <a:cs typeface="Arial" pitchFamily="34" charset="0"/>
              </a:rPr>
              <a:t>: Forecasting future trends in loan defaults, repayment behavior, or market conditions using advanced analytics models.</a:t>
            </a:r>
          </a:p>
          <a:p>
            <a:pPr>
              <a:buNone/>
            </a:pPr>
            <a:r>
              <a:rPr lang="en-US" sz="1200" b="1" dirty="0" smtClean="0">
                <a:latin typeface="Arial" pitchFamily="34" charset="0"/>
                <a:cs typeface="Arial" pitchFamily="34" charset="0"/>
              </a:rPr>
              <a:t>Customizable Reporting</a:t>
            </a:r>
            <a:r>
              <a:rPr lang="en-US" sz="1200" dirty="0" smtClean="0">
                <a:latin typeface="Arial" pitchFamily="34" charset="0"/>
                <a:cs typeface="Arial" pitchFamily="34" charset="0"/>
              </a:rPr>
              <a:t>: Generating customized reports for management, regulators, or auditors, ensuring they meet specific requirements (e.g., loan growth, portfolio diversification).</a:t>
            </a:r>
          </a:p>
          <a:p>
            <a:r>
              <a:rPr lang="en-US" sz="1200" dirty="0" smtClean="0">
                <a:latin typeface="Arial" pitchFamily="34" charset="0"/>
                <a:cs typeface="Arial" pitchFamily="34" charset="0"/>
              </a:rPr>
              <a:t>By employing these methods and approaches, a </a:t>
            </a:r>
            <a:r>
              <a:rPr lang="en-US" sz="1200" b="1" dirty="0" smtClean="0">
                <a:latin typeface="Arial" pitchFamily="34" charset="0"/>
                <a:cs typeface="Arial" pitchFamily="34" charset="0"/>
              </a:rPr>
              <a:t>Loan Management and Credit Management Analysis System</a:t>
            </a:r>
            <a:r>
              <a:rPr lang="en-US" sz="1200" dirty="0" smtClean="0">
                <a:latin typeface="Arial" pitchFamily="34" charset="0"/>
                <a:cs typeface="Arial" pitchFamily="34" charset="0"/>
              </a:rPr>
              <a:t> can operate effectively, ensuring faster loan processing, reduced risk, improved customer satisfaction, and compliance with regulatory standards. </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These </a:t>
            </a:r>
            <a:r>
              <a:rPr lang="en-US" sz="1200" dirty="0" smtClean="0">
                <a:latin typeface="Arial" pitchFamily="34" charset="0"/>
                <a:cs typeface="Arial" pitchFamily="34" charset="0"/>
              </a:rPr>
              <a:t>strategies also contribute to business growth, profitability, and sustainable financial practices.</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Resources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Loan management and credit management are crucial components of financial operations in banks, lending institutions, and businesses offering credit. Here are some resources that can help you understand and analyze these areas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Books on Loan and Credit Management</a:t>
            </a:r>
          </a:p>
          <a:p>
            <a:pPr>
              <a:buNone/>
            </a:pPr>
            <a:r>
              <a:rPr lang="en-US" sz="1200" b="1" dirty="0" smtClean="0">
                <a:latin typeface="Arial" pitchFamily="34" charset="0"/>
                <a:cs typeface="Arial" pitchFamily="34" charset="0"/>
              </a:rPr>
              <a:t>Credit </a:t>
            </a:r>
            <a:r>
              <a:rPr lang="en-US" sz="1200" b="1" dirty="0" smtClean="0">
                <a:latin typeface="Arial" pitchFamily="34" charset="0"/>
                <a:cs typeface="Arial" pitchFamily="34" charset="0"/>
              </a:rPr>
              <a:t>Risk Management: </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This book explores how to assess </a:t>
            </a:r>
            <a:r>
              <a:rPr lang="en-US" sz="1200" dirty="0" smtClean="0">
                <a:latin typeface="Arial" pitchFamily="34" charset="0"/>
                <a:cs typeface="Arial" pitchFamily="34" charset="0"/>
              </a:rPr>
              <a:t>credit </a:t>
            </a:r>
            <a:r>
              <a:rPr lang="en-US" sz="1200" dirty="0" smtClean="0">
                <a:latin typeface="Arial" pitchFamily="34" charset="0"/>
                <a:cs typeface="Arial" pitchFamily="34" charset="0"/>
              </a:rPr>
              <a:t>risk and understand the intricacies of </a:t>
            </a:r>
            <a:r>
              <a:rPr lang="en-US" sz="1200" dirty="0" smtClean="0">
                <a:latin typeface="Arial" pitchFamily="34" charset="0"/>
                <a:cs typeface="Arial" pitchFamily="34" charset="0"/>
              </a:rPr>
              <a:t>lending.</a:t>
            </a:r>
          </a:p>
          <a:p>
            <a:pPr>
              <a:buNone/>
            </a:pPr>
            <a:r>
              <a:rPr lang="en-US" sz="1200" b="1" dirty="0" smtClean="0">
                <a:latin typeface="Arial" pitchFamily="34" charset="0"/>
                <a:cs typeface="Arial" pitchFamily="34" charset="0"/>
              </a:rPr>
              <a:t>2. Online Courses and Certifications</a:t>
            </a:r>
          </a:p>
          <a:p>
            <a:pPr>
              <a:buNone/>
            </a:pPr>
            <a:r>
              <a:rPr lang="en-US" sz="1200" b="1" dirty="0" smtClean="0">
                <a:latin typeface="Arial" pitchFamily="34" charset="0"/>
                <a:cs typeface="Arial" pitchFamily="34" charset="0"/>
              </a:rPr>
              <a:t>Courser: </a:t>
            </a:r>
            <a:r>
              <a:rPr lang="en-US" sz="1200" b="1" dirty="0" smtClean="0">
                <a:latin typeface="Arial" pitchFamily="34" charset="0"/>
                <a:cs typeface="Arial" pitchFamily="34" charset="0"/>
              </a:rPr>
              <a:t>Financial Risk Management Specialization (by the New York Institute of Finance)</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This course offers deep insights into financial risk management, including credit risk, loan performance, and how to evaluate potential losses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LinkedIn </a:t>
            </a:r>
            <a:r>
              <a:rPr lang="en-US" sz="1200" b="1" dirty="0" smtClean="0">
                <a:latin typeface="Arial" pitchFamily="34" charset="0"/>
                <a:cs typeface="Arial" pitchFamily="34" charset="0"/>
              </a:rPr>
              <a:t>Learning: Financial Management and Credit Risk Management</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A series of short courses that introduce essential concepts around managing credit and loans, including credit policies, risk management, and best practices for both.</a:t>
            </a:r>
          </a:p>
          <a:p>
            <a:pPr>
              <a:buNone/>
            </a:pPr>
            <a:r>
              <a:rPr lang="en-US" sz="1200" b="1" dirty="0" smtClean="0">
                <a:latin typeface="Arial" pitchFamily="34" charset="0"/>
                <a:cs typeface="Arial" pitchFamily="34" charset="0"/>
              </a:rPr>
              <a:t>3. Research Papers and Articles</a:t>
            </a:r>
          </a:p>
          <a:p>
            <a:pPr>
              <a:buNone/>
            </a:pPr>
            <a:r>
              <a:rPr lang="en-US" sz="1200" b="1" dirty="0" smtClean="0">
                <a:latin typeface="Arial" pitchFamily="34" charset="0"/>
                <a:cs typeface="Arial" pitchFamily="34" charset="0"/>
              </a:rPr>
              <a:t>Credit </a:t>
            </a:r>
            <a:r>
              <a:rPr lang="en-US" sz="1200" b="1" dirty="0" smtClean="0">
                <a:latin typeface="Arial" pitchFamily="34" charset="0"/>
                <a:cs typeface="Arial" pitchFamily="34" charset="0"/>
              </a:rPr>
              <a:t>Risk Management in </a:t>
            </a:r>
            <a:r>
              <a:rPr lang="en-US" sz="1200" b="1" dirty="0" smtClean="0">
                <a:latin typeface="Arial" pitchFamily="34" charset="0"/>
                <a:cs typeface="Arial" pitchFamily="34" charset="0"/>
              </a:rPr>
              <a:t>Banks </a:t>
            </a:r>
            <a:r>
              <a:rPr lang="en-US" sz="1200" dirty="0" smtClean="0">
                <a:latin typeface="Arial" pitchFamily="34" charset="0"/>
                <a:cs typeface="Arial" pitchFamily="34" charset="0"/>
              </a:rPr>
              <a:t>This paper examines various models of credit risk management, risk-based pricing, and lending strategies used by banks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4. Software Tools for Loan &amp; Credit Management</a:t>
            </a:r>
          </a:p>
          <a:p>
            <a:pPr>
              <a:buNone/>
            </a:pPr>
            <a:r>
              <a:rPr lang="en-US" sz="1200" b="1" dirty="0" smtClean="0">
                <a:latin typeface="Arial" pitchFamily="34" charset="0"/>
                <a:cs typeface="Arial" pitchFamily="34" charset="0"/>
              </a:rPr>
              <a:t>FICO Credit Risk Management Tools</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FICO offers a suite of credit management solutions used by financial institutions to assess credit risk and manage loans effectively.</a:t>
            </a:r>
          </a:p>
          <a:p>
            <a:pPr>
              <a:buNone/>
            </a:pPr>
            <a:endParaRPr lang="en-US" sz="1200" dirty="0" smtClean="0"/>
          </a:p>
          <a:p>
            <a:pPr>
              <a:buNone/>
            </a:pPr>
            <a:endParaRPr lang="en-US" sz="1200" dirty="0" smtClean="0">
              <a:latin typeface="Arial" pitchFamily="34" charset="0"/>
              <a:cs typeface="Arial" pitchFamily="34" charset="0"/>
            </a:endParaRPr>
          </a:p>
          <a:p>
            <a:pPr>
              <a:buNone/>
            </a:pPr>
            <a:endParaRPr lang="en-US" sz="12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Resources</a:t>
            </a:r>
            <a:endParaRPr lang="en-US" sz="2800" dirty="0"/>
          </a:p>
        </p:txBody>
      </p:sp>
      <p:sp>
        <p:nvSpPr>
          <p:cNvPr id="3" name="Content Placeholder 2"/>
          <p:cNvSpPr>
            <a:spLocks noGrp="1"/>
          </p:cNvSpPr>
          <p:nvPr>
            <p:ph idx="1"/>
          </p:nvPr>
        </p:nvSpPr>
        <p:spPr/>
        <p:txBody>
          <a:bodyPr/>
          <a:lstStyle/>
          <a:p>
            <a:pPr>
              <a:buNone/>
            </a:pPr>
            <a:r>
              <a:rPr lang="en-US" sz="1200" b="1" dirty="0" smtClean="0">
                <a:latin typeface="Arial" pitchFamily="34" charset="0"/>
                <a:cs typeface="Arial" pitchFamily="34" charset="0"/>
              </a:rPr>
              <a:t>5. Websites and Blogs</a:t>
            </a:r>
          </a:p>
          <a:p>
            <a:pPr>
              <a:buNone/>
            </a:pPr>
            <a:r>
              <a:rPr lang="en-US" sz="1200" b="1" dirty="0" smtClean="0">
                <a:latin typeface="Arial" pitchFamily="34" charset="0"/>
                <a:cs typeface="Arial" pitchFamily="34" charset="0"/>
              </a:rPr>
              <a:t>The Risk Management Association (RMA)</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This site offers resources and publications for risk management professionals, with a focus on loan and credit risk. Their </a:t>
            </a:r>
            <a:r>
              <a:rPr lang="en-US" sz="1200" dirty="0" smtClean="0">
                <a:latin typeface="Arial" pitchFamily="34" charset="0"/>
                <a:cs typeface="Arial" pitchFamily="34" charset="0"/>
              </a:rPr>
              <a:t>Risk management in </a:t>
            </a:r>
            <a:r>
              <a:rPr lang="en-US" sz="1200" dirty="0" smtClean="0">
                <a:latin typeface="Arial" pitchFamily="34" charset="0"/>
                <a:cs typeface="Arial" pitchFamily="34" charset="0"/>
              </a:rPr>
              <a:t>Banking and Credit Analysis sections can be useful.</a:t>
            </a:r>
          </a:p>
          <a:p>
            <a:pPr>
              <a:buNone/>
            </a:pPr>
            <a:r>
              <a:rPr lang="en-US" sz="1200" b="1" dirty="0" smtClean="0">
                <a:latin typeface="Arial" pitchFamily="34" charset="0"/>
                <a:cs typeface="Arial" pitchFamily="34" charset="0"/>
              </a:rPr>
              <a:t>6</a:t>
            </a:r>
            <a:r>
              <a:rPr lang="en-US" sz="1200" b="1" dirty="0" smtClean="0">
                <a:latin typeface="Arial" pitchFamily="34" charset="0"/>
                <a:cs typeface="Arial" pitchFamily="34" charset="0"/>
              </a:rPr>
              <a:t>. Tools and Models for Credit Analysis</a:t>
            </a:r>
          </a:p>
          <a:p>
            <a:pPr>
              <a:buNone/>
            </a:pPr>
            <a:r>
              <a:rPr lang="en-US" sz="1200" b="1" dirty="0" smtClean="0">
                <a:latin typeface="Arial" pitchFamily="34" charset="0"/>
                <a:cs typeface="Arial" pitchFamily="34" charset="0"/>
              </a:rPr>
              <a:t>Credit Scoring Models (e.g., FICO Score, </a:t>
            </a:r>
            <a:r>
              <a:rPr lang="en-US" sz="1200" b="1" dirty="0" smtClean="0">
                <a:latin typeface="Arial" pitchFamily="34" charset="0"/>
                <a:cs typeface="Arial" pitchFamily="34" charset="0"/>
              </a:rPr>
              <a:t>Vantage Score)</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These models are used for evaluating the creditworthiness of loan applicants and managing credit risk</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7. Financial Journals and Industry Reports</a:t>
            </a:r>
          </a:p>
          <a:p>
            <a:pPr>
              <a:buNone/>
            </a:pPr>
            <a:r>
              <a:rPr lang="en-US" sz="1200" b="1" dirty="0" smtClean="0">
                <a:latin typeface="Arial" pitchFamily="34" charset="0"/>
                <a:cs typeface="Arial" pitchFamily="34" charset="0"/>
              </a:rPr>
              <a:t>Journal of Credit Risk</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This journal publishes research on credit risk management and related topics, including loan management, default prediction, and portfolio optimization</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Moody’s Credit Risk Management Reports</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Moody’s provides extensive reports and tools that analyze the performance of loan portfolios and help forecast potential credit risks.</a:t>
            </a:r>
          </a:p>
          <a:p>
            <a:pPr>
              <a:buNone/>
            </a:pPr>
            <a:r>
              <a:rPr lang="en-US" sz="1200" b="1" dirty="0" smtClean="0">
                <a:latin typeface="Arial" pitchFamily="34" charset="0"/>
                <a:cs typeface="Arial" pitchFamily="34" charset="0"/>
              </a:rPr>
              <a:t>Standard &amp; Poor’s (S&amp;P) Global Ratings and Research Reports</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S&amp;P offers in-depth research and analysis on credit risk, including detailed reports on loan quality, default rates, and credit outlooks.</a:t>
            </a:r>
          </a:p>
          <a:p>
            <a:pPr>
              <a:buNone/>
            </a:pPr>
            <a:endParaRPr lang="en-US" sz="1200" dirty="0" smtClean="0">
              <a:latin typeface="Arial" pitchFamily="34" charset="0"/>
              <a:cs typeface="Arial" pitchFamily="34" charset="0"/>
            </a:endParaRPr>
          </a:p>
          <a:p>
            <a:pPr>
              <a:buNone/>
            </a:pPr>
            <a:endParaRPr lang="en-US" sz="1200" dirty="0" smtClean="0">
              <a:latin typeface="Arial" pitchFamily="34" charset="0"/>
              <a:cs typeface="Arial" pitchFamily="34" charset="0"/>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Risk and Dependencies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In loan management and credit management, analyzing risk and dependencies is a critical process for financial institutions, as it helps mitigate potential losses and ensures the stability of lending operations. </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Below </a:t>
            </a:r>
            <a:r>
              <a:rPr lang="en-US" sz="1200" dirty="0" smtClean="0">
                <a:latin typeface="Arial" pitchFamily="34" charset="0"/>
                <a:cs typeface="Arial" pitchFamily="34" charset="0"/>
              </a:rPr>
              <a:t>is a breakdown of the risks and dependencies associated with loan and credit management and how they affect analysis</a:t>
            </a:r>
            <a:r>
              <a:rPr lang="en-US" sz="1200" dirty="0" smtClean="0">
                <a:latin typeface="Arial" pitchFamily="34" charset="0"/>
                <a:cs typeface="Arial" pitchFamily="34" charset="0"/>
              </a:rPr>
              <a:t>:</a:t>
            </a:r>
          </a:p>
          <a:p>
            <a:pPr>
              <a:buNone/>
            </a:pPr>
            <a:r>
              <a:rPr lang="en-US" sz="1400" b="1" dirty="0" smtClean="0">
                <a:latin typeface="Arial" pitchFamily="34" charset="0"/>
                <a:cs typeface="Arial" pitchFamily="34" charset="0"/>
              </a:rPr>
              <a:t>Loan Management </a:t>
            </a:r>
            <a:r>
              <a:rPr lang="en-US" sz="1400" b="1" dirty="0" smtClean="0">
                <a:latin typeface="Arial" pitchFamily="34" charset="0"/>
                <a:cs typeface="Arial" pitchFamily="34" charset="0"/>
              </a:rPr>
              <a:t>Risks</a:t>
            </a:r>
          </a:p>
          <a:p>
            <a:pPr>
              <a:buNone/>
            </a:pPr>
            <a:r>
              <a:rPr lang="en-US" sz="1200" b="1" dirty="0" smtClean="0">
                <a:latin typeface="Arial" pitchFamily="34" charset="0"/>
                <a:cs typeface="Arial" pitchFamily="34" charset="0"/>
              </a:rPr>
              <a:t>Credit Risk (Default Risk</a:t>
            </a:r>
            <a:r>
              <a:rPr lang="en-US" sz="1200" b="1" dirty="0" smtClean="0">
                <a:latin typeface="Arial" pitchFamily="34" charset="0"/>
                <a:cs typeface="Arial" pitchFamily="34" charset="0"/>
              </a:rPr>
              <a:t>):</a:t>
            </a:r>
            <a:r>
              <a:rPr lang="en-US" sz="1200" dirty="0" smtClean="0">
                <a:latin typeface="Arial" pitchFamily="34" charset="0"/>
                <a:cs typeface="Arial" pitchFamily="34" charset="0"/>
              </a:rPr>
              <a:t>The risk that a borrower will fail to repay the loan principal or interest.</a:t>
            </a:r>
            <a:endParaRPr lang="en-US" sz="1200" dirty="0" smtClean="0">
              <a:latin typeface="Arial" pitchFamily="34" charset="0"/>
              <a:cs typeface="Arial" pitchFamily="34" charset="0"/>
            </a:endParaRPr>
          </a:p>
          <a:p>
            <a:pPr>
              <a:buNone/>
            </a:pPr>
            <a:r>
              <a:rPr lang="en-US" sz="1200" b="1" dirty="0" smtClean="0">
                <a:latin typeface="Arial" pitchFamily="34" charset="0"/>
                <a:cs typeface="Arial" pitchFamily="34" charset="0"/>
              </a:rPr>
              <a:t>interest </a:t>
            </a:r>
            <a:r>
              <a:rPr lang="en-US" sz="1200" b="1" dirty="0" smtClean="0">
                <a:latin typeface="Arial" pitchFamily="34" charset="0"/>
                <a:cs typeface="Arial" pitchFamily="34" charset="0"/>
              </a:rPr>
              <a:t>Rate </a:t>
            </a:r>
            <a:r>
              <a:rPr lang="en-US" sz="1200" b="1" dirty="0" smtClean="0">
                <a:latin typeface="Arial" pitchFamily="34" charset="0"/>
                <a:cs typeface="Arial" pitchFamily="34" charset="0"/>
              </a:rPr>
              <a:t>Risk</a:t>
            </a:r>
            <a:r>
              <a:rPr lang="en-US" sz="1200" dirty="0" smtClean="0">
                <a:latin typeface="Arial" pitchFamily="34" charset="0"/>
                <a:cs typeface="Arial" pitchFamily="34" charset="0"/>
              </a:rPr>
              <a:t>: The </a:t>
            </a:r>
            <a:r>
              <a:rPr lang="en-US" sz="1200" dirty="0" smtClean="0">
                <a:latin typeface="Arial" pitchFamily="34" charset="0"/>
                <a:cs typeface="Arial" pitchFamily="34" charset="0"/>
              </a:rPr>
              <a:t>risk that changes in interest rates will negatively affect the profitability of loans.</a:t>
            </a:r>
            <a:endParaRPr lang="en-US" sz="1200" dirty="0" smtClean="0">
              <a:latin typeface="Arial" pitchFamily="34" charset="0"/>
              <a:cs typeface="Arial" pitchFamily="34" charset="0"/>
            </a:endParaRPr>
          </a:p>
          <a:p>
            <a:pPr>
              <a:buNone/>
            </a:pPr>
            <a:r>
              <a:rPr lang="en-US" sz="1200" b="1" dirty="0" smtClean="0">
                <a:latin typeface="Arial" pitchFamily="34" charset="0"/>
                <a:cs typeface="Arial" pitchFamily="34" charset="0"/>
              </a:rPr>
              <a:t>Liquidity </a:t>
            </a:r>
            <a:r>
              <a:rPr lang="en-US" sz="1200" b="1" dirty="0" smtClean="0">
                <a:latin typeface="Arial" pitchFamily="34" charset="0"/>
                <a:cs typeface="Arial" pitchFamily="34" charset="0"/>
              </a:rPr>
              <a:t>Risk</a:t>
            </a:r>
            <a:r>
              <a:rPr lang="en-US" sz="1200" dirty="0" smtClean="0">
                <a:latin typeface="Arial" pitchFamily="34" charset="0"/>
                <a:cs typeface="Arial" pitchFamily="34" charset="0"/>
              </a:rPr>
              <a:t>: The </a:t>
            </a:r>
            <a:r>
              <a:rPr lang="en-US" sz="1200" dirty="0" smtClean="0">
                <a:latin typeface="Arial" pitchFamily="34" charset="0"/>
                <a:cs typeface="Arial" pitchFamily="34" charset="0"/>
              </a:rPr>
              <a:t>risk that a lender may not have enough liquidity to cover its loan obligations or operational costs due to poor management of loan cash flows.</a:t>
            </a:r>
            <a:endParaRPr lang="en-US" sz="1200" dirty="0" smtClean="0">
              <a:latin typeface="Arial" pitchFamily="34" charset="0"/>
              <a:cs typeface="Arial" pitchFamily="34" charset="0"/>
            </a:endParaRPr>
          </a:p>
          <a:p>
            <a:pPr>
              <a:buNone/>
            </a:pPr>
            <a:r>
              <a:rPr lang="en-US" sz="1200" b="1" dirty="0" smtClean="0">
                <a:latin typeface="Arial" pitchFamily="34" charset="0"/>
                <a:cs typeface="Arial" pitchFamily="34" charset="0"/>
              </a:rPr>
              <a:t>Operational </a:t>
            </a:r>
            <a:r>
              <a:rPr lang="en-US" sz="1200" b="1" dirty="0" smtClean="0">
                <a:latin typeface="Arial" pitchFamily="34" charset="0"/>
                <a:cs typeface="Arial" pitchFamily="34" charset="0"/>
              </a:rPr>
              <a:t>Risk</a:t>
            </a:r>
            <a:r>
              <a:rPr lang="en-US" sz="1200" dirty="0" smtClean="0">
                <a:latin typeface="Arial" pitchFamily="34" charset="0"/>
                <a:cs typeface="Arial" pitchFamily="34" charset="0"/>
              </a:rPr>
              <a:t>: The </a:t>
            </a:r>
            <a:r>
              <a:rPr lang="en-US" sz="1200" dirty="0" smtClean="0">
                <a:latin typeface="Arial" pitchFamily="34" charset="0"/>
                <a:cs typeface="Arial" pitchFamily="34" charset="0"/>
              </a:rPr>
              <a:t>risk of loss due to failures in internal processes, people, or systems.</a:t>
            </a:r>
            <a:endParaRPr lang="en-US" sz="1200" dirty="0" smtClean="0">
              <a:latin typeface="Arial" pitchFamily="34" charset="0"/>
              <a:cs typeface="Arial" pitchFamily="34" charset="0"/>
            </a:endParaRPr>
          </a:p>
          <a:p>
            <a:pPr>
              <a:buNone/>
            </a:pPr>
            <a:r>
              <a:rPr lang="en-US" sz="1200" b="1" dirty="0" smtClean="0">
                <a:latin typeface="Arial" pitchFamily="34" charset="0"/>
                <a:cs typeface="Arial" pitchFamily="34" charset="0"/>
              </a:rPr>
              <a:t>Regulatory and Compliance </a:t>
            </a:r>
            <a:r>
              <a:rPr lang="en-US" sz="1200" b="1" dirty="0" smtClean="0">
                <a:latin typeface="Arial" pitchFamily="34" charset="0"/>
                <a:cs typeface="Arial" pitchFamily="34" charset="0"/>
              </a:rPr>
              <a:t>Risk</a:t>
            </a:r>
            <a:r>
              <a:rPr lang="en-US" sz="1200" dirty="0" smtClean="0">
                <a:latin typeface="Arial" pitchFamily="34" charset="0"/>
                <a:cs typeface="Arial" pitchFamily="34" charset="0"/>
              </a:rPr>
              <a:t>: The </a:t>
            </a:r>
            <a:r>
              <a:rPr lang="en-US" sz="1200" dirty="0" smtClean="0">
                <a:latin typeface="Arial" pitchFamily="34" charset="0"/>
                <a:cs typeface="Arial" pitchFamily="34" charset="0"/>
              </a:rPr>
              <a:t>risk that a financial institution fails to comply with laws and regulations governing lending.</a:t>
            </a:r>
            <a:endParaRPr lang="en-US" sz="1200" dirty="0" smtClean="0">
              <a:latin typeface="Arial" pitchFamily="34" charset="0"/>
              <a:cs typeface="Arial" pitchFamily="34" charset="0"/>
            </a:endParaRPr>
          </a:p>
          <a:p>
            <a:pPr>
              <a:buNone/>
            </a:pPr>
            <a:r>
              <a:rPr lang="en-US" sz="1400" b="1" dirty="0" smtClean="0">
                <a:latin typeface="Arial" pitchFamily="34" charset="0"/>
                <a:cs typeface="Arial" pitchFamily="34" charset="0"/>
              </a:rPr>
              <a:t>Credit Management </a:t>
            </a:r>
            <a:r>
              <a:rPr lang="en-US" sz="1400" b="1" dirty="0" smtClean="0">
                <a:latin typeface="Arial" pitchFamily="34" charset="0"/>
                <a:cs typeface="Arial" pitchFamily="34" charset="0"/>
              </a:rPr>
              <a:t>Risks</a:t>
            </a:r>
          </a:p>
          <a:p>
            <a:pPr>
              <a:buNone/>
            </a:pPr>
            <a:r>
              <a:rPr lang="en-US" sz="1200" b="1" dirty="0" smtClean="0">
                <a:latin typeface="Arial" pitchFamily="34" charset="0"/>
                <a:cs typeface="Arial" pitchFamily="34" charset="0"/>
              </a:rPr>
              <a:t>Credit Risk (Loss of Principal or Interest</a:t>
            </a:r>
            <a:r>
              <a:rPr lang="en-US" sz="1200" b="1" dirty="0" smtClean="0">
                <a:latin typeface="Arial" pitchFamily="34" charset="0"/>
                <a:cs typeface="Arial" pitchFamily="34" charset="0"/>
              </a:rPr>
              <a:t>):</a:t>
            </a:r>
            <a:r>
              <a:rPr lang="en-US" sz="1200" dirty="0" smtClean="0">
                <a:latin typeface="Arial" pitchFamily="34" charset="0"/>
                <a:cs typeface="Arial" pitchFamily="34" charset="0"/>
              </a:rPr>
              <a:t>The potential that a borrower will not fulfill their financial obligations.</a:t>
            </a:r>
            <a:endParaRPr lang="en-US" sz="1200" dirty="0" smtClean="0">
              <a:latin typeface="Arial" pitchFamily="34" charset="0"/>
              <a:cs typeface="Arial" pitchFamily="34" charset="0"/>
            </a:endParaRPr>
          </a:p>
          <a:p>
            <a:pPr>
              <a:buNone/>
            </a:pPr>
            <a:r>
              <a:rPr lang="en-US" sz="1200" b="1" dirty="0" smtClean="0">
                <a:latin typeface="Arial" pitchFamily="34" charset="0"/>
                <a:cs typeface="Arial" pitchFamily="34" charset="0"/>
              </a:rPr>
              <a:t>Concentration </a:t>
            </a:r>
            <a:r>
              <a:rPr lang="en-US" sz="1200" b="1" dirty="0" smtClean="0">
                <a:latin typeface="Arial" pitchFamily="34" charset="0"/>
                <a:cs typeface="Arial" pitchFamily="34" charset="0"/>
              </a:rPr>
              <a:t>Risk</a:t>
            </a:r>
            <a:r>
              <a:rPr lang="en-US" sz="1200" dirty="0" smtClean="0">
                <a:latin typeface="Arial" pitchFamily="34" charset="0"/>
                <a:cs typeface="Arial" pitchFamily="34" charset="0"/>
              </a:rPr>
              <a:t>: The </a:t>
            </a:r>
            <a:r>
              <a:rPr lang="en-US" sz="1200" dirty="0" smtClean="0">
                <a:latin typeface="Arial" pitchFamily="34" charset="0"/>
                <a:cs typeface="Arial" pitchFamily="34" charset="0"/>
              </a:rPr>
              <a:t>risk of overexposure to a single borrower, industry, or geographic area.</a:t>
            </a:r>
            <a:endParaRPr lang="en-US" sz="1200" dirty="0" smtClean="0">
              <a:latin typeface="Arial" pitchFamily="34" charset="0"/>
              <a:cs typeface="Arial" pitchFamily="34" charset="0"/>
            </a:endParaRPr>
          </a:p>
          <a:p>
            <a:pPr>
              <a:buNone/>
            </a:pPr>
            <a:r>
              <a:rPr lang="en-US" sz="1200" b="1" dirty="0" smtClean="0">
                <a:latin typeface="Arial" pitchFamily="34" charset="0"/>
                <a:cs typeface="Arial" pitchFamily="34" charset="0"/>
              </a:rPr>
              <a:t>Counterparty </a:t>
            </a:r>
            <a:r>
              <a:rPr lang="en-US" sz="1200" b="1" dirty="0" smtClean="0">
                <a:latin typeface="Arial" pitchFamily="34" charset="0"/>
                <a:cs typeface="Arial" pitchFamily="34" charset="0"/>
              </a:rPr>
              <a:t>Risk</a:t>
            </a:r>
            <a:r>
              <a:rPr lang="en-US" sz="1200" dirty="0" smtClean="0">
                <a:latin typeface="Arial" pitchFamily="34" charset="0"/>
                <a:cs typeface="Arial" pitchFamily="34" charset="0"/>
              </a:rPr>
              <a:t>: The </a:t>
            </a:r>
            <a:r>
              <a:rPr lang="en-US" sz="1200" dirty="0" smtClean="0">
                <a:latin typeface="Arial" pitchFamily="34" charset="0"/>
                <a:cs typeface="Arial" pitchFamily="34" charset="0"/>
              </a:rPr>
              <a:t>risk that the counterparty (such as a business partner or a third-party service provider) fails to meet its financial obligations.</a:t>
            </a:r>
            <a:endParaRPr lang="en-US" sz="1200" dirty="0" smtClean="0">
              <a:latin typeface="Arial" pitchFamily="34" charset="0"/>
              <a:cs typeface="Arial" pitchFamily="34" charset="0"/>
            </a:endParaRPr>
          </a:p>
          <a:p>
            <a:pPr>
              <a:buNone/>
            </a:pPr>
            <a:r>
              <a:rPr lang="en-US" sz="1200" b="1" dirty="0" smtClean="0">
                <a:latin typeface="Arial" pitchFamily="34" charset="0"/>
                <a:cs typeface="Arial" pitchFamily="34" charset="0"/>
              </a:rPr>
              <a:t>Portfolio Credit </a:t>
            </a:r>
            <a:r>
              <a:rPr lang="en-US" sz="1200" b="1" dirty="0" smtClean="0">
                <a:latin typeface="Arial" pitchFamily="34" charset="0"/>
                <a:cs typeface="Arial" pitchFamily="34" charset="0"/>
              </a:rPr>
              <a:t>Risk</a:t>
            </a:r>
            <a:r>
              <a:rPr lang="en-US" sz="1200" dirty="0" smtClean="0">
                <a:latin typeface="Arial" pitchFamily="34" charset="0"/>
                <a:cs typeface="Arial" pitchFamily="34" charset="0"/>
              </a:rPr>
              <a:t>: The </a:t>
            </a:r>
            <a:r>
              <a:rPr lang="en-US" sz="1200" dirty="0" smtClean="0">
                <a:latin typeface="Arial" pitchFamily="34" charset="0"/>
                <a:cs typeface="Arial" pitchFamily="34" charset="0"/>
              </a:rPr>
              <a:t>risk that the total portfolio of loans will underperform due to multiple defaults across different borrowers or sectors.</a:t>
            </a:r>
            <a:endParaRPr lang="en-US" sz="1200" b="1"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Risk and Dependencies</a:t>
            </a: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Key Dependencies in Loan and Credit </a:t>
            </a:r>
            <a:r>
              <a:rPr lang="en-US" sz="1200" b="1" dirty="0" smtClean="0">
                <a:latin typeface="Arial" pitchFamily="34" charset="0"/>
                <a:cs typeface="Arial" pitchFamily="34" charset="0"/>
              </a:rPr>
              <a:t>Management</a:t>
            </a:r>
          </a:p>
          <a:p>
            <a:pPr>
              <a:buNone/>
            </a:pPr>
            <a:r>
              <a:rPr lang="en-US" sz="1200" b="1" dirty="0" smtClean="0">
                <a:latin typeface="Arial" pitchFamily="34" charset="0"/>
                <a:cs typeface="Arial" pitchFamily="34" charset="0"/>
              </a:rPr>
              <a:t>Economic </a:t>
            </a:r>
            <a:r>
              <a:rPr lang="en-US" sz="1200" b="1" dirty="0" smtClean="0">
                <a:latin typeface="Arial" pitchFamily="34" charset="0"/>
                <a:cs typeface="Arial" pitchFamily="34" charset="0"/>
              </a:rPr>
              <a:t>Conditions</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Both loan and credit risk are highly dependent on economic conditions. Economic downturns, inflation, and recession directly affect borrower income levels, asset values, and the overall ability to repay loans. This increases the risk of defaults.</a:t>
            </a:r>
          </a:p>
          <a:p>
            <a:pPr>
              <a:buNone/>
            </a:pPr>
            <a:r>
              <a:rPr lang="en-US" sz="1200" b="1" dirty="0" smtClean="0">
                <a:latin typeface="Arial" pitchFamily="34" charset="0"/>
                <a:cs typeface="Arial" pitchFamily="34" charset="0"/>
              </a:rPr>
              <a:t>Market Liquidity</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Liquidity in the credit and capital markets influences the availability of credit and the refinancing capacity of borrowers. A shortage of liquidity can cause credit conditions to tighten, increasing the likelihood of defaults and loan losses.</a:t>
            </a:r>
          </a:p>
          <a:p>
            <a:pPr>
              <a:buNone/>
            </a:pPr>
            <a:r>
              <a:rPr lang="en-US" sz="1200" b="1" dirty="0" smtClean="0">
                <a:latin typeface="Arial" pitchFamily="34" charset="0"/>
                <a:cs typeface="Arial" pitchFamily="34" charset="0"/>
              </a:rPr>
              <a:t>Credit Rating Agencies</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Borrowers’ creditworthiness and the overall health of loan portfolios are dependent on credit ratings provided by agencies like </a:t>
            </a:r>
            <a:r>
              <a:rPr lang="en-US" sz="1200" b="1" dirty="0" smtClean="0">
                <a:latin typeface="Arial" pitchFamily="34" charset="0"/>
                <a:cs typeface="Arial" pitchFamily="34" charset="0"/>
              </a:rPr>
              <a:t>Moody’s</a:t>
            </a:r>
            <a:r>
              <a:rPr lang="en-US" sz="1200" dirty="0" smtClean="0">
                <a:latin typeface="Arial" pitchFamily="34" charset="0"/>
                <a:cs typeface="Arial" pitchFamily="34" charset="0"/>
              </a:rPr>
              <a:t>, </a:t>
            </a:r>
            <a:r>
              <a:rPr lang="en-US" sz="1200" b="1" dirty="0" smtClean="0">
                <a:latin typeface="Arial" pitchFamily="34" charset="0"/>
                <a:cs typeface="Arial" pitchFamily="34" charset="0"/>
              </a:rPr>
              <a:t>S&amp;P</a:t>
            </a:r>
            <a:r>
              <a:rPr lang="en-US" sz="1200" dirty="0" smtClean="0">
                <a:latin typeface="Arial" pitchFamily="34" charset="0"/>
                <a:cs typeface="Arial" pitchFamily="34" charset="0"/>
              </a:rPr>
              <a:t>, or </a:t>
            </a:r>
            <a:r>
              <a:rPr lang="en-US" sz="1200" b="1" dirty="0" smtClean="0">
                <a:latin typeface="Arial" pitchFamily="34" charset="0"/>
                <a:cs typeface="Arial" pitchFamily="34" charset="0"/>
              </a:rPr>
              <a:t>Fitch</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Technology and Data</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 Dependency</a:t>
            </a:r>
            <a:r>
              <a:rPr lang="en-US" sz="1200" dirty="0" smtClean="0">
                <a:latin typeface="Arial" pitchFamily="34" charset="0"/>
                <a:cs typeface="Arial" pitchFamily="34" charset="0"/>
              </a:rPr>
              <a:t>: The efficiency and accuracy of credit management and loan assessment processes are dependent on data quality and technology used in the analysis. Data-driven technologies such as </a:t>
            </a:r>
            <a:r>
              <a:rPr lang="en-US" sz="1200" b="1" dirty="0" smtClean="0">
                <a:latin typeface="Arial" pitchFamily="34" charset="0"/>
                <a:cs typeface="Arial" pitchFamily="34" charset="0"/>
              </a:rPr>
              <a:t>machine learning</a:t>
            </a:r>
            <a:r>
              <a:rPr lang="en-US" sz="1200" dirty="0" smtClean="0">
                <a:latin typeface="Arial" pitchFamily="34" charset="0"/>
                <a:cs typeface="Arial" pitchFamily="34" charset="0"/>
              </a:rPr>
              <a:t> for credit scoring are becoming increasingly important.</a:t>
            </a:r>
          </a:p>
          <a:p>
            <a:pPr>
              <a:buNone/>
            </a:pPr>
            <a:r>
              <a:rPr lang="en-US" sz="1200" b="1" dirty="0" smtClean="0">
                <a:latin typeface="Arial" pitchFamily="34" charset="0"/>
                <a:cs typeface="Arial" pitchFamily="34" charset="0"/>
              </a:rPr>
              <a:t>Legal and Regulatory Framework</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Regulatory bodies and laws governing the credit industry play a key role in shaping lending practices. Changes in regulations (e.g., consumer protection laws, Basel III) can alter how loans are managed and the level of risk that financial institutions take on.</a:t>
            </a:r>
          </a:p>
          <a:p>
            <a:pPr>
              <a:buNone/>
            </a:pPr>
            <a:endParaRPr lang="en-US" sz="1200" b="1"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Risk and Dependencies</a:t>
            </a: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Mitigating Risk and Dependencies</a:t>
            </a:r>
          </a:p>
          <a:p>
            <a:pPr>
              <a:buNone/>
            </a:pPr>
            <a:r>
              <a:rPr lang="en-US" sz="1200" b="1" dirty="0" smtClean="0">
                <a:latin typeface="Arial" pitchFamily="34" charset="0"/>
                <a:cs typeface="Arial" pitchFamily="34" charset="0"/>
              </a:rPr>
              <a:t>Diversification</a:t>
            </a:r>
            <a:r>
              <a:rPr lang="en-US" sz="1200" dirty="0" smtClean="0">
                <a:latin typeface="Arial" pitchFamily="34" charset="0"/>
                <a:cs typeface="Arial" pitchFamily="34" charset="0"/>
              </a:rPr>
              <a:t>:</a:t>
            </a:r>
          </a:p>
          <a:p>
            <a:r>
              <a:rPr lang="en-US" sz="1200" dirty="0" smtClean="0">
                <a:latin typeface="Arial" pitchFamily="34" charset="0"/>
                <a:cs typeface="Arial" pitchFamily="34" charset="0"/>
              </a:rPr>
              <a:t> </a:t>
            </a:r>
            <a:r>
              <a:rPr lang="en-US" sz="1200" dirty="0" smtClean="0">
                <a:latin typeface="Arial" pitchFamily="34" charset="0"/>
                <a:cs typeface="Arial" pitchFamily="34" charset="0"/>
              </a:rPr>
              <a:t>Diversifying the loan portfolio across borrowers, industries, and geographies can reduce concentration risk.</a:t>
            </a:r>
          </a:p>
          <a:p>
            <a:pPr>
              <a:buNone/>
            </a:pPr>
            <a:r>
              <a:rPr lang="en-US" sz="1200" b="1" dirty="0" smtClean="0">
                <a:latin typeface="Arial" pitchFamily="34" charset="0"/>
                <a:cs typeface="Arial" pitchFamily="34" charset="0"/>
              </a:rPr>
              <a:t>Credit Risk Models</a:t>
            </a:r>
            <a:r>
              <a:rPr lang="en-US" sz="1200" dirty="0" smtClean="0">
                <a:latin typeface="Arial" pitchFamily="34" charset="0"/>
                <a:cs typeface="Arial" pitchFamily="34" charset="0"/>
              </a:rPr>
              <a:t>: </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Using </a:t>
            </a:r>
            <a:r>
              <a:rPr lang="en-US" sz="1200" dirty="0" smtClean="0">
                <a:latin typeface="Arial" pitchFamily="34" charset="0"/>
                <a:cs typeface="Arial" pitchFamily="34" charset="0"/>
              </a:rPr>
              <a:t>sophisticated </a:t>
            </a:r>
            <a:r>
              <a:rPr lang="en-US" sz="1200" b="1" dirty="0" smtClean="0">
                <a:latin typeface="Arial" pitchFamily="34" charset="0"/>
                <a:cs typeface="Arial" pitchFamily="34" charset="0"/>
              </a:rPr>
              <a:t>credit risk models</a:t>
            </a:r>
            <a:r>
              <a:rPr lang="en-US" sz="1200" dirty="0" smtClean="0">
                <a:latin typeface="Arial" pitchFamily="34" charset="0"/>
                <a:cs typeface="Arial" pitchFamily="34" charset="0"/>
              </a:rPr>
              <a:t> (such as </a:t>
            </a:r>
            <a:r>
              <a:rPr lang="en-US" sz="1200" b="1" dirty="0" smtClean="0">
                <a:latin typeface="Arial" pitchFamily="34" charset="0"/>
                <a:cs typeface="Arial" pitchFamily="34" charset="0"/>
              </a:rPr>
              <a:t>Credit Default Swaps</a:t>
            </a:r>
            <a:r>
              <a:rPr lang="en-US" sz="1200" dirty="0" smtClean="0">
                <a:latin typeface="Arial" pitchFamily="34" charset="0"/>
                <a:cs typeface="Arial" pitchFamily="34" charset="0"/>
              </a:rPr>
              <a:t> or </a:t>
            </a:r>
            <a:r>
              <a:rPr lang="en-US" sz="1200" b="1" dirty="0" smtClean="0">
                <a:latin typeface="Arial" pitchFamily="34" charset="0"/>
                <a:cs typeface="Arial" pitchFamily="34" charset="0"/>
              </a:rPr>
              <a:t>Monte Carlo simulations</a:t>
            </a:r>
            <a:r>
              <a:rPr lang="en-US" sz="1200" dirty="0" smtClean="0">
                <a:latin typeface="Arial" pitchFamily="34" charset="0"/>
                <a:cs typeface="Arial" pitchFamily="34" charset="0"/>
              </a:rPr>
              <a:t>) can help assess and mitigate risk based on multiple dependencies.</a:t>
            </a:r>
          </a:p>
          <a:p>
            <a:pPr>
              <a:buNone/>
            </a:pPr>
            <a:r>
              <a:rPr lang="en-US" sz="1200" b="1" dirty="0" smtClean="0">
                <a:latin typeface="Arial" pitchFamily="34" charset="0"/>
                <a:cs typeface="Arial" pitchFamily="34" charset="0"/>
              </a:rPr>
              <a:t>Stress Testing</a:t>
            </a:r>
            <a:r>
              <a:rPr lang="en-US" sz="1200" dirty="0" smtClean="0">
                <a:latin typeface="Arial" pitchFamily="34" charset="0"/>
                <a:cs typeface="Arial" pitchFamily="34" charset="0"/>
              </a:rPr>
              <a:t>: </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Regularly </a:t>
            </a:r>
            <a:r>
              <a:rPr lang="en-US" sz="1200" dirty="0" smtClean="0">
                <a:latin typeface="Arial" pitchFamily="34" charset="0"/>
                <a:cs typeface="Arial" pitchFamily="34" charset="0"/>
              </a:rPr>
              <a:t>conducting </a:t>
            </a:r>
            <a:r>
              <a:rPr lang="en-US" sz="1200" b="1" dirty="0" smtClean="0">
                <a:latin typeface="Arial" pitchFamily="34" charset="0"/>
                <a:cs typeface="Arial" pitchFamily="34" charset="0"/>
              </a:rPr>
              <a:t>stress tests</a:t>
            </a:r>
            <a:r>
              <a:rPr lang="en-US" sz="1200" dirty="0" smtClean="0">
                <a:latin typeface="Arial" pitchFamily="34" charset="0"/>
                <a:cs typeface="Arial" pitchFamily="34" charset="0"/>
              </a:rPr>
              <a:t> under various economic scenarios allows institutions to identify vulnerabilities in their portfolios.</a:t>
            </a:r>
          </a:p>
          <a:p>
            <a:pPr>
              <a:buNone/>
            </a:pPr>
            <a:r>
              <a:rPr lang="en-US" sz="1200" b="1" dirty="0" smtClean="0">
                <a:latin typeface="Arial" pitchFamily="34" charset="0"/>
                <a:cs typeface="Arial" pitchFamily="34" charset="0"/>
              </a:rPr>
              <a:t>Early Warning Systems</a:t>
            </a:r>
            <a:r>
              <a:rPr lang="en-US" sz="1200" dirty="0" smtClean="0">
                <a:latin typeface="Arial" pitchFamily="34" charset="0"/>
                <a:cs typeface="Arial" pitchFamily="34" charset="0"/>
              </a:rPr>
              <a:t>: </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Implementing </a:t>
            </a:r>
            <a:r>
              <a:rPr lang="en-US" sz="1200" dirty="0" smtClean="0">
                <a:latin typeface="Arial" pitchFamily="34" charset="0"/>
                <a:cs typeface="Arial" pitchFamily="34" charset="0"/>
              </a:rPr>
              <a:t>early warning systems that monitor borrower behavior and market conditions can provide an early indication of increased risk.</a:t>
            </a:r>
          </a:p>
          <a:p>
            <a:r>
              <a:rPr lang="en-US" sz="1200" dirty="0" smtClean="0">
                <a:latin typeface="Arial" pitchFamily="34" charset="0"/>
                <a:cs typeface="Arial" pitchFamily="34" charset="0"/>
              </a:rPr>
              <a:t>By carefully analyzing the risks and dependencies in loan and credit management, financial institutions can better mitigate losses, reduce exposure, and optimize their lending operations.</a:t>
            </a:r>
          </a:p>
          <a:p>
            <a:pPr>
              <a:buNone/>
            </a:pPr>
            <a:endParaRPr lang="en-US" sz="12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Loan management and credit management analysis system</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Loan management refers to the process of managing loans throughout their life cycle, including servicing, collection and closure.</a:t>
            </a:r>
          </a:p>
          <a:p>
            <a:r>
              <a:rPr lang="en-US" sz="1200" dirty="0" smtClean="0">
                <a:latin typeface="Arial" pitchFamily="34" charset="0"/>
                <a:cs typeface="Arial" pitchFamily="34" charset="0"/>
              </a:rPr>
              <a:t>Loan and credit management are crucial elements in the financial industry, primarily for banks, financial institutions, and lending organizations</a:t>
            </a:r>
          </a:p>
          <a:p>
            <a:r>
              <a:rPr lang="en-US" sz="1200" dirty="0" smtClean="0">
                <a:latin typeface="Arial" pitchFamily="34" charset="0"/>
                <a:cs typeface="Arial" pitchFamily="34" charset="0"/>
              </a:rPr>
              <a:t>The goal is to  minimize risk, optimize cash flow</a:t>
            </a:r>
          </a:p>
          <a:p>
            <a:r>
              <a:rPr lang="en-US" sz="1200" dirty="0" smtClean="0">
                <a:latin typeface="Arial" pitchFamily="34" charset="0"/>
                <a:cs typeface="Arial" pitchFamily="34" charset="0"/>
              </a:rPr>
              <a:t>Efficiency, risk management, better decision-making are the high level benefits</a:t>
            </a:r>
          </a:p>
          <a:p>
            <a:r>
              <a:rPr lang="en-US" sz="1200" dirty="0" smtClean="0">
                <a:latin typeface="Arial" pitchFamily="34" charset="0"/>
                <a:cs typeface="Arial" pitchFamily="34" charset="0"/>
              </a:rPr>
              <a:t>Features of LMS and credit analysis system are loan application processing, loan approval workflow, loan status tracking, reporting and analytics.</a:t>
            </a:r>
          </a:p>
          <a:p>
            <a:r>
              <a:rPr lang="en-US" sz="1200" dirty="0" smtClean="0">
                <a:latin typeface="Arial" pitchFamily="34" charset="0"/>
                <a:cs typeface="Arial" pitchFamily="34" charset="0"/>
              </a:rPr>
              <a:t>Credit scoring, risk assessment, financial history evaluation, credit worthiness evaluation, automated decision-making and integration with financial data</a:t>
            </a:r>
          </a:p>
          <a:p>
            <a:endParaRPr lang="en-US" sz="12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sz="2800" dirty="0" smtClean="0">
                <a:latin typeface="Arial" pitchFamily="34" charset="0"/>
                <a:cs typeface="Arial" pitchFamily="34" charset="0"/>
              </a:rPr>
              <a:t>Solution/problems/opportunity</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357298"/>
            <a:ext cx="8229600" cy="4929222"/>
          </a:xfrm>
        </p:spPr>
        <p:txBody>
          <a:bodyPr>
            <a:normAutofit fontScale="92500" lnSpcReduction="10000"/>
          </a:bodyPr>
          <a:lstStyle/>
          <a:p>
            <a:pPr>
              <a:buNone/>
            </a:pPr>
            <a:r>
              <a:rPr lang="en-US" sz="1500" b="1" dirty="0" smtClean="0">
                <a:latin typeface="Arial" pitchFamily="34" charset="0"/>
                <a:cs typeface="Arial" pitchFamily="34" charset="0"/>
              </a:rPr>
              <a:t>Solution</a:t>
            </a:r>
            <a:r>
              <a:rPr lang="en-US" sz="1400" b="1" dirty="0" smtClean="0">
                <a:latin typeface="Arial" pitchFamily="34" charset="0"/>
                <a:cs typeface="Arial" pitchFamily="34" charset="0"/>
              </a:rPr>
              <a:t>:</a:t>
            </a:r>
          </a:p>
          <a:p>
            <a:pPr>
              <a:buNone/>
            </a:pPr>
            <a:r>
              <a:rPr lang="en-US" sz="1300" b="1" dirty="0" smtClean="0">
                <a:latin typeface="Arial" pitchFamily="34" charset="0"/>
                <a:cs typeface="Arial" pitchFamily="34" charset="0"/>
              </a:rPr>
              <a:t>Automation and integration:</a:t>
            </a:r>
          </a:p>
          <a:p>
            <a:r>
              <a:rPr lang="en-US" sz="1300" dirty="0" smtClean="0">
                <a:latin typeface="Arial" pitchFamily="34" charset="0"/>
                <a:cs typeface="Arial" pitchFamily="34" charset="0"/>
              </a:rPr>
              <a:t>Ai-driven system for assessing borrower risk, reducing manual intervention and accelerating approvals</a:t>
            </a:r>
          </a:p>
          <a:p>
            <a:pPr>
              <a:buNone/>
            </a:pPr>
            <a:r>
              <a:rPr lang="en-US" sz="1300" b="1" dirty="0" smtClean="0">
                <a:latin typeface="Arial" pitchFamily="34" charset="0"/>
                <a:cs typeface="Arial" pitchFamily="34" charset="0"/>
              </a:rPr>
              <a:t>Cloud-based loan management:</a:t>
            </a:r>
          </a:p>
          <a:p>
            <a:r>
              <a:rPr lang="en-US" sz="1300" dirty="0" smtClean="0">
                <a:latin typeface="Arial" pitchFamily="34" charset="0"/>
                <a:cs typeface="Arial" pitchFamily="34" charset="0"/>
              </a:rPr>
              <a:t>Cloud-based platforms that offer real-time updates, remote access and integration with other financial system</a:t>
            </a:r>
          </a:p>
          <a:p>
            <a:pPr>
              <a:buNone/>
            </a:pPr>
            <a:r>
              <a:rPr lang="en-US" sz="1300" b="1" dirty="0" smtClean="0">
                <a:latin typeface="Arial" pitchFamily="34" charset="0"/>
                <a:cs typeface="Arial" pitchFamily="34" charset="0"/>
              </a:rPr>
              <a:t>Data analytics for risk assessment:</a:t>
            </a:r>
          </a:p>
          <a:p>
            <a:r>
              <a:rPr lang="en-US" sz="1300" dirty="0" smtClean="0">
                <a:latin typeface="Arial" pitchFamily="34" charset="0"/>
                <a:cs typeface="Arial" pitchFamily="34" charset="0"/>
              </a:rPr>
              <a:t>Predictive analytics tools for more accurate risk assessments, reducing the chance of loan defaults.</a:t>
            </a:r>
          </a:p>
          <a:p>
            <a:pPr>
              <a:buNone/>
            </a:pPr>
            <a:r>
              <a:rPr lang="en-US" sz="1300" b="1" dirty="0" smtClean="0">
                <a:latin typeface="Arial" pitchFamily="34" charset="0"/>
                <a:cs typeface="Arial" pitchFamily="34" charset="0"/>
              </a:rPr>
              <a:t>Improved customer experience:</a:t>
            </a:r>
          </a:p>
          <a:p>
            <a:r>
              <a:rPr lang="en-US" sz="1300" dirty="0" smtClean="0">
                <a:latin typeface="Arial" pitchFamily="34" charset="0"/>
                <a:cs typeface="Arial" pitchFamily="34" charset="0"/>
              </a:rPr>
              <a:t>Digital loan applications and tracking systems improve borrower experience and increase efficiency</a:t>
            </a:r>
          </a:p>
          <a:p>
            <a:pPr>
              <a:buNone/>
            </a:pPr>
            <a:r>
              <a:rPr lang="en-US" sz="1300" b="1" dirty="0" smtClean="0">
                <a:latin typeface="Arial" pitchFamily="34" charset="0"/>
                <a:cs typeface="Arial" pitchFamily="34" charset="0"/>
              </a:rPr>
              <a:t>Alternative credit scoring models</a:t>
            </a:r>
            <a:r>
              <a:rPr lang="en-US" sz="1300" dirty="0" smtClean="0">
                <a:latin typeface="Arial" pitchFamily="34" charset="0"/>
                <a:cs typeface="Arial" pitchFamily="34" charset="0"/>
              </a:rPr>
              <a:t>:</a:t>
            </a:r>
          </a:p>
          <a:p>
            <a:pPr>
              <a:buNone/>
            </a:pPr>
            <a:r>
              <a:rPr lang="en-US" sz="1300" dirty="0" smtClean="0">
                <a:latin typeface="Arial" pitchFamily="34" charset="0"/>
                <a:cs typeface="Arial" pitchFamily="34" charset="0"/>
              </a:rPr>
              <a:t>Using alternative data sources to assess the creditworthiness of borrowers(</a:t>
            </a:r>
            <a:r>
              <a:rPr lang="en-US" sz="1300" dirty="0">
                <a:latin typeface="Arial" pitchFamily="34" charset="0"/>
                <a:cs typeface="Arial" pitchFamily="34" charset="0"/>
              </a:rPr>
              <a:t>rent payments, bank account </a:t>
            </a:r>
            <a:r>
              <a:rPr lang="en-US" sz="1300" dirty="0" smtClean="0">
                <a:latin typeface="Arial" pitchFamily="34" charset="0"/>
                <a:cs typeface="Arial" pitchFamily="34" charset="0"/>
              </a:rPr>
              <a:t>information) who do not have credit history</a:t>
            </a:r>
          </a:p>
          <a:p>
            <a:pPr>
              <a:buNone/>
            </a:pPr>
            <a:r>
              <a:rPr lang="en-US" sz="1300" b="1" dirty="0" smtClean="0">
                <a:latin typeface="Arial" pitchFamily="34" charset="0"/>
                <a:cs typeface="Arial" pitchFamily="34" charset="0"/>
              </a:rPr>
              <a:t>Problems:</a:t>
            </a:r>
          </a:p>
          <a:p>
            <a:pPr>
              <a:buNone/>
            </a:pPr>
            <a:r>
              <a:rPr lang="en-US" sz="1300" b="1" dirty="0" smtClean="0">
                <a:latin typeface="Arial" pitchFamily="34" charset="0"/>
                <a:cs typeface="Arial" pitchFamily="34" charset="0"/>
              </a:rPr>
              <a:t>Inaccurate credit scoring:</a:t>
            </a:r>
          </a:p>
          <a:p>
            <a:r>
              <a:rPr lang="en-US" sz="1300" dirty="0" smtClean="0">
                <a:latin typeface="Arial" pitchFamily="34" charset="0"/>
                <a:cs typeface="Arial" pitchFamily="34" charset="0"/>
              </a:rPr>
              <a:t>Traditional credit scores often fail to capture the full financial picture, particularly for individuals with limited credit history.</a:t>
            </a:r>
          </a:p>
          <a:p>
            <a:pPr>
              <a:buNone/>
            </a:pPr>
            <a:r>
              <a:rPr lang="en-US" sz="1300" b="1" dirty="0" smtClean="0">
                <a:latin typeface="Arial" pitchFamily="34" charset="0"/>
                <a:cs typeface="Arial" pitchFamily="34" charset="0"/>
              </a:rPr>
              <a:t>Slow processing and manual errors:</a:t>
            </a:r>
          </a:p>
          <a:p>
            <a:r>
              <a:rPr lang="en-US" sz="1300" dirty="0" smtClean="0">
                <a:latin typeface="Arial" pitchFamily="34" charset="0"/>
                <a:cs typeface="Arial" pitchFamily="34" charset="0"/>
              </a:rPr>
              <a:t>Many loan management systems are outdated or manual, causing delays in loan approval, disbursement and tracking, human errors can lead to incorrect data entry, slowing down the process and leading to financial losses.</a:t>
            </a:r>
          </a:p>
          <a:p>
            <a:pPr>
              <a:buNone/>
            </a:pPr>
            <a:r>
              <a:rPr lang="en-US" sz="1300" b="1" dirty="0" smtClean="0">
                <a:latin typeface="Arial" pitchFamily="34" charset="0"/>
                <a:cs typeface="Arial" pitchFamily="34" charset="0"/>
              </a:rPr>
              <a:t>Customer experience:</a:t>
            </a:r>
          </a:p>
          <a:p>
            <a:r>
              <a:rPr lang="en-US" sz="1300" dirty="0" smtClean="0">
                <a:latin typeface="Arial" pitchFamily="34" charset="0"/>
                <a:cs typeface="Arial" pitchFamily="34" charset="0"/>
              </a:rPr>
              <a:t>Lengthy processing times, complex paperwork and poor communication often lead to a negative customer experience</a:t>
            </a:r>
          </a:p>
          <a:p>
            <a:r>
              <a:rPr lang="en-US" sz="1300" dirty="0" smtClean="0">
                <a:latin typeface="Arial" pitchFamily="34" charset="0"/>
                <a:cs typeface="Arial" pitchFamily="34" charset="0"/>
              </a:rPr>
              <a:t>Lack of real-time updates can lead to customer frustration, making them look for alternative lenders.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r>
              <a:rPr lang="en-US" sz="2800" dirty="0" smtClean="0">
                <a:latin typeface="Arial" pitchFamily="34" charset="0"/>
                <a:cs typeface="Arial" pitchFamily="34" charset="0"/>
              </a:rPr>
              <a:t>Solution/problems/opportunity</a:t>
            </a:r>
            <a:endParaRPr lang="en-US" sz="2800" dirty="0"/>
          </a:p>
        </p:txBody>
      </p:sp>
      <p:sp>
        <p:nvSpPr>
          <p:cNvPr id="3" name="Content Placeholder 2"/>
          <p:cNvSpPr>
            <a:spLocks noGrp="1"/>
          </p:cNvSpPr>
          <p:nvPr>
            <p:ph idx="1"/>
          </p:nvPr>
        </p:nvSpPr>
        <p:spPr>
          <a:xfrm>
            <a:off x="457200" y="1500174"/>
            <a:ext cx="8229600" cy="4625989"/>
          </a:xfrm>
        </p:spPr>
        <p:txBody>
          <a:bodyPr>
            <a:normAutofit/>
          </a:bodyPr>
          <a:lstStyle/>
          <a:p>
            <a:pPr>
              <a:buNone/>
            </a:pPr>
            <a:r>
              <a:rPr lang="en-US" sz="1200" b="1" dirty="0" smtClean="0">
                <a:latin typeface="Arial" pitchFamily="34" charset="0"/>
                <a:cs typeface="Arial" pitchFamily="34" charset="0"/>
              </a:rPr>
              <a:t>Data security:</a:t>
            </a:r>
          </a:p>
          <a:p>
            <a:r>
              <a:rPr lang="en-US" sz="1200" dirty="0" smtClean="0">
                <a:latin typeface="Arial" pitchFamily="34" charset="0"/>
                <a:cs typeface="Arial" pitchFamily="34" charset="0"/>
              </a:rPr>
              <a:t>Loan management involves handling sensitive personal and financial data and legacy systems might not be equipped to handle the risks or fraud.</a:t>
            </a:r>
          </a:p>
          <a:p>
            <a:pPr>
              <a:buNone/>
            </a:pPr>
            <a:r>
              <a:rPr lang="en-US" sz="1200" b="1" dirty="0" smtClean="0">
                <a:latin typeface="Arial" pitchFamily="34" charset="0"/>
                <a:cs typeface="Arial" pitchFamily="34" charset="0"/>
              </a:rPr>
              <a:t>Credit Risk Management:</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Even with advanced credit scoring, predicting credit risk can still be difficult. Unexpected market shifts, borrower behavior changes, or unforeseen economic conditions can lead to higher-than-expected default rates.</a:t>
            </a:r>
          </a:p>
          <a:p>
            <a:r>
              <a:rPr lang="en-US" sz="1200" dirty="0">
                <a:latin typeface="Arial" pitchFamily="34" charset="0"/>
                <a:cs typeface="Arial" pitchFamily="34" charset="0"/>
              </a:rPr>
              <a:t>T</a:t>
            </a:r>
            <a:r>
              <a:rPr lang="en-US" sz="1200" dirty="0" smtClean="0">
                <a:latin typeface="Arial" pitchFamily="34" charset="0"/>
                <a:cs typeface="Arial" pitchFamily="34" charset="0"/>
              </a:rPr>
              <a:t>his can result in financial losses for institutions, affecting profitability and lending capacity.</a:t>
            </a:r>
          </a:p>
          <a:p>
            <a:pPr>
              <a:buNone/>
            </a:pPr>
            <a:r>
              <a:rPr lang="en-US" sz="1200" b="1" dirty="0" smtClean="0">
                <a:latin typeface="Arial" pitchFamily="34" charset="0"/>
                <a:cs typeface="Arial" pitchFamily="34" charset="0"/>
              </a:rPr>
              <a:t>Opportunity:</a:t>
            </a:r>
          </a:p>
          <a:p>
            <a:pPr>
              <a:buNone/>
            </a:pPr>
            <a:r>
              <a:rPr lang="en-US" sz="1200" b="1" dirty="0" smtClean="0">
                <a:latin typeface="Arial" pitchFamily="34" charset="0"/>
                <a:cs typeface="Arial" pitchFamily="34" charset="0"/>
              </a:rPr>
              <a:t>Financial Inclusion via Alternative Credit Scoring:</a:t>
            </a:r>
          </a:p>
          <a:p>
            <a:r>
              <a:rPr lang="en-US" sz="1200" dirty="0" smtClean="0">
                <a:latin typeface="Arial" pitchFamily="34" charset="0"/>
                <a:cs typeface="Arial" pitchFamily="34" charset="0"/>
              </a:rPr>
              <a:t>Leveraging alternative data to assess creditworthiness provides an opportunity to extend credit to underserved populations. By including non-traditional data, institutions can offer loans to individuals who might otherwise be excluded from the formal credit system.</a:t>
            </a:r>
          </a:p>
          <a:p>
            <a:pPr>
              <a:buNone/>
            </a:pPr>
            <a:r>
              <a:rPr lang="en-US" sz="1200" b="1" dirty="0" smtClean="0">
                <a:latin typeface="Arial" pitchFamily="34" charset="0"/>
                <a:cs typeface="Arial" pitchFamily="34" charset="0"/>
              </a:rPr>
              <a:t>Predictive Analytics for Risk Mitigation:</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 Predictive analytics and machine learning models can forecast potential loan defaults and credit risks, allowing</a:t>
            </a:r>
          </a:p>
          <a:p>
            <a:r>
              <a:rPr lang="en-US" sz="1200" dirty="0" smtClean="0">
                <a:latin typeface="Arial" pitchFamily="34" charset="0"/>
                <a:cs typeface="Arial" pitchFamily="34" charset="0"/>
              </a:rPr>
              <a:t>institutions to take corrective action before delinquencies occur.</a:t>
            </a:r>
          </a:p>
          <a:p>
            <a:r>
              <a:rPr lang="en-US" sz="1200" dirty="0" smtClean="0">
                <a:latin typeface="Arial" pitchFamily="34" charset="0"/>
                <a:cs typeface="Arial" pitchFamily="34" charset="0"/>
              </a:rPr>
              <a:t> Proactive risk management, lower default rates, and more stable revenue streams.</a:t>
            </a:r>
          </a:p>
          <a:p>
            <a:pPr>
              <a:buNone/>
            </a:pPr>
            <a:r>
              <a:rPr lang="en-US" sz="1200" b="1" dirty="0" smtClean="0">
                <a:latin typeface="Arial" pitchFamily="34" charset="0"/>
                <a:cs typeface="Arial" pitchFamily="34" charset="0"/>
              </a:rPr>
              <a:t>Open Banking and APIs:</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Open banking frameworks allow third-party providers to access customer data (with consent), enabling innovative loan and credit management solutions to be integrated via APIs.</a:t>
            </a:r>
          </a:p>
          <a:p>
            <a:r>
              <a:rPr lang="en-US" sz="1200" dirty="0" smtClean="0">
                <a:latin typeface="Arial" pitchFamily="34" charset="0"/>
                <a:cs typeface="Arial" pitchFamily="34" charset="0"/>
              </a:rPr>
              <a:t>Enhanced customer experience, faster loan disbursements, and more </a:t>
            </a:r>
            <a:r>
              <a:rPr lang="en-US" sz="1300" dirty="0" smtClean="0">
                <a:latin typeface="Arial" pitchFamily="34" charset="0"/>
                <a:cs typeface="Arial" pitchFamily="34" charset="0"/>
              </a:rPr>
              <a:t>tailored financial products.</a:t>
            </a:r>
          </a:p>
          <a:p>
            <a:pPr>
              <a:buNone/>
            </a:pPr>
            <a:endParaRPr lang="en-US" sz="12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Solution/problems/opportunity</a:t>
            </a: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Digitization and Mobile Platforms:</a:t>
            </a:r>
          </a:p>
          <a:p>
            <a:r>
              <a:rPr lang="en-US" sz="1200" dirty="0" smtClean="0">
                <a:latin typeface="Arial" pitchFamily="34" charset="0"/>
                <a:cs typeface="Arial" pitchFamily="34" charset="0"/>
              </a:rPr>
              <a:t> With the widespread use of smart phones and internet access, financial institutions can expand their loan and credit services through digital platforms and mobile apps, making them more accessible to a global audience.</a:t>
            </a:r>
          </a:p>
          <a:p>
            <a:r>
              <a:rPr lang="en-US" sz="1200" dirty="0" smtClean="0">
                <a:latin typeface="Arial" pitchFamily="34" charset="0"/>
                <a:cs typeface="Arial" pitchFamily="34" charset="0"/>
              </a:rPr>
              <a:t> Increased customer engagement, improved loan application processes, and better accessibility, especially in emerging markets.</a:t>
            </a:r>
          </a:p>
          <a:p>
            <a:pPr>
              <a:buNone/>
            </a:pPr>
            <a:r>
              <a:rPr lang="en-US" sz="1200" b="1" dirty="0" smtClean="0">
                <a:latin typeface="Arial" pitchFamily="34" charset="0"/>
                <a:cs typeface="Arial" pitchFamily="34" charset="0"/>
              </a:rPr>
              <a:t>Sustainability and Green Financing:</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 As sustainability becomes more important to consumers, financial institutions can create green loan products that promote environmental sustainability (e.g., loans for eco-friendly homes or renewable energy projects).</a:t>
            </a:r>
          </a:p>
          <a:p>
            <a:r>
              <a:rPr lang="en-US" sz="1200" dirty="0" smtClean="0">
                <a:latin typeface="Arial" pitchFamily="34" charset="0"/>
                <a:cs typeface="Arial" pitchFamily="34" charset="0"/>
              </a:rPr>
              <a:t> Differentiating financial products that align with social and environmental goals can open up new revenue streams and enhance brand image.</a:t>
            </a:r>
          </a:p>
          <a:p>
            <a:pPr>
              <a:buNone/>
            </a:pPr>
            <a:endParaRPr lang="en-US" sz="12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Purpose statements(Goals)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The primary goal of the Loan Management and Credit Management Analysis System is to streamline the process of administering, tracking, and analyzing loans and credit accounts. </a:t>
            </a:r>
          </a:p>
          <a:p>
            <a:r>
              <a:rPr lang="en-US" sz="1200" dirty="0" smtClean="0">
                <a:latin typeface="Arial" pitchFamily="34" charset="0"/>
                <a:cs typeface="Arial" pitchFamily="34" charset="0"/>
              </a:rPr>
              <a:t>By leveraging automation, advanced analytics, and real-time monitoring, the system aims to enhance operational efficiency, minimize financial risks, and improve customer experience.</a:t>
            </a:r>
          </a:p>
          <a:p>
            <a:pPr>
              <a:buNone/>
            </a:pPr>
            <a:r>
              <a:rPr lang="en-US" sz="1200" dirty="0" smtClean="0">
                <a:latin typeface="Arial" pitchFamily="34" charset="0"/>
                <a:cs typeface="Arial" pitchFamily="34" charset="0"/>
              </a:rPr>
              <a:t>This goal ensures that the system addresses key objectives such as:</a:t>
            </a:r>
          </a:p>
          <a:p>
            <a:r>
              <a:rPr lang="en-US" sz="1200" dirty="0" smtClean="0">
                <a:latin typeface="Arial" pitchFamily="34" charset="0"/>
                <a:cs typeface="Arial" pitchFamily="34" charset="0"/>
              </a:rPr>
              <a:t>Enhance Operational Efficiency</a:t>
            </a:r>
          </a:p>
          <a:p>
            <a:r>
              <a:rPr lang="en-US" sz="1200" dirty="0" smtClean="0">
                <a:latin typeface="Arial" pitchFamily="34" charset="0"/>
                <a:cs typeface="Arial" pitchFamily="34" charset="0"/>
              </a:rPr>
              <a:t>Improve Credit Risk Assessment</a:t>
            </a:r>
          </a:p>
          <a:p>
            <a:r>
              <a:rPr lang="en-US" sz="1200" dirty="0" smtClean="0">
                <a:latin typeface="Arial" pitchFamily="34" charset="0"/>
                <a:cs typeface="Arial" pitchFamily="34" charset="0"/>
              </a:rPr>
              <a:t>Ensure Regulatory Compliance</a:t>
            </a:r>
          </a:p>
          <a:p>
            <a:r>
              <a:rPr lang="en-US" sz="1200" b="1" dirty="0" smtClean="0">
                <a:latin typeface="Arial" pitchFamily="34" charset="0"/>
                <a:cs typeface="Arial" pitchFamily="34" charset="0"/>
              </a:rPr>
              <a:t> </a:t>
            </a:r>
            <a:r>
              <a:rPr lang="en-US" sz="1200" dirty="0" smtClean="0">
                <a:latin typeface="Arial" pitchFamily="34" charset="0"/>
                <a:cs typeface="Arial" pitchFamily="34" charset="0"/>
              </a:rPr>
              <a:t>Performance Monitoring </a:t>
            </a:r>
          </a:p>
          <a:p>
            <a:r>
              <a:rPr lang="en-US" sz="1200" dirty="0" smtClean="0">
                <a:latin typeface="Arial" pitchFamily="34" charset="0"/>
                <a:cs typeface="Arial" pitchFamily="34" charset="0"/>
              </a:rPr>
              <a:t>Customer Relationship Management</a:t>
            </a:r>
            <a:endParaRPr lang="en-US" sz="12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itchFamily="34" charset="0"/>
                <a:cs typeface="Arial" pitchFamily="34" charset="0"/>
              </a:rPr>
              <a:t>Project Objectives</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The objectives of a Loan Management and Credit Management Analysis System typically aim to streamline, automate, and improve the process of managing loans and credit while ensuring that risks are mitigated. Below are the key objectives of such a system:</a:t>
            </a:r>
          </a:p>
          <a:p>
            <a:pPr>
              <a:buNone/>
            </a:pPr>
            <a:r>
              <a:rPr lang="en-US" sz="1200" b="1" dirty="0" smtClean="0">
                <a:latin typeface="Arial" pitchFamily="34" charset="0"/>
                <a:cs typeface="Arial" pitchFamily="34" charset="0"/>
              </a:rPr>
              <a:t> 1.Loan and Credit Risk Assessment: </a:t>
            </a:r>
            <a:r>
              <a:rPr lang="en-US" sz="1200" dirty="0" smtClean="0">
                <a:latin typeface="Arial" pitchFamily="34" charset="0"/>
                <a:cs typeface="Arial" pitchFamily="34" charset="0"/>
              </a:rPr>
              <a:t>Evaluate the creditworthiness of loan applicants using comprehensive data analysis</a:t>
            </a:r>
          </a:p>
          <a:p>
            <a:pPr>
              <a:buNone/>
            </a:pPr>
            <a:r>
              <a:rPr lang="en-US" sz="1200" b="1" dirty="0" smtClean="0">
                <a:latin typeface="Arial" pitchFamily="34" charset="0"/>
                <a:cs typeface="Arial" pitchFamily="34" charset="0"/>
              </a:rPr>
              <a:t>2.Efficient Loan Processing and Disbursement:</a:t>
            </a:r>
          </a:p>
          <a:p>
            <a:r>
              <a:rPr lang="en-US" sz="1200" dirty="0" smtClean="0">
                <a:latin typeface="Arial" pitchFamily="34" charset="0"/>
                <a:cs typeface="Arial" pitchFamily="34" charset="0"/>
              </a:rPr>
              <a:t>Automate the loan application, approval, and disbursement process to speed up processing time.</a:t>
            </a:r>
          </a:p>
          <a:p>
            <a:pPr>
              <a:buNone/>
            </a:pPr>
            <a:r>
              <a:rPr lang="en-US" sz="1200" b="1" dirty="0" smtClean="0">
                <a:latin typeface="Arial" pitchFamily="34" charset="0"/>
                <a:cs typeface="Arial" pitchFamily="34" charset="0"/>
              </a:rPr>
              <a:t>3. Credit Limit and Terms Management:</a:t>
            </a:r>
          </a:p>
          <a:p>
            <a:r>
              <a:rPr lang="en-US" sz="1200" dirty="0" smtClean="0">
                <a:latin typeface="Arial" pitchFamily="34" charset="0"/>
                <a:cs typeface="Arial" pitchFamily="34" charset="0"/>
              </a:rPr>
              <a:t>Determine the appropriate credit limit for each borrower based on their credit history, income, and other relevant factors.</a:t>
            </a:r>
          </a:p>
          <a:p>
            <a:r>
              <a:rPr lang="en-US" sz="1200" dirty="0" smtClean="0">
                <a:latin typeface="Arial" pitchFamily="34" charset="0"/>
                <a:cs typeface="Arial" pitchFamily="34" charset="0"/>
              </a:rPr>
              <a:t>Define and manage loan terms such as interest rates, repayment schedules, and loan types.</a:t>
            </a:r>
          </a:p>
          <a:p>
            <a:pPr>
              <a:buNone/>
            </a:pPr>
            <a:r>
              <a:rPr lang="en-US" sz="1200" b="1" dirty="0" smtClean="0">
                <a:latin typeface="Arial" pitchFamily="34" charset="0"/>
                <a:cs typeface="Arial" pitchFamily="34" charset="0"/>
              </a:rPr>
              <a:t>4. Payment Monitoring and Reminders:</a:t>
            </a:r>
          </a:p>
          <a:p>
            <a:r>
              <a:rPr lang="en-US" sz="1200" dirty="0" smtClean="0">
                <a:latin typeface="Arial" pitchFamily="34" charset="0"/>
                <a:cs typeface="Arial" pitchFamily="34" charset="0"/>
              </a:rPr>
              <a:t>Track loan repayments, ensuring that borrowers are adhering to their repayment schedules.</a:t>
            </a:r>
          </a:p>
          <a:p>
            <a:pPr>
              <a:buNone/>
            </a:pPr>
            <a:r>
              <a:rPr lang="en-US" sz="1200" b="1" dirty="0" smtClean="0">
                <a:latin typeface="Arial" pitchFamily="34" charset="0"/>
                <a:cs typeface="Arial" pitchFamily="34" charset="0"/>
              </a:rPr>
              <a:t>5. Debt Collection and Recovery:</a:t>
            </a:r>
          </a:p>
          <a:p>
            <a:r>
              <a:rPr lang="en-US" sz="1200" dirty="0" smtClean="0">
                <a:latin typeface="Arial" pitchFamily="34" charset="0"/>
                <a:cs typeface="Arial" pitchFamily="34" charset="0"/>
              </a:rPr>
              <a:t>Identify accounts with overdue or missed payments and implement strategies for timely collections.</a:t>
            </a:r>
          </a:p>
          <a:p>
            <a:pPr>
              <a:buNone/>
            </a:pPr>
            <a:r>
              <a:rPr lang="en-US" sz="1200" b="1" dirty="0" smtClean="0">
                <a:latin typeface="Arial" pitchFamily="34" charset="0"/>
                <a:cs typeface="Arial" pitchFamily="34" charset="0"/>
              </a:rPr>
              <a:t>6. Financial Reporting and Analysis:</a:t>
            </a:r>
          </a:p>
          <a:p>
            <a:r>
              <a:rPr lang="en-US" sz="1200" dirty="0" smtClean="0">
                <a:latin typeface="Arial" pitchFamily="34" charset="0"/>
                <a:cs typeface="Arial" pitchFamily="34" charset="0"/>
              </a:rPr>
              <a:t>Provide detailed reports on the performance of loans, including disbursements, repayments, and outstanding balances.</a:t>
            </a:r>
          </a:p>
          <a:p>
            <a:pPr>
              <a:buNone/>
            </a:pPr>
            <a:endParaRPr lang="en-US" sz="1200" dirty="0" smtClean="0">
              <a:latin typeface="Arial" pitchFamily="34" charset="0"/>
              <a:cs typeface="Arial" pitchFamily="34" charset="0"/>
            </a:endParaRPr>
          </a:p>
          <a:p>
            <a:pPr>
              <a:buNone/>
            </a:pPr>
            <a:endParaRPr lang="en-US" sz="1300" dirty="0" smtClean="0">
              <a:latin typeface="Arial" pitchFamily="34" charset="0"/>
              <a:cs typeface="Arial" pitchFamily="34" charset="0"/>
            </a:endParaRPr>
          </a:p>
          <a:p>
            <a:pPr>
              <a:buNone/>
            </a:pPr>
            <a:endParaRPr lang="en-US" sz="12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n-US" sz="2800" dirty="0" smtClean="0">
                <a:latin typeface="Arial" pitchFamily="34" charset="0"/>
                <a:cs typeface="Arial" pitchFamily="34" charset="0"/>
              </a:rPr>
              <a:t>Success Criteria</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285860"/>
            <a:ext cx="8229600" cy="4840303"/>
          </a:xfrm>
        </p:spPr>
        <p:txBody>
          <a:bodyPr>
            <a:normAutofit/>
          </a:bodyPr>
          <a:lstStyle/>
          <a:p>
            <a:r>
              <a:rPr lang="en-US" sz="1200" dirty="0" smtClean="0">
                <a:latin typeface="Arial" pitchFamily="34" charset="0"/>
                <a:cs typeface="Arial" pitchFamily="34" charset="0"/>
              </a:rPr>
              <a:t>The success criteria for a Loan Management and Credit Management Analysis System ensure that the system meets its goals and performs optimally. These criteria help evaluate the effectiveness of the system in terms of user satisfaction, efficiency, risk management, and business outcomes. Below are the key success criteria:</a:t>
            </a:r>
          </a:p>
          <a:p>
            <a:pPr>
              <a:buNone/>
            </a:pPr>
            <a:r>
              <a:rPr lang="en-US" sz="1200" b="1" dirty="0" smtClean="0">
                <a:latin typeface="Arial" pitchFamily="34" charset="0"/>
                <a:cs typeface="Arial" pitchFamily="34" charset="0"/>
              </a:rPr>
              <a:t>1.Accuracy of Credit Risk Assessment:</a:t>
            </a:r>
          </a:p>
          <a:p>
            <a:r>
              <a:rPr lang="en-US" sz="1200" dirty="0" smtClean="0">
                <a:latin typeface="Arial" pitchFamily="34" charset="0"/>
                <a:cs typeface="Arial" pitchFamily="34" charset="0"/>
              </a:rPr>
              <a:t>The system should consistently assess the creditworthiness of applicants accurately using reliable data and algorithms.</a:t>
            </a:r>
          </a:p>
          <a:p>
            <a:pPr>
              <a:buNone/>
            </a:pPr>
            <a:r>
              <a:rPr lang="en-US" sz="1200" b="1" dirty="0" smtClean="0">
                <a:latin typeface="Arial" pitchFamily="34" charset="0"/>
                <a:cs typeface="Arial" pitchFamily="34" charset="0"/>
              </a:rPr>
              <a:t>2. Loan Processing Efficiency:</a:t>
            </a:r>
          </a:p>
          <a:p>
            <a:r>
              <a:rPr lang="en-US" sz="1200" dirty="0" smtClean="0">
                <a:latin typeface="Arial" pitchFamily="34" charset="0"/>
                <a:cs typeface="Arial" pitchFamily="34" charset="0"/>
              </a:rPr>
              <a:t>The system should significantly reduce the time taken to process loan applications from submission to approval and disbursement.</a:t>
            </a:r>
          </a:p>
          <a:p>
            <a:pPr>
              <a:buNone/>
            </a:pPr>
            <a:r>
              <a:rPr lang="en-US" sz="1200" b="1" dirty="0" smtClean="0">
                <a:latin typeface="Arial" pitchFamily="34" charset="0"/>
                <a:cs typeface="Arial" pitchFamily="34" charset="0"/>
              </a:rPr>
              <a:t>3. Customer Satisfaction and Experience:</a:t>
            </a:r>
          </a:p>
          <a:p>
            <a:r>
              <a:rPr lang="en-US" sz="1200" dirty="0" smtClean="0">
                <a:latin typeface="Arial" pitchFamily="34" charset="0"/>
                <a:cs typeface="Arial" pitchFamily="34" charset="0"/>
              </a:rPr>
              <a:t>The system should provide customers with a seamless experience when applying for loans, checking status, or making repayments.</a:t>
            </a:r>
          </a:p>
          <a:p>
            <a:pPr>
              <a:buNone/>
            </a:pPr>
            <a:r>
              <a:rPr lang="en-US" sz="1200" b="1" dirty="0" smtClean="0">
                <a:latin typeface="Arial" pitchFamily="34" charset="0"/>
                <a:cs typeface="Arial" pitchFamily="34" charset="0"/>
              </a:rPr>
              <a:t>4. Reduction in Loan Delinquencies and Defaults:</a:t>
            </a:r>
          </a:p>
          <a:p>
            <a:r>
              <a:rPr lang="en-US" sz="1200" dirty="0" smtClean="0">
                <a:latin typeface="Arial" pitchFamily="34" charset="0"/>
                <a:cs typeface="Arial" pitchFamily="34" charset="0"/>
              </a:rPr>
              <a:t>Effective monitoring of repayments should result in a decrease in late payments and defaults.</a:t>
            </a:r>
          </a:p>
          <a:p>
            <a:pPr>
              <a:buNone/>
            </a:pPr>
            <a:r>
              <a:rPr lang="en-US" sz="1200" b="1" dirty="0" smtClean="0">
                <a:latin typeface="Arial" pitchFamily="34" charset="0"/>
                <a:cs typeface="Arial" pitchFamily="34" charset="0"/>
              </a:rPr>
              <a:t>5.Data Security and Privacy:</a:t>
            </a:r>
          </a:p>
          <a:p>
            <a:r>
              <a:rPr lang="en-US" sz="1200" dirty="0" smtClean="0">
                <a:latin typeface="Arial" pitchFamily="34" charset="0"/>
                <a:cs typeface="Arial" pitchFamily="34" charset="0"/>
              </a:rPr>
              <a:t>The system must have robust data security protocols to protect sensitive customer information, such as personal details, financial data, and loan histories.</a:t>
            </a:r>
          </a:p>
          <a:p>
            <a:r>
              <a:rPr lang="en-US" sz="1200" dirty="0" smtClean="0">
                <a:latin typeface="Arial" pitchFamily="34" charset="0"/>
                <a:cs typeface="Arial" pitchFamily="34" charset="0"/>
              </a:rPr>
              <a:t>By meeting these success criteria, the </a:t>
            </a:r>
            <a:r>
              <a:rPr lang="en-US" sz="1200" b="1" dirty="0" smtClean="0">
                <a:latin typeface="Arial" pitchFamily="34" charset="0"/>
                <a:cs typeface="Arial" pitchFamily="34" charset="0"/>
              </a:rPr>
              <a:t>Loan Management and Credit Management Analysis System</a:t>
            </a:r>
            <a:r>
              <a:rPr lang="en-US" sz="1200" dirty="0" smtClean="0">
                <a:latin typeface="Arial" pitchFamily="34" charset="0"/>
                <a:cs typeface="Arial" pitchFamily="34" charset="0"/>
              </a:rPr>
              <a:t> can significantly contribute to the efficient, secure, and profitable management of loans and credit while ensuring customer satisfaction and regulatory compliance.</a:t>
            </a:r>
            <a:endParaRPr lang="en-US" sz="12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r>
              <a:rPr lang="en-US" sz="2800" dirty="0" smtClean="0">
                <a:latin typeface="Arial" pitchFamily="34" charset="0"/>
                <a:cs typeface="Arial" pitchFamily="34" charset="0"/>
              </a:rPr>
              <a:t>Methods/Approach</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285860"/>
            <a:ext cx="8229600" cy="4840303"/>
          </a:xfrm>
        </p:spPr>
        <p:txBody>
          <a:bodyPr>
            <a:normAutofit fontScale="92500" lnSpcReduction="10000"/>
          </a:bodyPr>
          <a:lstStyle/>
          <a:p>
            <a:r>
              <a:rPr lang="en-US" sz="1300" dirty="0" smtClean="0">
                <a:latin typeface="Arial" pitchFamily="34" charset="0"/>
                <a:cs typeface="Arial" pitchFamily="34" charset="0"/>
              </a:rPr>
              <a:t>The methods and approaches used in a Loan Management and Credit Management Analysis System are crucial for ensuring the effective management of loans, accurate credit assessments, and smooth operational workflows. Below are some of the key methods and approaches commonly used in such systems:</a:t>
            </a:r>
          </a:p>
          <a:p>
            <a:pPr>
              <a:buNone/>
            </a:pPr>
            <a:r>
              <a:rPr lang="en-US" sz="1300" b="1" dirty="0" smtClean="0">
                <a:latin typeface="Arial" pitchFamily="34" charset="0"/>
                <a:cs typeface="Arial" pitchFamily="34" charset="0"/>
              </a:rPr>
              <a:t>1.Data Collection and Integration:</a:t>
            </a:r>
          </a:p>
          <a:p>
            <a:pPr>
              <a:buNone/>
            </a:pPr>
            <a:r>
              <a:rPr lang="en-US" sz="1300" b="1" dirty="0" smtClean="0">
                <a:latin typeface="Arial" pitchFamily="34" charset="0"/>
                <a:cs typeface="Arial" pitchFamily="34" charset="0"/>
              </a:rPr>
              <a:t>Approach</a:t>
            </a:r>
            <a:r>
              <a:rPr lang="en-US" sz="1300" dirty="0" smtClean="0">
                <a:latin typeface="Arial" pitchFamily="34" charset="0"/>
                <a:cs typeface="Arial" pitchFamily="34" charset="0"/>
              </a:rPr>
              <a:t>: Collecting accurate, timely, and comprehensive data is fundamental for loan and credit management. This includes customer details, financial histories, loan application data, and repayment records.</a:t>
            </a:r>
          </a:p>
          <a:p>
            <a:pPr>
              <a:buNone/>
            </a:pPr>
            <a:r>
              <a:rPr lang="en-US" sz="1300" b="1" dirty="0" smtClean="0">
                <a:latin typeface="Arial" pitchFamily="34" charset="0"/>
                <a:cs typeface="Arial" pitchFamily="34" charset="0"/>
              </a:rPr>
              <a:t>Methods</a:t>
            </a:r>
            <a:r>
              <a:rPr lang="en-US" sz="1300" dirty="0" smtClean="0">
                <a:latin typeface="Arial" pitchFamily="34" charset="0"/>
                <a:cs typeface="Arial" pitchFamily="34" charset="0"/>
              </a:rPr>
              <a:t>:</a:t>
            </a:r>
          </a:p>
          <a:p>
            <a:pPr>
              <a:buNone/>
            </a:pPr>
            <a:r>
              <a:rPr lang="en-US" sz="1300" b="1" dirty="0" smtClean="0">
                <a:latin typeface="Arial" pitchFamily="34" charset="0"/>
                <a:cs typeface="Arial" pitchFamily="34" charset="0"/>
              </a:rPr>
              <a:t>Data Integration</a:t>
            </a:r>
            <a:r>
              <a:rPr lang="en-US" sz="1300" dirty="0" smtClean="0">
                <a:latin typeface="Arial" pitchFamily="34" charset="0"/>
                <a:cs typeface="Arial" pitchFamily="34" charset="0"/>
              </a:rPr>
              <a:t>: The system integrates data from multiple sources, such as customer databases, credit bureaus, financial institutions, and third-party vendors (e.g., income verification, tax records).</a:t>
            </a:r>
          </a:p>
          <a:p>
            <a:pPr>
              <a:buNone/>
            </a:pPr>
            <a:r>
              <a:rPr lang="en-US" sz="1300" b="1" dirty="0" smtClean="0">
                <a:latin typeface="Arial" pitchFamily="34" charset="0"/>
                <a:cs typeface="Arial" pitchFamily="34" charset="0"/>
              </a:rPr>
              <a:t>Automated Data Collection</a:t>
            </a:r>
            <a:r>
              <a:rPr lang="en-US" sz="1300" dirty="0" smtClean="0">
                <a:latin typeface="Arial" pitchFamily="34" charset="0"/>
                <a:cs typeface="Arial" pitchFamily="34" charset="0"/>
              </a:rPr>
              <a:t>: Using APIs and direct integrations with banks, financial institutions, and payment gateways for real-time data syncing.</a:t>
            </a:r>
          </a:p>
          <a:p>
            <a:pPr>
              <a:buNone/>
            </a:pPr>
            <a:r>
              <a:rPr lang="en-US" sz="1300" b="1" dirty="0" smtClean="0">
                <a:latin typeface="Arial" pitchFamily="34" charset="0"/>
                <a:cs typeface="Arial" pitchFamily="34" charset="0"/>
              </a:rPr>
              <a:t>2. Credit Scoring and Risk Assessment Models:</a:t>
            </a:r>
          </a:p>
          <a:p>
            <a:pPr>
              <a:buNone/>
            </a:pPr>
            <a:r>
              <a:rPr lang="en-US" sz="1300" b="1" dirty="0" smtClean="0">
                <a:latin typeface="Arial" pitchFamily="34" charset="0"/>
                <a:cs typeface="Arial" pitchFamily="34" charset="0"/>
              </a:rPr>
              <a:t>Approach</a:t>
            </a:r>
            <a:r>
              <a:rPr lang="en-US" sz="1300" dirty="0" smtClean="0">
                <a:latin typeface="Arial" pitchFamily="34" charset="0"/>
                <a:cs typeface="Arial" pitchFamily="34" charset="0"/>
              </a:rPr>
              <a:t>: Assessing a borrower’s creditworthiness is at the core of credit management. This is often done using predictive models and risk assessment techniques.</a:t>
            </a:r>
          </a:p>
          <a:p>
            <a:pPr>
              <a:buNone/>
            </a:pPr>
            <a:r>
              <a:rPr lang="en-US" sz="1300" b="1" dirty="0" smtClean="0">
                <a:latin typeface="Arial" pitchFamily="34" charset="0"/>
                <a:cs typeface="Arial" pitchFamily="34" charset="0"/>
              </a:rPr>
              <a:t>Methods</a:t>
            </a:r>
            <a:r>
              <a:rPr lang="en-US" sz="1300" dirty="0" smtClean="0">
                <a:latin typeface="Arial" pitchFamily="34" charset="0"/>
                <a:cs typeface="Arial" pitchFamily="34" charset="0"/>
              </a:rPr>
              <a:t>:</a:t>
            </a:r>
          </a:p>
          <a:p>
            <a:pPr>
              <a:buNone/>
            </a:pPr>
            <a:r>
              <a:rPr lang="en-US" sz="1300" b="1" dirty="0" smtClean="0">
                <a:latin typeface="Arial" pitchFamily="34" charset="0"/>
                <a:cs typeface="Arial" pitchFamily="34" charset="0"/>
              </a:rPr>
              <a:t>Credit Scoring Models</a:t>
            </a:r>
            <a:r>
              <a:rPr lang="en-US" sz="1300" dirty="0" smtClean="0">
                <a:latin typeface="Arial" pitchFamily="34" charset="0"/>
                <a:cs typeface="Arial" pitchFamily="34" charset="0"/>
              </a:rPr>
              <a:t>: Traditional methods like FICO scores or newer machine learning-based scoring models.</a:t>
            </a:r>
          </a:p>
          <a:p>
            <a:pPr>
              <a:buNone/>
            </a:pPr>
            <a:r>
              <a:rPr lang="en-US" sz="1300" b="1" dirty="0" smtClean="0">
                <a:latin typeface="Arial" pitchFamily="34" charset="0"/>
                <a:cs typeface="Arial" pitchFamily="34" charset="0"/>
              </a:rPr>
              <a:t>Risk-Based Segmentation</a:t>
            </a:r>
            <a:r>
              <a:rPr lang="en-US" sz="1300" dirty="0" smtClean="0">
                <a:latin typeface="Arial" pitchFamily="34" charset="0"/>
                <a:cs typeface="Arial" pitchFamily="34" charset="0"/>
              </a:rPr>
              <a:t>: Classifying borrowers into different risk categories (e.g., low, medium, high risk) based on their credit score, income, and other financial factors.</a:t>
            </a:r>
          </a:p>
          <a:p>
            <a:pPr>
              <a:buNone/>
            </a:pPr>
            <a:r>
              <a:rPr lang="en-US" sz="1300" b="1" dirty="0" smtClean="0">
                <a:latin typeface="Arial" pitchFamily="34" charset="0"/>
                <a:cs typeface="Arial" pitchFamily="34" charset="0"/>
              </a:rPr>
              <a:t>3.Automated Loan Processing:</a:t>
            </a:r>
          </a:p>
          <a:p>
            <a:pPr>
              <a:buNone/>
            </a:pPr>
            <a:r>
              <a:rPr lang="en-US" sz="1300" b="1" dirty="0" smtClean="0">
                <a:latin typeface="Arial" pitchFamily="34" charset="0"/>
                <a:cs typeface="Arial" pitchFamily="34" charset="0"/>
              </a:rPr>
              <a:t>Approach</a:t>
            </a:r>
            <a:r>
              <a:rPr lang="en-US" sz="1300" dirty="0" smtClean="0">
                <a:latin typeface="Arial" pitchFamily="34" charset="0"/>
                <a:cs typeface="Arial" pitchFamily="34" charset="0"/>
              </a:rPr>
              <a:t>: Automation of loan origination, approval, and disbursement processes to speed up operations and reduce errors.</a:t>
            </a:r>
          </a:p>
          <a:p>
            <a:pPr>
              <a:buNone/>
            </a:pPr>
            <a:r>
              <a:rPr lang="en-US" sz="1300" b="1" dirty="0" smtClean="0">
                <a:latin typeface="Arial" pitchFamily="34" charset="0"/>
                <a:cs typeface="Arial" pitchFamily="34" charset="0"/>
              </a:rPr>
              <a:t>Methods</a:t>
            </a:r>
            <a:r>
              <a:rPr lang="en-US" sz="1300" dirty="0" smtClean="0">
                <a:latin typeface="Arial" pitchFamily="34" charset="0"/>
                <a:cs typeface="Arial" pitchFamily="34" charset="0"/>
              </a:rPr>
              <a:t>:</a:t>
            </a:r>
          </a:p>
          <a:p>
            <a:pPr>
              <a:buNone/>
            </a:pPr>
            <a:r>
              <a:rPr lang="en-US" sz="1300" b="1" dirty="0" smtClean="0">
                <a:latin typeface="Arial" pitchFamily="34" charset="0"/>
                <a:cs typeface="Arial" pitchFamily="34" charset="0"/>
              </a:rPr>
              <a:t>Workflow Automation</a:t>
            </a:r>
            <a:r>
              <a:rPr lang="en-US" sz="1300" dirty="0" smtClean="0">
                <a:latin typeface="Arial" pitchFamily="34" charset="0"/>
                <a:cs typeface="Arial" pitchFamily="34" charset="0"/>
              </a:rPr>
              <a:t>: Setting up predefined approval workflows that automatically route applications to the correct departments or individuals</a:t>
            </a:r>
            <a:r>
              <a:rPr lang="en-US" sz="1700" dirty="0" smtClean="0">
                <a:latin typeface="Arial" pitchFamily="34" charset="0"/>
                <a:cs typeface="Arial" pitchFamily="34" charset="0"/>
              </a:rPr>
              <a:t>.</a:t>
            </a:r>
          </a:p>
          <a:p>
            <a:pPr>
              <a:buNone/>
            </a:pPr>
            <a:endParaRPr lang="en-US" sz="17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TotalTime>
  <Words>2350</Words>
  <Application>Microsoft Office PowerPoint</Application>
  <PresentationFormat>On-screen Show (4:3)</PresentationFormat>
  <Paragraphs>178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LMCAS</vt:lpstr>
      <vt:lpstr>Loan management and credit management analysis system</vt:lpstr>
      <vt:lpstr>Solution/problems/opportunity</vt:lpstr>
      <vt:lpstr>Solution/problems/opportunity</vt:lpstr>
      <vt:lpstr>Solution/problems/opportunity</vt:lpstr>
      <vt:lpstr>Purpose statements(Goals)</vt:lpstr>
      <vt:lpstr>Project Objectives</vt:lpstr>
      <vt:lpstr>Success Criteria</vt:lpstr>
      <vt:lpstr>Methods/Approach</vt:lpstr>
      <vt:lpstr>Methods/Approach</vt:lpstr>
      <vt:lpstr>Resources</vt:lpstr>
      <vt:lpstr>Resources</vt:lpstr>
      <vt:lpstr>Risk and Dependencies</vt:lpstr>
      <vt:lpstr>Risk and Dependencies</vt:lpstr>
      <vt:lpstr>Risk and Dependencies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LMCAS</dc:title>
  <dc:creator>DELL</dc:creator>
  <cp:lastModifiedBy>DELL</cp:lastModifiedBy>
  <cp:revision>42</cp:revision>
  <dcterms:created xsi:type="dcterms:W3CDTF">2025-03-06T07:13:30Z</dcterms:created>
  <dcterms:modified xsi:type="dcterms:W3CDTF">2025-03-07T07:51:08Z</dcterms:modified>
</cp:coreProperties>
</file>