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3" r:id="rId12"/>
    <p:sldId id="279" r:id="rId13"/>
    <p:sldId id="274" r:id="rId14"/>
    <p:sldId id="275" r:id="rId15"/>
    <p:sldId id="257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>Negotiation Nexus - Business Case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578224"/>
          </a:xfrm>
        </p:spPr>
        <p:txBody>
          <a:bodyPr>
            <a:normAutofit lnSpcReduction="10000"/>
          </a:bodyPr>
          <a:lstStyle/>
          <a:p>
            <a:r>
              <a:rPr lang="en-ZW" dirty="0"/>
              <a:t>Sales Negotiation Intelligence Tool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88352A-27C0-9603-6EA9-9A41C0E18573}"/>
              </a:ext>
            </a:extLst>
          </p:cNvPr>
          <p:cNvSpPr txBox="1"/>
          <p:nvPr/>
        </p:nvSpPr>
        <p:spPr>
          <a:xfrm>
            <a:off x="5762065" y="4625352"/>
            <a:ext cx="4020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Prepared by: Aditi Gupta</a:t>
            </a:r>
          </a:p>
          <a:p>
            <a:r>
              <a:rPr lang="en-US" dirty="0"/>
              <a:t>28-March-2025	</a:t>
            </a:r>
            <a:endParaRPr lang="en-ZW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607A-044E-45B5-68D9-968960FE4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 Planning </a:t>
            </a:r>
            <a:endParaRPr lang="en-ZW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7892ED6-46B4-7B41-4B16-F951D22EA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197368"/>
              </p:ext>
            </p:extLst>
          </p:nvPr>
        </p:nvGraphicFramePr>
        <p:xfrm>
          <a:off x="1674159" y="2045040"/>
          <a:ext cx="5795682" cy="3113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3307">
                  <a:extLst>
                    <a:ext uri="{9D8B030D-6E8A-4147-A177-3AD203B41FA5}">
                      <a16:colId xmlns:a16="http://schemas.microsoft.com/office/drawing/2014/main" val="349210392"/>
                    </a:ext>
                  </a:extLst>
                </a:gridCol>
                <a:gridCol w="1642375">
                  <a:extLst>
                    <a:ext uri="{9D8B030D-6E8A-4147-A177-3AD203B41FA5}">
                      <a16:colId xmlns:a16="http://schemas.microsoft.com/office/drawing/2014/main" val="3190688534"/>
                    </a:ext>
                  </a:extLst>
                </a:gridCol>
              </a:tblGrid>
              <a:tr h="345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Role</a:t>
                      </a:r>
                      <a:endParaRPr lang="en-ZW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 of resources</a:t>
                      </a:r>
                      <a:endParaRPr lang="en-ZW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5288101"/>
                  </a:ext>
                </a:extLst>
              </a:tr>
              <a:tr h="3459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W" sz="1600" u="none" strike="noStrike" dirty="0">
                          <a:effectLst/>
                        </a:rPr>
                        <a:t>Product Manager </a:t>
                      </a:r>
                      <a:endParaRPr lang="en-ZW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u="none" strike="noStrike">
                          <a:effectLst/>
                        </a:rPr>
                        <a:t>1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448381"/>
                  </a:ext>
                </a:extLst>
              </a:tr>
              <a:tr h="3459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W" sz="1600" u="none" strike="noStrike" dirty="0">
                          <a:effectLst/>
                        </a:rPr>
                        <a:t>Developers</a:t>
                      </a:r>
                      <a:endParaRPr lang="en-ZW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u="none" strike="noStrike">
                          <a:effectLst/>
                        </a:rPr>
                        <a:t>3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02677"/>
                  </a:ext>
                </a:extLst>
              </a:tr>
              <a:tr h="3459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W" sz="1600" u="none" strike="noStrike">
                          <a:effectLst/>
                        </a:rPr>
                        <a:t>Testers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u="none" strike="noStrike">
                          <a:effectLst/>
                        </a:rPr>
                        <a:t>3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293908"/>
                  </a:ext>
                </a:extLst>
              </a:tr>
              <a:tr h="3459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W" sz="1600" u="none" strike="noStrike">
                          <a:effectLst/>
                        </a:rPr>
                        <a:t>UI/UX Designer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u="none" strike="noStrike">
                          <a:effectLst/>
                        </a:rPr>
                        <a:t>1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4871654"/>
                  </a:ext>
                </a:extLst>
              </a:tr>
              <a:tr h="3459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W" sz="1600" u="none" strike="noStrike">
                          <a:effectLst/>
                        </a:rPr>
                        <a:t>Business Analyst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u="none" strike="noStrike">
                          <a:effectLst/>
                        </a:rPr>
                        <a:t>1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603905"/>
                  </a:ext>
                </a:extLst>
              </a:tr>
              <a:tr h="3459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W" sz="1600" u="none" strike="noStrike" dirty="0">
                          <a:effectLst/>
                        </a:rPr>
                        <a:t>Sales &amp; Marketing</a:t>
                      </a:r>
                      <a:endParaRPr lang="en-ZW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u="none" strike="noStrike">
                          <a:effectLst/>
                        </a:rPr>
                        <a:t>2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500498"/>
                  </a:ext>
                </a:extLst>
              </a:tr>
              <a:tr h="345990">
                <a:tc>
                  <a:txBody>
                    <a:bodyPr/>
                    <a:lstStyle/>
                    <a:p>
                      <a:pPr algn="l" rtl="0" fontAlgn="ctr"/>
                      <a:r>
                        <a:rPr lang="en-ZW" sz="1600" u="none" strike="noStrike" dirty="0">
                          <a:effectLst/>
                        </a:rPr>
                        <a:t>Support &amp; Maintenance </a:t>
                      </a:r>
                      <a:endParaRPr lang="en-ZW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u="none" strike="noStrike" dirty="0">
                          <a:effectLst/>
                        </a:rPr>
                        <a:t>2</a:t>
                      </a:r>
                      <a:endParaRPr lang="en-ZW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229138"/>
                  </a:ext>
                </a:extLst>
              </a:tr>
              <a:tr h="3459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 Size</a:t>
                      </a:r>
                      <a:endParaRPr lang="en-ZW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ZW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9052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958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Budgetary Considerations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855689-6A2A-4B64-56A1-0429B5C0D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08230"/>
              </p:ext>
            </p:extLst>
          </p:nvPr>
        </p:nvGraphicFramePr>
        <p:xfrm>
          <a:off x="2030505" y="1882588"/>
          <a:ext cx="4961965" cy="31304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3669">
                  <a:extLst>
                    <a:ext uri="{9D8B030D-6E8A-4147-A177-3AD203B41FA5}">
                      <a16:colId xmlns:a16="http://schemas.microsoft.com/office/drawing/2014/main" val="3115377179"/>
                    </a:ext>
                  </a:extLst>
                </a:gridCol>
                <a:gridCol w="1198296">
                  <a:extLst>
                    <a:ext uri="{9D8B030D-6E8A-4147-A177-3AD203B41FA5}">
                      <a16:colId xmlns:a16="http://schemas.microsoft.com/office/drawing/2014/main" val="472273671"/>
                    </a:ext>
                  </a:extLst>
                </a:gridCol>
              </a:tblGrid>
              <a:tr h="5217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</a:t>
                      </a:r>
                      <a:endParaRPr lang="en-ZW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in INR</a:t>
                      </a:r>
                      <a:endParaRPr lang="en-ZW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4240"/>
                  </a:ext>
                </a:extLst>
              </a:tr>
              <a:tr h="521746">
                <a:tc>
                  <a:txBody>
                    <a:bodyPr/>
                    <a:lstStyle/>
                    <a:p>
                      <a:pPr algn="l" fontAlgn="b"/>
                      <a:r>
                        <a:rPr lang="en-ZW" sz="1600" u="none" strike="noStrike" dirty="0">
                          <a:effectLst/>
                        </a:rPr>
                        <a:t>Software Development</a:t>
                      </a:r>
                      <a:endParaRPr lang="en-ZW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u="none" strike="noStrike" dirty="0">
                          <a:effectLst/>
                        </a:rPr>
                        <a:t>12,450,000</a:t>
                      </a:r>
                      <a:endParaRPr lang="en-ZW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8797499"/>
                  </a:ext>
                </a:extLst>
              </a:tr>
              <a:tr h="521746">
                <a:tc>
                  <a:txBody>
                    <a:bodyPr/>
                    <a:lstStyle/>
                    <a:p>
                      <a:pPr algn="l" fontAlgn="b"/>
                      <a:r>
                        <a:rPr lang="en-ZW" sz="1600" u="none" strike="noStrike">
                          <a:effectLst/>
                        </a:rPr>
                        <a:t>Infrastructure &amp; Hosting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u="none" strike="noStrike">
                          <a:effectLst/>
                        </a:rPr>
                        <a:t>4,150,000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899861"/>
                  </a:ext>
                </a:extLst>
              </a:tr>
              <a:tr h="521746">
                <a:tc>
                  <a:txBody>
                    <a:bodyPr/>
                    <a:lstStyle/>
                    <a:p>
                      <a:pPr algn="l" fontAlgn="b"/>
                      <a:r>
                        <a:rPr lang="en-ZW" sz="1600" u="none" strike="noStrike" dirty="0">
                          <a:effectLst/>
                        </a:rPr>
                        <a:t>Reporting &amp; Dashboard</a:t>
                      </a:r>
                      <a:endParaRPr lang="en-ZW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u="none" strike="noStrike">
                          <a:effectLst/>
                        </a:rPr>
                        <a:t>2,490,000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700550"/>
                  </a:ext>
                </a:extLst>
              </a:tr>
              <a:tr h="521746">
                <a:tc>
                  <a:txBody>
                    <a:bodyPr/>
                    <a:lstStyle/>
                    <a:p>
                      <a:pPr algn="l" fontAlgn="b"/>
                      <a:r>
                        <a:rPr lang="en-ZW" sz="1600" u="none" strike="noStrike">
                          <a:effectLst/>
                        </a:rPr>
                        <a:t>Maintenance &amp; Updates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u="none" strike="noStrike">
                          <a:effectLst/>
                        </a:rPr>
                        <a:t>2,075,000</a:t>
                      </a:r>
                      <a:endParaRPr lang="en-ZW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666988"/>
                  </a:ext>
                </a:extLst>
              </a:tr>
              <a:tr h="521746">
                <a:tc>
                  <a:txBody>
                    <a:bodyPr/>
                    <a:lstStyle/>
                    <a:p>
                      <a:pPr algn="l" fontAlgn="b"/>
                      <a:r>
                        <a:rPr lang="en-ZW" sz="1600" b="1" u="none" strike="noStrike" dirty="0">
                          <a:effectLst/>
                        </a:rPr>
                        <a:t>Total Initial Investment</a:t>
                      </a:r>
                      <a:endParaRPr lang="en-ZW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W" sz="1600" b="1" u="none" strike="noStrike" dirty="0">
                          <a:effectLst/>
                        </a:rPr>
                        <a:t>21,165,000</a:t>
                      </a:r>
                      <a:endParaRPr lang="en-ZW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5001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2B3CE-0BB8-A5D3-D5AC-AD828E85A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Timelines</a:t>
            </a:r>
            <a:endParaRPr lang="en-ZW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F64B0CF-81B7-D317-ACEF-7A4C3CA5F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20665"/>
              </p:ext>
            </p:extLst>
          </p:nvPr>
        </p:nvGraphicFramePr>
        <p:xfrm>
          <a:off x="1860550" y="2162175"/>
          <a:ext cx="5422900" cy="2533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4500">
                  <a:extLst>
                    <a:ext uri="{9D8B030D-6E8A-4147-A177-3AD203B41FA5}">
                      <a16:colId xmlns:a16="http://schemas.microsoft.com/office/drawing/2014/main" val="541387682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1866725802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 fontAlgn="b"/>
                      <a:r>
                        <a:rPr lang="en-ZW" sz="2200" b="1" u="none" strike="noStrike" dirty="0">
                          <a:effectLst/>
                        </a:rPr>
                        <a:t>Phase</a:t>
                      </a:r>
                      <a:endParaRPr lang="en-ZW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200" b="1" u="none" strike="noStrike" dirty="0">
                          <a:effectLst/>
                        </a:rPr>
                        <a:t>Time</a:t>
                      </a:r>
                      <a:endParaRPr lang="en-ZW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22298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ZW" sz="2000" u="none" strike="noStrike">
                          <a:effectLst/>
                        </a:rPr>
                        <a:t>Requirement Gathering &amp; Analysis 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200" u="none" strike="noStrike" dirty="0">
                          <a:effectLst/>
                        </a:rPr>
                        <a:t>6 weeks</a:t>
                      </a:r>
                      <a:endParaRPr lang="en-ZW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35317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ZW" sz="2000" u="none" strike="noStrike">
                          <a:effectLst/>
                        </a:rPr>
                        <a:t>System Design 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200" u="none" strike="noStrike" dirty="0">
                          <a:effectLst/>
                        </a:rPr>
                        <a:t>16 weeks</a:t>
                      </a:r>
                      <a:endParaRPr lang="en-ZW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56357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ZW" sz="2000" u="none" strike="noStrike">
                          <a:effectLst/>
                        </a:rPr>
                        <a:t>Implementation (Development Phase) 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200" u="none" strike="noStrike" dirty="0">
                          <a:effectLst/>
                        </a:rPr>
                        <a:t>8 weeks</a:t>
                      </a:r>
                      <a:endParaRPr lang="en-ZW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47524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ZW" sz="2000" u="none" strike="noStrike">
                          <a:effectLst/>
                        </a:rPr>
                        <a:t>Testing (Verification &amp; Validation) 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200" u="none" strike="noStrike" dirty="0">
                          <a:effectLst/>
                        </a:rPr>
                        <a:t>8 weeks</a:t>
                      </a:r>
                      <a:endParaRPr lang="en-ZW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006749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ZW" sz="2000" u="none" strike="noStrike">
                          <a:effectLst/>
                        </a:rPr>
                        <a:t>Deployment </a:t>
                      </a:r>
                      <a:endParaRPr lang="en-ZW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200" u="none" strike="noStrike" dirty="0">
                          <a:effectLst/>
                        </a:rPr>
                        <a:t>4 weeks</a:t>
                      </a:r>
                      <a:endParaRPr lang="en-ZW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87334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ZW" sz="2000" b="1" u="none" strike="noStrike" dirty="0">
                          <a:effectLst/>
                        </a:rPr>
                        <a:t>Total Estimated Timeline</a:t>
                      </a:r>
                      <a:endParaRPr lang="en-ZW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W" sz="2200" b="1" u="none" strike="noStrike" dirty="0">
                          <a:effectLst/>
                        </a:rPr>
                        <a:t>42 weeks</a:t>
                      </a:r>
                      <a:endParaRPr lang="en-ZW" sz="2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98408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C0AE623-6E90-66AF-6CD7-69EBC29F5A5E}"/>
              </a:ext>
            </a:extLst>
          </p:cNvPr>
          <p:cNvSpPr txBox="1"/>
          <p:nvPr/>
        </p:nvSpPr>
        <p:spPr>
          <a:xfrm>
            <a:off x="1573306" y="5150224"/>
            <a:ext cx="6024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Estimated completion time is 10 months.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Deployment will be followed by Training and necessary ongoing support.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527989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EF45F-EF7D-9A83-E07E-D50EBA4D2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Risks &amp;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53643-DFDA-3DF8-DE58-ADFE4A5B3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6025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ZW" b="1" dirty="0"/>
              <a:t>Adoption Risks:</a:t>
            </a:r>
            <a:r>
              <a:rPr lang="en-ZW" dirty="0"/>
              <a:t> Ensuring integration into sales workflows.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ZW" b="1" dirty="0"/>
              <a:t>Data Accuracy:</a:t>
            </a:r>
            <a:r>
              <a:rPr lang="en-ZW" dirty="0"/>
              <a:t> Dependence on reliable competitor intelligence.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ZW" b="1" dirty="0"/>
              <a:t>Integration Challenges:</a:t>
            </a:r>
            <a:r>
              <a:rPr lang="en-ZW" dirty="0"/>
              <a:t> Ensuring seamless CRM connectivity.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ZW" b="1" dirty="0"/>
              <a:t>Scalability:</a:t>
            </a:r>
            <a:r>
              <a:rPr lang="en-ZW" dirty="0"/>
              <a:t> Supporting enterprise-wide deployments.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Reporting Accuracy:</a:t>
            </a:r>
            <a:r>
              <a:rPr lang="en-US" dirty="0"/>
              <a:t> Ensuring real-time analytics provide actionable insights.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Benchmarking Complexity:</a:t>
            </a:r>
            <a:r>
              <a:rPr lang="en-US" dirty="0"/>
              <a:t> Accurately defining success factors for negotiation.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20192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9B3EA-2458-EDCA-4FF3-3389930D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Business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F86BA-7986-428A-620E-5357F97F0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2450"/>
            <a:ext cx="8229600" cy="421667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By preventing revenue leakage and improving pricing discipline, </a:t>
            </a:r>
            <a:r>
              <a:rPr lang="en-US" b="1" i="1" dirty="0"/>
              <a:t>Negotiation Nexus </a:t>
            </a:r>
            <a:r>
              <a:rPr lang="en-US" dirty="0"/>
              <a:t>delivers strong ROI. A sales team closing $10M annually could generate an additional $500K with just a 5% pricing improvement.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Increased revenue through structured negotiation strategies.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Competitive advantage in sales process optimization.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Higher close rates and reduced revenue leakage.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Strong ROI through improved sales efficiency.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Enhanced decision-making with real-time reports &amp; dashboards.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Data-driven benchmarking for continuous negotiation improvement.</a:t>
            </a:r>
          </a:p>
        </p:txBody>
      </p:sp>
    </p:spTree>
    <p:extLst>
      <p:ext uri="{BB962C8B-B14F-4D97-AF65-F5344CB8AC3E}">
        <p14:creationId xmlns:p14="http://schemas.microsoft.com/office/powerpoint/2010/main" val="137412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1400" dirty="0"/>
              <a:t>Sales negotiations are one of the most critical aspects of deal-making, yet many sales teams struggle with pricing objections, excessive discounting, and lack of real-time competitive intelligence. While traditional CRM tools help track sales pipelines, they fail to offer </a:t>
            </a:r>
            <a:r>
              <a:rPr lang="en-US" sz="1400" b="1" dirty="0"/>
              <a:t>real-time negotiation intelligence</a:t>
            </a:r>
            <a:r>
              <a:rPr lang="en-US" sz="1400" dirty="0"/>
              <a:t>, leaving sales reps without the strategic insights they need to </a:t>
            </a:r>
            <a:r>
              <a:rPr lang="en-US" sz="1400" b="1" dirty="0"/>
              <a:t>maximize deal value</a:t>
            </a:r>
            <a:r>
              <a:rPr lang="en-US" sz="1400" dirty="0"/>
              <a:t> and </a:t>
            </a:r>
            <a:r>
              <a:rPr lang="en-US" sz="1400" b="1" dirty="0"/>
              <a:t>reduce revenue leakage</a:t>
            </a:r>
            <a:r>
              <a:rPr lang="en-US" sz="1400" dirty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en-US" sz="1400" b="1" dirty="0"/>
              <a:t>Negotiation Nexus</a:t>
            </a:r>
            <a:r>
              <a:rPr lang="en-US" sz="1400" dirty="0"/>
              <a:t> bridges this gap by providing a structured, data-driven approach to sales negotiations. With features like </a:t>
            </a:r>
            <a:r>
              <a:rPr lang="en-US" sz="1400" b="1" dirty="0"/>
              <a:t>real-time coaching, dynamic negotiation playbooks, competitor intelligence, pricing guardrails, and advanced reporting</a:t>
            </a:r>
            <a:r>
              <a:rPr lang="en-US" sz="1400" dirty="0"/>
              <a:t>, sales teams can make informed decisions at every stage of the deal cycle.</a:t>
            </a:r>
          </a:p>
          <a:p>
            <a:pPr>
              <a:lnSpc>
                <a:spcPct val="120000"/>
              </a:lnSpc>
              <a:buNone/>
            </a:pPr>
            <a:r>
              <a:rPr lang="en-US" sz="1400" dirty="0"/>
              <a:t>By integrating </a:t>
            </a:r>
            <a:r>
              <a:rPr lang="en-US" sz="1400" b="1" dirty="0"/>
              <a:t>intelligent analytics, real-time dashboards, and automated win/loss analysis</a:t>
            </a:r>
            <a:r>
              <a:rPr lang="en-US" sz="1400" dirty="0"/>
              <a:t>, the platform empowers sales leaders with deep insights into deal performance, pricing trends, and competitor movements. The result? </a:t>
            </a:r>
            <a:r>
              <a:rPr lang="en-US" sz="1400" b="1" dirty="0"/>
              <a:t>Higher win rates, increased revenue, and a standardized, data-driven negotiation process</a:t>
            </a:r>
            <a:r>
              <a:rPr lang="en-US" sz="1400" dirty="0"/>
              <a:t> that ensures every sales representative can operate at peak effectiveness.</a:t>
            </a:r>
          </a:p>
          <a:p>
            <a:pPr>
              <a:lnSpc>
                <a:spcPct val="120000"/>
              </a:lnSpc>
              <a:buNone/>
            </a:pPr>
            <a:r>
              <a:rPr lang="en-US" sz="1400" b="1" dirty="0"/>
              <a:t>Success for this project will be measured by:</a:t>
            </a:r>
            <a:endParaRPr lang="en-US" sz="14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/>
              <a:t>15-20% increase in win rate</a:t>
            </a:r>
            <a:r>
              <a:rPr lang="en-US" sz="1400" dirty="0"/>
              <a:t> through structured deal guidance.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Reduction in discount dependency, improving overall deal profitability.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Improved </a:t>
            </a:r>
            <a:r>
              <a:rPr lang="en-US" sz="1400" b="1" dirty="0"/>
              <a:t>forecast accuracy</a:t>
            </a:r>
            <a:r>
              <a:rPr lang="en-US" sz="1400" dirty="0"/>
              <a:t> with real-time negotiation intelligence.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Enhanced </a:t>
            </a:r>
            <a:r>
              <a:rPr lang="en-US" sz="1400" b="1" dirty="0"/>
              <a:t>reporting and dashboards</a:t>
            </a:r>
            <a:r>
              <a:rPr lang="en-US" sz="1400" dirty="0"/>
              <a:t> to optimize sales strategies.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400" dirty="0"/>
              <a:t>Scalable adoption across enterprise sales teams, making Negotiation Nexus a </a:t>
            </a:r>
            <a:r>
              <a:rPr lang="en-US" sz="1400" b="1" dirty="0"/>
              <a:t>go-to platform for negotiation excellence</a:t>
            </a:r>
            <a:r>
              <a:rPr lang="en-US" sz="14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1400" dirty="0"/>
              <a:t>With the right investment and execution, </a:t>
            </a:r>
            <a:r>
              <a:rPr lang="en-US" sz="1400" b="1" dirty="0"/>
              <a:t>Negotiation Nexus has the potential to revolutionize sales negotiation strategies, giving B2B enterprises a crucial edge in competitive deal-making</a:t>
            </a:r>
            <a:r>
              <a:rPr lang="en-US" sz="1400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8CEA-7D19-2099-7BEB-16B68C3C8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/>
              <a:t>Thank You</a:t>
            </a: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245175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A316E-D8D7-9355-25F0-7692E4B82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Situation/ 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720FA-B2AE-E96E-2146-8C21FC5AC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Sales teams struggle with pricing objections, excessive discounting, and competitor positioning.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Sales teams lack real-time negotiation insights.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Heavy reliance on discounts and inconsistent deal closing strategies.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Traditional CRM tools do not provide proactive deal coaching.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Ineffective benchmarking of successful negotiations leads to unstructured deal strategies.</a:t>
            </a:r>
          </a:p>
        </p:txBody>
      </p:sp>
    </p:spTree>
    <p:extLst>
      <p:ext uri="{BB962C8B-B14F-4D97-AF65-F5344CB8AC3E}">
        <p14:creationId xmlns:p14="http://schemas.microsoft.com/office/powerpoint/2010/main" val="402816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29D76-E358-F54F-BF1E-00736A78A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ZW" dirty="0"/>
              <a:t>Market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B40B9-4951-4FD2-3B0C-D29710810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60% of B2B sales reps fail to meet quotas due to weak negotiation strategies.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Competitor intelligence is often outdated and difficult to access in real time.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Enterprises need structured negotiation support to drive revenue growth.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B2B sales tech market is growing, with increasing demand for negotiation intelligence tools. Organizations using such tools improve win rates by 15-20% and reduce unnecessary discounting by up to 30%.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74416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AE70-D45E-6E28-34CE-A95614CB4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ZW" dirty="0"/>
              <a:t>Project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286F0-2C3A-5302-AD1E-58D817D56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Develop a real-time deal coaching assistant.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Implement a competitor intelligence dashboard.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Create pricing and discounting guardrails.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Design dynamic negotiation playbooks.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Provide win/loss analysis for strategic improvements.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Generate in-depth reporting and analytics for sales performance tracking.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Provide real-time dashboards for quick decision-making.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Enable benchmarking of successful negotiations to refine sales strategies.</a:t>
            </a:r>
          </a:p>
        </p:txBody>
      </p:sp>
    </p:spTree>
    <p:extLst>
      <p:ext uri="{BB962C8B-B14F-4D97-AF65-F5344CB8AC3E}">
        <p14:creationId xmlns:p14="http://schemas.microsoft.com/office/powerpoint/2010/main" val="2218904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A0954-B230-7113-5ABA-6A4E97AF1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</a:t>
            </a:r>
            <a:endParaRPr lang="en-Z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46826-1BA5-2C28-9E7A-B8708204D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i="1" dirty="0"/>
              <a:t>Negotiation Nexus</a:t>
            </a:r>
            <a:r>
              <a:rPr lang="en-US" dirty="0"/>
              <a:t> provides structured, data-driven deal strategies.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Features include: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200" dirty="0"/>
              <a:t>Real-time coaching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Live Negotiation Assistant</a:t>
            </a:r>
          </a:p>
          <a:p>
            <a:pPr>
              <a:lnSpc>
                <a:spcPct val="120000"/>
              </a:lnSpc>
            </a:pPr>
            <a:r>
              <a:rPr lang="en-US" dirty="0"/>
              <a:t>Competitor Intelligence Dashboard</a:t>
            </a:r>
          </a:p>
          <a:p>
            <a:pPr>
              <a:lnSpc>
                <a:spcPct val="120000"/>
              </a:lnSpc>
            </a:pPr>
            <a:r>
              <a:rPr lang="en-US" dirty="0"/>
              <a:t>Pricing &amp; Discounting Guardrails</a:t>
            </a:r>
          </a:p>
          <a:p>
            <a:pPr>
              <a:lnSpc>
                <a:spcPct val="120000"/>
              </a:lnSpc>
            </a:pPr>
            <a:r>
              <a:rPr lang="en-US" dirty="0"/>
              <a:t>Deal Playbooks &amp; Objection Handling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Advanced reporting &amp; analytics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Interactive dashboards for instant deal insights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Benchmarking tools for successful negotiations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8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1E55B-1C55-5E02-129D-A46188D5F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Competitive Advantage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FF80B-9413-AC28-F669-C4B9625C7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Existing tools (CRM, contract negotiation platforms) do not offer live negotiation intelligence.</a:t>
            </a:r>
            <a:endParaRPr lang="en-US" b="1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Traditional CRMs:</a:t>
            </a:r>
            <a:r>
              <a:rPr lang="en-US" dirty="0"/>
              <a:t> Focus on sales tracking, lack real-time insights.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Manual negotiation methods:</a:t>
            </a:r>
            <a:r>
              <a:rPr lang="en-US" dirty="0"/>
              <a:t> Dependent on individual skill.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Alternative tools:</a:t>
            </a:r>
            <a:r>
              <a:rPr lang="en-US" dirty="0"/>
              <a:t> Lack deep integration and real-time analysis.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Negotiation Nexus </a:t>
            </a:r>
            <a:r>
              <a:rPr lang="en-US" dirty="0"/>
              <a:t>differentiates itself with:</a:t>
            </a:r>
          </a:p>
          <a:p>
            <a:pPr>
              <a:lnSpc>
                <a:spcPct val="120000"/>
              </a:lnSpc>
            </a:pPr>
            <a:r>
              <a:rPr lang="en-US" dirty="0"/>
              <a:t>Real-time negotiation support</a:t>
            </a:r>
          </a:p>
          <a:p>
            <a:pPr>
              <a:lnSpc>
                <a:spcPct val="120000"/>
              </a:lnSpc>
            </a:pPr>
            <a:r>
              <a:rPr lang="en-US" dirty="0"/>
              <a:t>Data-driven competitive insights</a:t>
            </a:r>
          </a:p>
          <a:p>
            <a:pPr>
              <a:lnSpc>
                <a:spcPct val="120000"/>
              </a:lnSpc>
            </a:pPr>
            <a:r>
              <a:rPr lang="en-US" dirty="0"/>
              <a:t>Discounting guardrails to prevent revenue loss</a:t>
            </a:r>
          </a:p>
          <a:p>
            <a:pPr marL="0" indent="0">
              <a:lnSpc>
                <a:spcPct val="120000"/>
              </a:lnSpc>
              <a:buNone/>
            </a:pPr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362234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2D253-2668-2AF7-B7DA-C242B16EE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661B4-5D25-FC75-B267-F4DC27882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647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b="1" dirty="0"/>
              <a:t>Improved Negotiation Effectiveness:</a:t>
            </a:r>
            <a:endParaRPr lang="en-US" sz="1400" dirty="0"/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sz="1400" dirty="0"/>
              <a:t>Reduction in </a:t>
            </a:r>
            <a:r>
              <a:rPr lang="en-US" sz="1400" b="1" dirty="0"/>
              <a:t>deal downtimes</a:t>
            </a:r>
            <a:r>
              <a:rPr lang="en-US" sz="1400" dirty="0"/>
              <a:t> and reliance on excessive discounting.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sz="1400" dirty="0"/>
              <a:t>Increase in </a:t>
            </a:r>
            <a:r>
              <a:rPr lang="en-US" sz="1400" b="1" dirty="0"/>
              <a:t>win rates by 15-20%</a:t>
            </a:r>
            <a:r>
              <a:rPr lang="en-US" sz="1400" dirty="0"/>
              <a:t> through structured deal guidance.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b="1" dirty="0"/>
              <a:t>Enhanced Reporting &amp; MIS Capabilities:</a:t>
            </a:r>
            <a:endParaRPr lang="en-US" sz="1400" dirty="0"/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sz="1400" b="1" dirty="0"/>
              <a:t>Real-time dashboards</a:t>
            </a:r>
            <a:r>
              <a:rPr lang="en-US" sz="1400" dirty="0"/>
              <a:t> for sales performance tracking.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sz="1400" dirty="0"/>
              <a:t>Automated </a:t>
            </a:r>
            <a:r>
              <a:rPr lang="en-US" sz="1400" b="1" dirty="0"/>
              <a:t>win/loss analysis reports</a:t>
            </a:r>
            <a:r>
              <a:rPr lang="en-US" sz="1400" dirty="0"/>
              <a:t> for data-driven decision-making.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sz="1400" b="1" dirty="0"/>
              <a:t>Competitor intelligence reports</a:t>
            </a:r>
            <a:r>
              <a:rPr lang="en-US" sz="1400" dirty="0"/>
              <a:t> to refine sales strategies.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sz="1400" b="1" dirty="0"/>
              <a:t>Custom sales forecasting reports</a:t>
            </a:r>
            <a:r>
              <a:rPr lang="en-US" sz="1400" dirty="0"/>
              <a:t> for management teams.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sz="1400" b="1" dirty="0"/>
              <a:t>Benchmarking reports to analyze patterns of successful negotiations.</a:t>
            </a:r>
            <a:endParaRPr lang="en-US" sz="1400" dirty="0"/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b="1" dirty="0"/>
              <a:t>Data-Driven Sales Process Optimization:</a:t>
            </a:r>
            <a:endParaRPr lang="en-US" sz="1400" dirty="0"/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sz="1400" dirty="0"/>
              <a:t>Sales teams leveraging </a:t>
            </a:r>
            <a:r>
              <a:rPr lang="en-US" sz="1400" b="1" dirty="0"/>
              <a:t>predictive analytics</a:t>
            </a:r>
            <a:r>
              <a:rPr lang="en-US" sz="1400" dirty="0"/>
              <a:t> for better deal closure strategies.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sz="1400" dirty="0"/>
              <a:t>Integration of </a:t>
            </a:r>
            <a:r>
              <a:rPr lang="en-US" sz="1400" b="1" dirty="0"/>
              <a:t>custom reports</a:t>
            </a:r>
            <a:r>
              <a:rPr lang="en-US" sz="1400" dirty="0"/>
              <a:t> for sales leadership &amp; forecasting.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400" b="1" dirty="0"/>
              <a:t>Scalability &amp; Adoption:</a:t>
            </a:r>
            <a:endParaRPr lang="en-US" sz="1400" dirty="0"/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sz="1400" dirty="0"/>
              <a:t>High adoption rates among sales teams, ensuring seamless </a:t>
            </a:r>
            <a:r>
              <a:rPr lang="en-US" sz="1400" b="1" dirty="0"/>
              <a:t>integration into workflows</a:t>
            </a:r>
            <a:r>
              <a:rPr lang="en-US" sz="1400" dirty="0"/>
              <a:t>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sz="1400" dirty="0"/>
              <a:t>System scalability to support </a:t>
            </a:r>
            <a:r>
              <a:rPr lang="en-US" sz="1400" b="1" dirty="0"/>
              <a:t>enterprise-wide deployment</a:t>
            </a:r>
            <a:r>
              <a:rPr lang="en-US" sz="1400" dirty="0"/>
              <a:t> without performance bottlenecks.</a:t>
            </a:r>
          </a:p>
        </p:txBody>
      </p:sp>
    </p:spTree>
    <p:extLst>
      <p:ext uri="{BB962C8B-B14F-4D97-AF65-F5344CB8AC3E}">
        <p14:creationId xmlns:p14="http://schemas.microsoft.com/office/powerpoint/2010/main" val="1875649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DA5D5-C8C1-089C-CF58-B2BE26283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Implementation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F125D-9E42-31B6-CBD4-B005F2AD2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Requirement Gathering &amp; Analysis</a:t>
            </a:r>
            <a:endParaRPr lang="en-US" dirty="0"/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Conduct stakeholder interviews.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Define functional and non-functional requirements.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System Design</a:t>
            </a:r>
            <a:endParaRPr lang="en-US" dirty="0"/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Architectural design of the application.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Create data flow diagrams and use cases.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Implementation (Development Phase)</a:t>
            </a:r>
            <a:endParaRPr lang="en-US" dirty="0"/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Frontend and backend development based on defined requirements.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Database schema implementation.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Testing (Verification &amp; Validation)</a:t>
            </a:r>
            <a:endParaRPr lang="en-US" dirty="0"/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Unit testing and integration testing.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User acceptance testing (UAT) with a select group of sales professionals.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Deployment &amp; Maintenance</a:t>
            </a:r>
            <a:endParaRPr lang="en-US" dirty="0"/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Application rollout across the organization.</a:t>
            </a:r>
          </a:p>
          <a:p>
            <a:pPr marL="742950" lvl="1" indent="-2857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Continuous monitoring and periodic updates.</a:t>
            </a:r>
          </a:p>
        </p:txBody>
      </p:sp>
    </p:spTree>
    <p:extLst>
      <p:ext uri="{BB962C8B-B14F-4D97-AF65-F5344CB8AC3E}">
        <p14:creationId xmlns:p14="http://schemas.microsoft.com/office/powerpoint/2010/main" val="3838681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1EBC0-4D72-6164-53B9-F068B517A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Technology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9D2D80-B067-DD6F-6B6C-4E8F62C72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800" b="1" dirty="0"/>
              <a:t>Frontend:</a:t>
            </a:r>
            <a:r>
              <a:rPr lang="en-ZW" sz="2800" dirty="0"/>
              <a:t> React.js / Angular.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800" b="1" dirty="0"/>
              <a:t>Backend:</a:t>
            </a:r>
            <a:r>
              <a:rPr lang="en-ZW" sz="2800" dirty="0"/>
              <a:t> Node.js / Django.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800" b="1" dirty="0"/>
              <a:t>Database:</a:t>
            </a:r>
            <a:r>
              <a:rPr lang="en-ZW" sz="2800" dirty="0"/>
              <a:t> PostgreSQL / MongoDB.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800" b="1" dirty="0"/>
              <a:t>Hosting:</a:t>
            </a:r>
            <a:r>
              <a:rPr lang="en-ZW" sz="2800" dirty="0"/>
              <a:t> AWS / Google Cloud.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800" b="1" dirty="0"/>
              <a:t>Authentication:</a:t>
            </a:r>
            <a:r>
              <a:rPr lang="en-ZW" sz="2800" dirty="0"/>
              <a:t> OAuth 2.0 / JWT.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800" b="1" dirty="0"/>
              <a:t>Analytics:</a:t>
            </a:r>
            <a:r>
              <a:rPr lang="en-ZW" sz="2800" dirty="0"/>
              <a:t> Python (Pandas, Scikit-learn).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ZW" sz="2800" b="1" dirty="0"/>
              <a:t>CRM Integration:</a:t>
            </a:r>
            <a:r>
              <a:rPr lang="en-ZW" sz="2800" dirty="0"/>
              <a:t> Salesforce, HubSpot APIs.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800" b="1" dirty="0"/>
              <a:t>Reporting &amp; Dashboards:</a:t>
            </a:r>
            <a:r>
              <a:rPr lang="en-US" sz="2800" dirty="0"/>
              <a:t> Power BI / Tableau / Custom BI tools.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ZW" sz="2800" dirty="0"/>
          </a:p>
        </p:txBody>
      </p:sp>
    </p:spTree>
    <p:extLst>
      <p:ext uri="{BB962C8B-B14F-4D97-AF65-F5344CB8AC3E}">
        <p14:creationId xmlns:p14="http://schemas.microsoft.com/office/powerpoint/2010/main" val="3975648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1136</Words>
  <Application>Microsoft Office PowerPoint</Application>
  <PresentationFormat>On-screen Show (4:3)</PresentationFormat>
  <Paragraphs>162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Negotiation Nexus - Business Case</vt:lpstr>
      <vt:lpstr>Situation/ Problem Statement</vt:lpstr>
      <vt:lpstr>Market Opportunity</vt:lpstr>
      <vt:lpstr>Project Objectives</vt:lpstr>
      <vt:lpstr>Proposed Solution</vt:lpstr>
      <vt:lpstr>Competitive Advantage</vt:lpstr>
      <vt:lpstr>Success Criteria</vt:lpstr>
      <vt:lpstr>Implementation Roadmap</vt:lpstr>
      <vt:lpstr>Technology Stack</vt:lpstr>
      <vt:lpstr>Resource Planning </vt:lpstr>
      <vt:lpstr>Budgetary Considerations</vt:lpstr>
      <vt:lpstr>Project Timelines</vt:lpstr>
      <vt:lpstr>Risks &amp; Dependencies</vt:lpstr>
      <vt:lpstr>Business Impact</vt:lpstr>
      <vt:lpstr>Executive Summary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Nexus</dc:title>
  <dc:subject>Business Proposal</dc:subject>
  <dc:creator>Aditi Gupta</dc:creator>
  <cp:keywords/>
  <cp:lastModifiedBy>Aditi Gupta</cp:lastModifiedBy>
  <cp:revision>24</cp:revision>
  <dcterms:created xsi:type="dcterms:W3CDTF">2013-01-27T09:14:16Z</dcterms:created>
  <dcterms:modified xsi:type="dcterms:W3CDTF">2025-03-28T05:39:51Z</dcterms:modified>
  <cp:category/>
</cp:coreProperties>
</file>