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78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63" r:id="rId12"/>
    <p:sldId id="279" r:id="rId13"/>
    <p:sldId id="274" r:id="rId14"/>
    <p:sldId id="275" r:id="rId15"/>
    <p:sldId id="257" r:id="rId16"/>
    <p:sldId id="277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1" d="100"/>
          <a:sy n="71" d="100"/>
        </p:scale>
        <p:origin x="135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dirty="0"/>
              <a:t>Negotiation Nexus - Business Case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578224"/>
          </a:xfrm>
        </p:spPr>
        <p:txBody>
          <a:bodyPr>
            <a:normAutofit lnSpcReduction="10000"/>
          </a:bodyPr>
          <a:lstStyle/>
          <a:p>
            <a:r>
              <a:rPr lang="en-ZW" dirty="0"/>
              <a:t>Sales Negotiation Intelligence Tool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88352A-27C0-9603-6EA9-9A41C0E18573}"/>
              </a:ext>
            </a:extLst>
          </p:cNvPr>
          <p:cNvSpPr txBox="1"/>
          <p:nvPr/>
        </p:nvSpPr>
        <p:spPr>
          <a:xfrm>
            <a:off x="5762065" y="4625352"/>
            <a:ext cx="40206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Prepared by: Aditi Gupta</a:t>
            </a:r>
          </a:p>
          <a:p>
            <a:r>
              <a:rPr lang="en-US" dirty="0"/>
              <a:t>28-March-2025	</a:t>
            </a:r>
            <a:endParaRPr lang="en-ZW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86607A-044E-45B5-68D9-968960FE4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Resource Planning </a:t>
            </a:r>
            <a:endParaRPr lang="en-ZW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97892ED6-46B4-7B41-4B16-F951D22EA7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9197368"/>
              </p:ext>
            </p:extLst>
          </p:nvPr>
        </p:nvGraphicFramePr>
        <p:xfrm>
          <a:off x="1674159" y="2045040"/>
          <a:ext cx="5795682" cy="31139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53307">
                  <a:extLst>
                    <a:ext uri="{9D8B030D-6E8A-4147-A177-3AD203B41FA5}">
                      <a16:colId xmlns:a16="http://schemas.microsoft.com/office/drawing/2014/main" val="349210392"/>
                    </a:ext>
                  </a:extLst>
                </a:gridCol>
                <a:gridCol w="1642375">
                  <a:extLst>
                    <a:ext uri="{9D8B030D-6E8A-4147-A177-3AD203B41FA5}">
                      <a16:colId xmlns:a16="http://schemas.microsoft.com/office/drawing/2014/main" val="3190688534"/>
                    </a:ext>
                  </a:extLst>
                </a:gridCol>
              </a:tblGrid>
              <a:tr h="3459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Role</a:t>
                      </a:r>
                      <a:endParaRPr lang="en-ZW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No. of resources</a:t>
                      </a:r>
                      <a:endParaRPr lang="en-ZW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5288101"/>
                  </a:ext>
                </a:extLst>
              </a:tr>
              <a:tr h="345990">
                <a:tc>
                  <a:txBody>
                    <a:bodyPr/>
                    <a:lstStyle/>
                    <a:p>
                      <a:pPr algn="l" rtl="0" fontAlgn="ctr"/>
                      <a:r>
                        <a:rPr lang="en-ZW" sz="1600" u="none" strike="noStrike" dirty="0">
                          <a:effectLst/>
                        </a:rPr>
                        <a:t>Product Manager </a:t>
                      </a:r>
                      <a:endParaRPr lang="en-ZW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W" sz="1600" u="none" strike="noStrike">
                          <a:effectLst/>
                        </a:rPr>
                        <a:t>1</a:t>
                      </a:r>
                      <a:endParaRPr lang="en-ZW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8448381"/>
                  </a:ext>
                </a:extLst>
              </a:tr>
              <a:tr h="345990">
                <a:tc>
                  <a:txBody>
                    <a:bodyPr/>
                    <a:lstStyle/>
                    <a:p>
                      <a:pPr algn="l" rtl="0" fontAlgn="ctr"/>
                      <a:r>
                        <a:rPr lang="en-ZW" sz="1600" u="none" strike="noStrike" dirty="0">
                          <a:effectLst/>
                        </a:rPr>
                        <a:t>Developers</a:t>
                      </a:r>
                      <a:endParaRPr lang="en-ZW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W" sz="1600" u="none" strike="noStrike">
                          <a:effectLst/>
                        </a:rPr>
                        <a:t>3</a:t>
                      </a:r>
                      <a:endParaRPr lang="en-ZW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4902677"/>
                  </a:ext>
                </a:extLst>
              </a:tr>
              <a:tr h="345990">
                <a:tc>
                  <a:txBody>
                    <a:bodyPr/>
                    <a:lstStyle/>
                    <a:p>
                      <a:pPr algn="l" rtl="0" fontAlgn="ctr"/>
                      <a:r>
                        <a:rPr lang="en-ZW" sz="1600" u="none" strike="noStrike">
                          <a:effectLst/>
                        </a:rPr>
                        <a:t>Testers</a:t>
                      </a:r>
                      <a:endParaRPr lang="en-ZW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W" sz="1600" u="none" strike="noStrike">
                          <a:effectLst/>
                        </a:rPr>
                        <a:t>3</a:t>
                      </a:r>
                      <a:endParaRPr lang="en-ZW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9293908"/>
                  </a:ext>
                </a:extLst>
              </a:tr>
              <a:tr h="345990">
                <a:tc>
                  <a:txBody>
                    <a:bodyPr/>
                    <a:lstStyle/>
                    <a:p>
                      <a:pPr algn="l" rtl="0" fontAlgn="ctr"/>
                      <a:r>
                        <a:rPr lang="en-ZW" sz="1600" u="none" strike="noStrike">
                          <a:effectLst/>
                        </a:rPr>
                        <a:t>UI/UX Designer</a:t>
                      </a:r>
                      <a:endParaRPr lang="en-ZW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W" sz="1600" u="none" strike="noStrike">
                          <a:effectLst/>
                        </a:rPr>
                        <a:t>1</a:t>
                      </a:r>
                      <a:endParaRPr lang="en-ZW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4871654"/>
                  </a:ext>
                </a:extLst>
              </a:tr>
              <a:tr h="345990">
                <a:tc>
                  <a:txBody>
                    <a:bodyPr/>
                    <a:lstStyle/>
                    <a:p>
                      <a:pPr algn="l" rtl="0" fontAlgn="ctr"/>
                      <a:r>
                        <a:rPr lang="en-ZW" sz="1600" u="none" strike="noStrike">
                          <a:effectLst/>
                        </a:rPr>
                        <a:t>Business Analyst</a:t>
                      </a:r>
                      <a:endParaRPr lang="en-ZW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W" sz="1600" u="none" strike="noStrike">
                          <a:effectLst/>
                        </a:rPr>
                        <a:t>1</a:t>
                      </a:r>
                      <a:endParaRPr lang="en-ZW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0603905"/>
                  </a:ext>
                </a:extLst>
              </a:tr>
              <a:tr h="345990">
                <a:tc>
                  <a:txBody>
                    <a:bodyPr/>
                    <a:lstStyle/>
                    <a:p>
                      <a:pPr algn="l" rtl="0" fontAlgn="ctr"/>
                      <a:r>
                        <a:rPr lang="en-ZW" sz="1600" u="none" strike="noStrike" dirty="0">
                          <a:effectLst/>
                        </a:rPr>
                        <a:t>Sales &amp; Marketing</a:t>
                      </a:r>
                      <a:endParaRPr lang="en-ZW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W" sz="1600" u="none" strike="noStrike">
                          <a:effectLst/>
                        </a:rPr>
                        <a:t>2</a:t>
                      </a:r>
                      <a:endParaRPr lang="en-ZW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6500498"/>
                  </a:ext>
                </a:extLst>
              </a:tr>
              <a:tr h="345990">
                <a:tc>
                  <a:txBody>
                    <a:bodyPr/>
                    <a:lstStyle/>
                    <a:p>
                      <a:pPr algn="l" rtl="0" fontAlgn="ctr"/>
                      <a:r>
                        <a:rPr lang="en-ZW" sz="1600" u="none" strike="noStrike" dirty="0">
                          <a:effectLst/>
                        </a:rPr>
                        <a:t>Support &amp; Maintenance </a:t>
                      </a:r>
                      <a:endParaRPr lang="en-ZW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W" sz="1600" u="none" strike="noStrike" dirty="0">
                          <a:effectLst/>
                        </a:rPr>
                        <a:t>2</a:t>
                      </a:r>
                      <a:endParaRPr lang="en-ZW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1229138"/>
                  </a:ext>
                </a:extLst>
              </a:tr>
              <a:tr h="3459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Team Size</a:t>
                      </a:r>
                      <a:endParaRPr lang="en-ZW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  <a:endParaRPr lang="en-ZW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290521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49580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Budgetary Considerations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F855689-6A2A-4B64-56A1-0429B5C0DF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108230"/>
              </p:ext>
            </p:extLst>
          </p:nvPr>
        </p:nvGraphicFramePr>
        <p:xfrm>
          <a:off x="2030505" y="1882588"/>
          <a:ext cx="4961965" cy="31304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63669">
                  <a:extLst>
                    <a:ext uri="{9D8B030D-6E8A-4147-A177-3AD203B41FA5}">
                      <a16:colId xmlns:a16="http://schemas.microsoft.com/office/drawing/2014/main" val="3115377179"/>
                    </a:ext>
                  </a:extLst>
                </a:gridCol>
                <a:gridCol w="1198296">
                  <a:extLst>
                    <a:ext uri="{9D8B030D-6E8A-4147-A177-3AD203B41FA5}">
                      <a16:colId xmlns:a16="http://schemas.microsoft.com/office/drawing/2014/main" val="472273671"/>
                    </a:ext>
                  </a:extLst>
                </a:gridCol>
              </a:tblGrid>
              <a:tr h="52174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Activity</a:t>
                      </a:r>
                      <a:endParaRPr lang="en-ZW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Cost in INR</a:t>
                      </a:r>
                      <a:endParaRPr lang="en-ZW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04240"/>
                  </a:ext>
                </a:extLst>
              </a:tr>
              <a:tr h="521746">
                <a:tc>
                  <a:txBody>
                    <a:bodyPr/>
                    <a:lstStyle/>
                    <a:p>
                      <a:pPr algn="l" fontAlgn="b"/>
                      <a:r>
                        <a:rPr lang="en-ZW" sz="1600" u="none" strike="noStrike" dirty="0">
                          <a:effectLst/>
                        </a:rPr>
                        <a:t>Software Development</a:t>
                      </a:r>
                      <a:endParaRPr lang="en-ZW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W" sz="1600" u="none" strike="noStrike" dirty="0">
                          <a:effectLst/>
                        </a:rPr>
                        <a:t>12,450,000</a:t>
                      </a:r>
                      <a:endParaRPr lang="en-ZW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48797499"/>
                  </a:ext>
                </a:extLst>
              </a:tr>
              <a:tr h="521746">
                <a:tc>
                  <a:txBody>
                    <a:bodyPr/>
                    <a:lstStyle/>
                    <a:p>
                      <a:pPr algn="l" fontAlgn="b"/>
                      <a:r>
                        <a:rPr lang="en-ZW" sz="1600" u="none" strike="noStrike">
                          <a:effectLst/>
                        </a:rPr>
                        <a:t>Infrastructure &amp; Hosting</a:t>
                      </a:r>
                      <a:endParaRPr lang="en-ZW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W" sz="1600" u="none" strike="noStrike">
                          <a:effectLst/>
                        </a:rPr>
                        <a:t>4,150,000</a:t>
                      </a:r>
                      <a:endParaRPr lang="en-ZW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5899861"/>
                  </a:ext>
                </a:extLst>
              </a:tr>
              <a:tr h="521746">
                <a:tc>
                  <a:txBody>
                    <a:bodyPr/>
                    <a:lstStyle/>
                    <a:p>
                      <a:pPr algn="l" fontAlgn="b"/>
                      <a:r>
                        <a:rPr lang="en-ZW" sz="1600" u="none" strike="noStrike" dirty="0">
                          <a:effectLst/>
                        </a:rPr>
                        <a:t>Reporting &amp; Dashboard</a:t>
                      </a:r>
                      <a:endParaRPr lang="en-ZW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W" sz="1600" u="none" strike="noStrike">
                          <a:effectLst/>
                        </a:rPr>
                        <a:t>2,490,000</a:t>
                      </a:r>
                      <a:endParaRPr lang="en-ZW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71700550"/>
                  </a:ext>
                </a:extLst>
              </a:tr>
              <a:tr h="521746">
                <a:tc>
                  <a:txBody>
                    <a:bodyPr/>
                    <a:lstStyle/>
                    <a:p>
                      <a:pPr algn="l" fontAlgn="b"/>
                      <a:r>
                        <a:rPr lang="en-ZW" sz="1600" u="none" strike="noStrike">
                          <a:effectLst/>
                        </a:rPr>
                        <a:t>Maintenance &amp; Updates</a:t>
                      </a:r>
                      <a:endParaRPr lang="en-ZW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W" sz="1600" u="none" strike="noStrike">
                          <a:effectLst/>
                        </a:rPr>
                        <a:t>2,075,000</a:t>
                      </a:r>
                      <a:endParaRPr lang="en-ZW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3666988"/>
                  </a:ext>
                </a:extLst>
              </a:tr>
              <a:tr h="521746">
                <a:tc>
                  <a:txBody>
                    <a:bodyPr/>
                    <a:lstStyle/>
                    <a:p>
                      <a:pPr algn="l" fontAlgn="b"/>
                      <a:r>
                        <a:rPr lang="en-ZW" sz="1600" b="1" u="none" strike="noStrike" dirty="0">
                          <a:effectLst/>
                        </a:rPr>
                        <a:t>Total Initial Investment</a:t>
                      </a:r>
                      <a:endParaRPr lang="en-ZW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W" sz="1600" b="1" u="none" strike="noStrike" dirty="0">
                          <a:effectLst/>
                        </a:rPr>
                        <a:t>21,165,000</a:t>
                      </a:r>
                      <a:endParaRPr lang="en-ZW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550019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F2B3CE-0BB8-A5D3-D5AC-AD828E85A6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Timelines</a:t>
            </a:r>
            <a:endParaRPr lang="en-ZW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F64B0CF-81B7-D317-ACEF-7A4C3CA5F6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720665"/>
              </p:ext>
            </p:extLst>
          </p:nvPr>
        </p:nvGraphicFramePr>
        <p:xfrm>
          <a:off x="1860550" y="2162175"/>
          <a:ext cx="5422900" cy="25336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54500">
                  <a:extLst>
                    <a:ext uri="{9D8B030D-6E8A-4147-A177-3AD203B41FA5}">
                      <a16:colId xmlns:a16="http://schemas.microsoft.com/office/drawing/2014/main" val="541387682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1866725802"/>
                    </a:ext>
                  </a:extLst>
                </a:gridCol>
              </a:tblGrid>
              <a:tr h="361950">
                <a:tc>
                  <a:txBody>
                    <a:bodyPr/>
                    <a:lstStyle/>
                    <a:p>
                      <a:pPr algn="ctr" fontAlgn="b"/>
                      <a:r>
                        <a:rPr lang="en-ZW" sz="2200" b="1" u="none" strike="noStrike" dirty="0">
                          <a:effectLst/>
                        </a:rPr>
                        <a:t>Phase</a:t>
                      </a:r>
                      <a:endParaRPr lang="en-ZW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W" sz="2200" b="1" u="none" strike="noStrike" dirty="0">
                          <a:effectLst/>
                        </a:rPr>
                        <a:t>Time</a:t>
                      </a:r>
                      <a:endParaRPr lang="en-ZW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8222985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algn="l" fontAlgn="b"/>
                      <a:r>
                        <a:rPr lang="en-ZW" sz="2000" u="none" strike="noStrike">
                          <a:effectLst/>
                        </a:rPr>
                        <a:t>Requirement Gathering &amp; Analysis </a:t>
                      </a:r>
                      <a:endParaRPr lang="en-ZW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W" sz="2200" u="none" strike="noStrike" dirty="0">
                          <a:effectLst/>
                        </a:rPr>
                        <a:t>6 weeks</a:t>
                      </a:r>
                      <a:endParaRPr lang="en-ZW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90353176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algn="l" fontAlgn="b"/>
                      <a:r>
                        <a:rPr lang="en-ZW" sz="2000" u="none" strike="noStrike">
                          <a:effectLst/>
                        </a:rPr>
                        <a:t>System Design </a:t>
                      </a:r>
                      <a:endParaRPr lang="en-ZW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W" sz="2200" u="none" strike="noStrike" dirty="0">
                          <a:effectLst/>
                        </a:rPr>
                        <a:t>16 weeks</a:t>
                      </a:r>
                      <a:endParaRPr lang="en-ZW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9563571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algn="l" fontAlgn="b"/>
                      <a:r>
                        <a:rPr lang="en-ZW" sz="2000" u="none" strike="noStrike">
                          <a:effectLst/>
                        </a:rPr>
                        <a:t>Implementation (Development Phase) </a:t>
                      </a:r>
                      <a:endParaRPr lang="en-ZW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W" sz="2200" u="none" strike="noStrike" dirty="0">
                          <a:effectLst/>
                        </a:rPr>
                        <a:t>8 weeks</a:t>
                      </a:r>
                      <a:endParaRPr lang="en-ZW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6475246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algn="l" fontAlgn="b"/>
                      <a:r>
                        <a:rPr lang="en-ZW" sz="2000" u="none" strike="noStrike">
                          <a:effectLst/>
                        </a:rPr>
                        <a:t>Testing (Verification &amp; Validation) </a:t>
                      </a:r>
                      <a:endParaRPr lang="en-ZW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W" sz="2200" u="none" strike="noStrike" dirty="0">
                          <a:effectLst/>
                        </a:rPr>
                        <a:t>8 weeks</a:t>
                      </a:r>
                      <a:endParaRPr lang="en-ZW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48006749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algn="l" fontAlgn="b"/>
                      <a:r>
                        <a:rPr lang="en-ZW" sz="2000" u="none" strike="noStrike">
                          <a:effectLst/>
                        </a:rPr>
                        <a:t>Deployment </a:t>
                      </a:r>
                      <a:endParaRPr lang="en-ZW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W" sz="2200" u="none" strike="noStrike" dirty="0">
                          <a:effectLst/>
                        </a:rPr>
                        <a:t>4 weeks</a:t>
                      </a:r>
                      <a:endParaRPr lang="en-ZW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3873345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algn="l" fontAlgn="b"/>
                      <a:r>
                        <a:rPr lang="en-ZW" sz="2000" b="1" u="none" strike="noStrike" dirty="0">
                          <a:effectLst/>
                        </a:rPr>
                        <a:t>Total Estimated Timeline</a:t>
                      </a:r>
                      <a:endParaRPr lang="en-ZW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W" sz="2200" b="1" u="none" strike="noStrike" dirty="0">
                          <a:effectLst/>
                        </a:rPr>
                        <a:t>42 weeks</a:t>
                      </a:r>
                      <a:endParaRPr lang="en-ZW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5984085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3C0AE623-6E90-66AF-6CD7-69EBC29F5A5E}"/>
              </a:ext>
            </a:extLst>
          </p:cNvPr>
          <p:cNvSpPr txBox="1"/>
          <p:nvPr/>
        </p:nvSpPr>
        <p:spPr>
          <a:xfrm>
            <a:off x="1573306" y="5150224"/>
            <a:ext cx="602428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Estimated completion time is 10 months.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Deployment will be followed by Training and necessary ongoing support.</a:t>
            </a:r>
            <a:endParaRPr lang="en-ZW" dirty="0"/>
          </a:p>
        </p:txBody>
      </p:sp>
    </p:spTree>
    <p:extLst>
      <p:ext uri="{BB962C8B-B14F-4D97-AF65-F5344CB8AC3E}">
        <p14:creationId xmlns:p14="http://schemas.microsoft.com/office/powerpoint/2010/main" val="35279895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8EF45F-EF7D-9A83-E07E-D50EBA4D2A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W" dirty="0"/>
              <a:t>Risks &amp; Dependencies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C53643-DFDA-3DF8-DE58-ADFE4A5B3A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60259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ZW" b="1" dirty="0"/>
              <a:t>Adoption Risks:</a:t>
            </a:r>
            <a:r>
              <a:rPr lang="en-ZW" dirty="0"/>
              <a:t> Ensuring integration into sales workflows.</a:t>
            </a: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ZW" b="1" dirty="0"/>
              <a:t>Data Accuracy:</a:t>
            </a:r>
            <a:r>
              <a:rPr lang="en-ZW" dirty="0"/>
              <a:t> Dependence on reliable competitor intelligence.</a:t>
            </a: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ZW" b="1" dirty="0"/>
              <a:t>Integration Challenges:</a:t>
            </a:r>
            <a:r>
              <a:rPr lang="en-ZW" dirty="0"/>
              <a:t> Ensuring seamless CRM connectivity.</a:t>
            </a: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ZW" b="1" dirty="0"/>
              <a:t>Scalability:</a:t>
            </a:r>
            <a:r>
              <a:rPr lang="en-ZW" dirty="0"/>
              <a:t> Supporting enterprise-wide deployments.</a:t>
            </a: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b="1" dirty="0"/>
              <a:t>Reporting Accuracy:</a:t>
            </a:r>
            <a:r>
              <a:rPr lang="en-US" dirty="0"/>
              <a:t> Ensuring real-time analytics provide actionable insights.</a:t>
            </a: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b="1" dirty="0"/>
              <a:t>Benchmarking Complexity:</a:t>
            </a:r>
            <a:r>
              <a:rPr lang="en-US" dirty="0"/>
              <a:t> Accurately defining success factors for negotiation.</a:t>
            </a:r>
            <a:endParaRPr lang="en-ZW" dirty="0"/>
          </a:p>
        </p:txBody>
      </p:sp>
    </p:spTree>
    <p:extLst>
      <p:ext uri="{BB962C8B-B14F-4D97-AF65-F5344CB8AC3E}">
        <p14:creationId xmlns:p14="http://schemas.microsoft.com/office/powerpoint/2010/main" val="1201920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A9B3EA-2458-EDCA-4FF3-3389930D43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W" dirty="0"/>
              <a:t>Business Impact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FF86BA-7986-428A-620E-5357F97F0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92450"/>
            <a:ext cx="8229600" cy="4216679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/>
              <a:t>By preventing revenue leakage and improving pricing discipline, </a:t>
            </a:r>
            <a:r>
              <a:rPr lang="en-US" b="1" i="1" dirty="0"/>
              <a:t>Negotiation Nexus </a:t>
            </a:r>
            <a:r>
              <a:rPr lang="en-US" dirty="0"/>
              <a:t>delivers strong ROI. A sales team closing $10M annually could generate an additional $500K with just a 5% pricing improvement.</a:t>
            </a: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/>
              <a:t>Increased revenue through structured negotiation strategies.</a:t>
            </a: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/>
              <a:t>Competitive advantage in sales process optimization.</a:t>
            </a: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/>
              <a:t>Higher close rates and reduced revenue leakage.</a:t>
            </a: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/>
              <a:t>Strong ROI through improved sales efficiency.</a:t>
            </a: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/>
              <a:t>Enhanced decision-making with real-time reports &amp; dashboards.</a:t>
            </a: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/>
              <a:t>Data-driven benchmarking for continuous negotiation improvement.</a:t>
            </a:r>
          </a:p>
        </p:txBody>
      </p:sp>
    </p:spTree>
    <p:extLst>
      <p:ext uri="{BB962C8B-B14F-4D97-AF65-F5344CB8AC3E}">
        <p14:creationId xmlns:p14="http://schemas.microsoft.com/office/powerpoint/2010/main" val="13741262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Executive Summary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  <a:buNone/>
            </a:pPr>
            <a:r>
              <a:rPr lang="en-US" sz="1400" dirty="0"/>
              <a:t>Sales negotiations are one of the most critical aspects of deal-making, yet many sales teams struggle with pricing objections, excessive discounting, and lack of real-time competitive intelligence. While traditional CRM tools help track sales pipelines, they fail to offer </a:t>
            </a:r>
            <a:r>
              <a:rPr lang="en-US" sz="1400" b="1" dirty="0"/>
              <a:t>real-time negotiation intelligence</a:t>
            </a:r>
            <a:r>
              <a:rPr lang="en-US" sz="1400" dirty="0"/>
              <a:t>, leaving sales reps without the strategic insights they need to </a:t>
            </a:r>
            <a:r>
              <a:rPr lang="en-US" sz="1400" b="1" dirty="0"/>
              <a:t>maximize deal value</a:t>
            </a:r>
            <a:r>
              <a:rPr lang="en-US" sz="1400" dirty="0"/>
              <a:t> and </a:t>
            </a:r>
            <a:r>
              <a:rPr lang="en-US" sz="1400" b="1" dirty="0"/>
              <a:t>reduce revenue leakage</a:t>
            </a:r>
            <a:r>
              <a:rPr lang="en-US" sz="1400" dirty="0"/>
              <a:t>.</a:t>
            </a:r>
          </a:p>
          <a:p>
            <a:pPr>
              <a:lnSpc>
                <a:spcPct val="120000"/>
              </a:lnSpc>
              <a:buNone/>
            </a:pPr>
            <a:r>
              <a:rPr lang="en-US" sz="1400" b="1" dirty="0"/>
              <a:t>Negotiation Nexus</a:t>
            </a:r>
            <a:r>
              <a:rPr lang="en-US" sz="1400" dirty="0"/>
              <a:t> bridges this gap by providing a structured, data-driven approach to sales negotiations. With features like </a:t>
            </a:r>
            <a:r>
              <a:rPr lang="en-US" sz="1400" b="1" dirty="0"/>
              <a:t>real-time coaching, dynamic negotiation playbooks, competitor intelligence, pricing guardrails, and advanced reporting</a:t>
            </a:r>
            <a:r>
              <a:rPr lang="en-US" sz="1400" dirty="0"/>
              <a:t>, sales teams can make informed decisions at every stage of the deal cycle.</a:t>
            </a:r>
          </a:p>
          <a:p>
            <a:pPr>
              <a:lnSpc>
                <a:spcPct val="120000"/>
              </a:lnSpc>
              <a:buNone/>
            </a:pPr>
            <a:r>
              <a:rPr lang="en-US" sz="1400" dirty="0"/>
              <a:t>By integrating </a:t>
            </a:r>
            <a:r>
              <a:rPr lang="en-US" sz="1400" b="1" dirty="0"/>
              <a:t>intelligent analytics, real-time dashboards, and automated win/loss analysis</a:t>
            </a:r>
            <a:r>
              <a:rPr lang="en-US" sz="1400" dirty="0"/>
              <a:t>, the platform empowers sales leaders with deep insights into deal performance, pricing trends, and competitor movements. The result? </a:t>
            </a:r>
            <a:r>
              <a:rPr lang="en-US" sz="1400" b="1" dirty="0"/>
              <a:t>Higher win rates, increased revenue, and a standardized, data-driven negotiation process</a:t>
            </a:r>
            <a:r>
              <a:rPr lang="en-US" sz="1400" dirty="0"/>
              <a:t> that ensures every sales representative can operate at peak effectiveness.</a:t>
            </a:r>
          </a:p>
          <a:p>
            <a:pPr>
              <a:lnSpc>
                <a:spcPct val="120000"/>
              </a:lnSpc>
              <a:buNone/>
            </a:pPr>
            <a:r>
              <a:rPr lang="en-US" sz="1400" b="1" dirty="0"/>
              <a:t>Success for this project will be measured by:</a:t>
            </a:r>
            <a:endParaRPr lang="en-US" sz="1400" dirty="0"/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1400" dirty="0"/>
              <a:t>A </a:t>
            </a:r>
            <a:r>
              <a:rPr lang="en-US" sz="1400" b="1" dirty="0"/>
              <a:t>15-20% increase in win rate</a:t>
            </a:r>
            <a:r>
              <a:rPr lang="en-US" sz="1400" dirty="0"/>
              <a:t> through structured deal guidance.</a:t>
            </a: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1400" dirty="0"/>
              <a:t>Reduction in discount dependency, improving overall deal profitability.</a:t>
            </a: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1400" dirty="0"/>
              <a:t>Improved </a:t>
            </a:r>
            <a:r>
              <a:rPr lang="en-US" sz="1400" b="1" dirty="0"/>
              <a:t>forecast accuracy</a:t>
            </a:r>
            <a:r>
              <a:rPr lang="en-US" sz="1400" dirty="0"/>
              <a:t> with real-time negotiation intelligence.</a:t>
            </a: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1400" dirty="0"/>
              <a:t>Enhanced </a:t>
            </a:r>
            <a:r>
              <a:rPr lang="en-US" sz="1400" b="1" dirty="0"/>
              <a:t>reporting and dashboards</a:t>
            </a:r>
            <a:r>
              <a:rPr lang="en-US" sz="1400" dirty="0"/>
              <a:t> to optimize sales strategies.</a:t>
            </a: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1400" dirty="0"/>
              <a:t>Scalable adoption across enterprise sales teams, making Negotiation Nexus a </a:t>
            </a:r>
            <a:r>
              <a:rPr lang="en-US" sz="1400" b="1" dirty="0"/>
              <a:t>go-to platform for negotiation excellence</a:t>
            </a:r>
            <a:r>
              <a:rPr lang="en-US" sz="1400" dirty="0"/>
              <a:t>.</a:t>
            </a:r>
          </a:p>
          <a:p>
            <a:pPr>
              <a:lnSpc>
                <a:spcPct val="120000"/>
              </a:lnSpc>
            </a:pPr>
            <a:r>
              <a:rPr lang="en-US" sz="1400" dirty="0"/>
              <a:t>With the right investment and execution, </a:t>
            </a:r>
            <a:r>
              <a:rPr lang="en-US" sz="1400" b="1" dirty="0"/>
              <a:t>Negotiation Nexus has the potential to revolutionize sales negotiation strategies, giving B2B enterprises a crucial edge in competitive deal-making</a:t>
            </a:r>
            <a:r>
              <a:rPr lang="en-US" sz="1400" dirty="0"/>
              <a:t>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B68CEA-7D19-2099-7BEB-16B68C3C82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857500"/>
            <a:ext cx="8229600" cy="1143000"/>
          </a:xfrm>
        </p:spPr>
        <p:txBody>
          <a:bodyPr/>
          <a:lstStyle/>
          <a:p>
            <a:r>
              <a:rPr lang="en-US" dirty="0"/>
              <a:t>Thank You</a:t>
            </a:r>
            <a:endParaRPr lang="en-ZW" dirty="0"/>
          </a:p>
        </p:txBody>
      </p:sp>
    </p:spTree>
    <p:extLst>
      <p:ext uri="{BB962C8B-B14F-4D97-AF65-F5344CB8AC3E}">
        <p14:creationId xmlns:p14="http://schemas.microsoft.com/office/powerpoint/2010/main" val="24517517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8A316E-D8D7-9355-25F0-7692E4B823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W" dirty="0"/>
              <a:t>Situation/ Problem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C720FA-B2AE-E96E-2146-8C21FC5AC2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Sales teams struggle with pricing objections, excessive discounting, and competitor positioning.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Sales teams lack real-time negotiation insights.</a:t>
            </a: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/>
              <a:t>Heavy reliance on discounts and inconsistent deal closing strategies.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Traditional CRM tools do not provide proactive deal coaching.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Ineffective benchmarking of successful negotiations leads to unstructured deal strategies.</a:t>
            </a:r>
          </a:p>
        </p:txBody>
      </p:sp>
    </p:spTree>
    <p:extLst>
      <p:ext uri="{BB962C8B-B14F-4D97-AF65-F5344CB8AC3E}">
        <p14:creationId xmlns:p14="http://schemas.microsoft.com/office/powerpoint/2010/main" val="4028167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229D76-E358-F54F-BF1E-00736A78A7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ZW" dirty="0"/>
              <a:t>Market Opportunity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1B40B9-4951-4FD2-3B0C-D29710810D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/>
              <a:t>60% of B2B sales reps fail to meet quotas due to weak negotiation strategies.</a:t>
            </a: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/>
              <a:t>Competitor intelligence is often outdated and difficult to access in real time.</a:t>
            </a: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/>
              <a:t>Enterprises need structured negotiation support to drive revenue growth.</a:t>
            </a: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/>
              <a:t>The B2B sales tech market is growing, with increasing demand for negotiation intelligence tools. Organizations using such tools improve win rates by 15-20% and reduce unnecessary discounting by up to 30%.</a:t>
            </a: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>
              <a:lnSpc>
                <a:spcPct val="120000"/>
              </a:lnSpc>
              <a:buNone/>
            </a:pPr>
            <a:endParaRPr lang="en-ZW" dirty="0"/>
          </a:p>
        </p:txBody>
      </p:sp>
    </p:spTree>
    <p:extLst>
      <p:ext uri="{BB962C8B-B14F-4D97-AF65-F5344CB8AC3E}">
        <p14:creationId xmlns:p14="http://schemas.microsoft.com/office/powerpoint/2010/main" val="7441629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FDAE70-D45E-6E28-34CE-A95614CB4A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ZW" dirty="0"/>
              <a:t>Project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E286F0-2C3A-5302-AD1E-58D817D563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/>
              <a:t>Develop a real-time deal coaching assistant.</a:t>
            </a: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/>
              <a:t>Implement a competitor intelligence dashboard.</a:t>
            </a: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/>
              <a:t>Create pricing and discounting guardrails.</a:t>
            </a: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/>
              <a:t>Design dynamic negotiation playbooks.</a:t>
            </a: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/>
              <a:t>Provide win/loss analysis for strategic improvements.</a:t>
            </a: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/>
              <a:t>Generate in-depth reporting and analytics for sales performance tracking.</a:t>
            </a: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/>
              <a:t>Provide real-time dashboards for quick decision-making.</a:t>
            </a: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/>
              <a:t>Enable benchmarking of successful negotiations to refine sales strategies.</a:t>
            </a:r>
          </a:p>
        </p:txBody>
      </p:sp>
    </p:spTree>
    <p:extLst>
      <p:ext uri="{BB962C8B-B14F-4D97-AF65-F5344CB8AC3E}">
        <p14:creationId xmlns:p14="http://schemas.microsoft.com/office/powerpoint/2010/main" val="22189043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8A0954-B230-7113-5ABA-6A4E97AF1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Solution</a:t>
            </a:r>
            <a:endParaRPr lang="en-ZW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646826-1BA5-2C28-9E7A-B8708204D6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i="1" dirty="0"/>
              <a:t>Negotiation Nexus</a:t>
            </a:r>
            <a:r>
              <a:rPr lang="en-US" dirty="0"/>
              <a:t> provides structured, data-driven deal strategies.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/>
              <a:t>Features include:</a:t>
            </a: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3200" dirty="0"/>
              <a:t>Real-time coaching</a:t>
            </a:r>
            <a:r>
              <a:rPr lang="en-US" dirty="0"/>
              <a:t>.</a:t>
            </a:r>
          </a:p>
          <a:p>
            <a:pPr>
              <a:lnSpc>
                <a:spcPct val="120000"/>
              </a:lnSpc>
            </a:pPr>
            <a:r>
              <a:rPr lang="en-US" dirty="0"/>
              <a:t>Live Negotiation Assistant</a:t>
            </a:r>
          </a:p>
          <a:p>
            <a:pPr>
              <a:lnSpc>
                <a:spcPct val="120000"/>
              </a:lnSpc>
            </a:pPr>
            <a:r>
              <a:rPr lang="en-US" dirty="0"/>
              <a:t>Competitor Intelligence Dashboard</a:t>
            </a:r>
          </a:p>
          <a:p>
            <a:pPr>
              <a:lnSpc>
                <a:spcPct val="120000"/>
              </a:lnSpc>
            </a:pPr>
            <a:r>
              <a:rPr lang="en-US" dirty="0"/>
              <a:t>Pricing &amp; Discounting Guardrails</a:t>
            </a:r>
          </a:p>
          <a:p>
            <a:pPr>
              <a:lnSpc>
                <a:spcPct val="120000"/>
              </a:lnSpc>
            </a:pPr>
            <a:r>
              <a:rPr lang="en-US" dirty="0"/>
              <a:t>Deal Playbooks &amp; Objection Handling</a:t>
            </a: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/>
              <a:t>Advanced reporting &amp; analytics</a:t>
            </a: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/>
              <a:t>Interactive dashboards for instant deal insights</a:t>
            </a: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/>
              <a:t>Benchmarking tools for successful negotiations</a:t>
            </a:r>
          </a:p>
          <a:p>
            <a:pPr marL="742950" lvl="1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32808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1E55B-1C55-5E02-129D-A46188D5F9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W" dirty="0"/>
              <a:t>Competitive Advantage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1FF80B-9413-AC28-F669-C4B9625C73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/>
              <a:t>Existing tools (CRM, contract negotiation platforms) do not offer live negotiation intelligence.</a:t>
            </a:r>
            <a:endParaRPr lang="en-US" b="1" dirty="0"/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b="1" dirty="0"/>
              <a:t>Traditional CRMs:</a:t>
            </a:r>
            <a:r>
              <a:rPr lang="en-US" dirty="0"/>
              <a:t> Focus on sales tracking, lack real-time insights.</a:t>
            </a: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b="1" dirty="0"/>
              <a:t>Manual negotiation methods:</a:t>
            </a:r>
            <a:r>
              <a:rPr lang="en-US" dirty="0"/>
              <a:t> Dependent on individual skill.</a:t>
            </a: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b="1" dirty="0"/>
              <a:t>Alternative tools:</a:t>
            </a:r>
            <a:r>
              <a:rPr lang="en-US" dirty="0"/>
              <a:t> Lack deep integration and real-time analysis.</a:t>
            </a: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>
              <a:lnSpc>
                <a:spcPct val="120000"/>
              </a:lnSpc>
              <a:buNone/>
            </a:pPr>
            <a:r>
              <a:rPr lang="en-US" b="1" dirty="0"/>
              <a:t>Negotiation Nexus </a:t>
            </a:r>
            <a:r>
              <a:rPr lang="en-US" dirty="0"/>
              <a:t>differentiates itself with:</a:t>
            </a:r>
          </a:p>
          <a:p>
            <a:pPr>
              <a:lnSpc>
                <a:spcPct val="120000"/>
              </a:lnSpc>
            </a:pPr>
            <a:r>
              <a:rPr lang="en-US" dirty="0"/>
              <a:t>Real-time negotiation support</a:t>
            </a:r>
          </a:p>
          <a:p>
            <a:pPr>
              <a:lnSpc>
                <a:spcPct val="120000"/>
              </a:lnSpc>
            </a:pPr>
            <a:r>
              <a:rPr lang="en-US" dirty="0"/>
              <a:t>Data-driven competitive insights</a:t>
            </a:r>
          </a:p>
          <a:p>
            <a:pPr>
              <a:lnSpc>
                <a:spcPct val="120000"/>
              </a:lnSpc>
            </a:pPr>
            <a:r>
              <a:rPr lang="en-US" dirty="0"/>
              <a:t>Discounting guardrails to prevent revenue loss</a:t>
            </a:r>
          </a:p>
          <a:p>
            <a:pPr marL="0" indent="0">
              <a:lnSpc>
                <a:spcPct val="120000"/>
              </a:lnSpc>
              <a:buNone/>
            </a:pPr>
            <a:endParaRPr lang="en-ZW" dirty="0"/>
          </a:p>
        </p:txBody>
      </p:sp>
    </p:spTree>
    <p:extLst>
      <p:ext uri="{BB962C8B-B14F-4D97-AF65-F5344CB8AC3E}">
        <p14:creationId xmlns:p14="http://schemas.microsoft.com/office/powerpoint/2010/main" val="36223493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E2D253-2668-2AF7-B7DA-C242B16EE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W" dirty="0"/>
              <a:t>Success Criteria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6661B4-5D25-FC75-B267-F4DC27882B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6471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Font typeface="+mj-lt"/>
              <a:buAutoNum type="arabicPeriod"/>
            </a:pPr>
            <a:r>
              <a:rPr lang="en-US" sz="1400" b="1" dirty="0"/>
              <a:t>Improved Negotiation Effectiveness:</a:t>
            </a:r>
            <a:endParaRPr lang="en-US" sz="1400" dirty="0"/>
          </a:p>
          <a:p>
            <a:pPr marL="742950" lvl="1" indent="-285750">
              <a:lnSpc>
                <a:spcPct val="120000"/>
              </a:lnSpc>
              <a:buFont typeface="+mj-lt"/>
              <a:buAutoNum type="arabicPeriod"/>
            </a:pPr>
            <a:r>
              <a:rPr lang="en-US" sz="1400" dirty="0"/>
              <a:t>Reduction in </a:t>
            </a:r>
            <a:r>
              <a:rPr lang="en-US" sz="1400" b="1" dirty="0"/>
              <a:t>deal downtimes</a:t>
            </a:r>
            <a:r>
              <a:rPr lang="en-US" sz="1400" dirty="0"/>
              <a:t> and reliance on excessive discounting.</a:t>
            </a:r>
          </a:p>
          <a:p>
            <a:pPr marL="742950" lvl="1" indent="-285750">
              <a:lnSpc>
                <a:spcPct val="120000"/>
              </a:lnSpc>
              <a:buFont typeface="+mj-lt"/>
              <a:buAutoNum type="arabicPeriod"/>
            </a:pPr>
            <a:r>
              <a:rPr lang="en-US" sz="1400" dirty="0"/>
              <a:t>Increase in </a:t>
            </a:r>
            <a:r>
              <a:rPr lang="en-US" sz="1400" b="1" dirty="0"/>
              <a:t>win rates by 15-20%</a:t>
            </a:r>
            <a:r>
              <a:rPr lang="en-US" sz="1400" dirty="0"/>
              <a:t> through structured deal guidance.</a:t>
            </a:r>
          </a:p>
          <a:p>
            <a:pPr>
              <a:lnSpc>
                <a:spcPct val="120000"/>
              </a:lnSpc>
              <a:buFont typeface="+mj-lt"/>
              <a:buAutoNum type="arabicPeriod"/>
            </a:pPr>
            <a:r>
              <a:rPr lang="en-US" sz="1400" b="1" dirty="0"/>
              <a:t>Enhanced Reporting &amp; MIS Capabilities:</a:t>
            </a:r>
            <a:endParaRPr lang="en-US" sz="1400" dirty="0"/>
          </a:p>
          <a:p>
            <a:pPr marL="742950" lvl="1" indent="-285750">
              <a:lnSpc>
                <a:spcPct val="120000"/>
              </a:lnSpc>
              <a:buFont typeface="+mj-lt"/>
              <a:buAutoNum type="arabicPeriod"/>
            </a:pPr>
            <a:r>
              <a:rPr lang="en-US" sz="1400" b="1" dirty="0"/>
              <a:t>Real-time dashboards</a:t>
            </a:r>
            <a:r>
              <a:rPr lang="en-US" sz="1400" dirty="0"/>
              <a:t> for sales performance tracking.</a:t>
            </a:r>
          </a:p>
          <a:p>
            <a:pPr marL="742950" lvl="1" indent="-285750">
              <a:lnSpc>
                <a:spcPct val="120000"/>
              </a:lnSpc>
              <a:buFont typeface="+mj-lt"/>
              <a:buAutoNum type="arabicPeriod"/>
            </a:pPr>
            <a:r>
              <a:rPr lang="en-US" sz="1400" dirty="0"/>
              <a:t>Automated </a:t>
            </a:r>
            <a:r>
              <a:rPr lang="en-US" sz="1400" b="1" dirty="0"/>
              <a:t>win/loss analysis reports</a:t>
            </a:r>
            <a:r>
              <a:rPr lang="en-US" sz="1400" dirty="0"/>
              <a:t> for data-driven decision-making.</a:t>
            </a:r>
          </a:p>
          <a:p>
            <a:pPr marL="742950" lvl="1" indent="-285750">
              <a:lnSpc>
                <a:spcPct val="120000"/>
              </a:lnSpc>
              <a:buFont typeface="+mj-lt"/>
              <a:buAutoNum type="arabicPeriod"/>
            </a:pPr>
            <a:r>
              <a:rPr lang="en-US" sz="1400" b="1" dirty="0"/>
              <a:t>Competitor intelligence reports</a:t>
            </a:r>
            <a:r>
              <a:rPr lang="en-US" sz="1400" dirty="0"/>
              <a:t> to refine sales strategies.</a:t>
            </a:r>
          </a:p>
          <a:p>
            <a:pPr marL="742950" lvl="1" indent="-285750">
              <a:lnSpc>
                <a:spcPct val="120000"/>
              </a:lnSpc>
              <a:buFont typeface="+mj-lt"/>
              <a:buAutoNum type="arabicPeriod"/>
            </a:pPr>
            <a:r>
              <a:rPr lang="en-US" sz="1400" b="1" dirty="0"/>
              <a:t>Custom sales forecasting reports</a:t>
            </a:r>
            <a:r>
              <a:rPr lang="en-US" sz="1400" dirty="0"/>
              <a:t> for management teams.</a:t>
            </a:r>
          </a:p>
          <a:p>
            <a:pPr marL="742950" lvl="1" indent="-285750">
              <a:lnSpc>
                <a:spcPct val="120000"/>
              </a:lnSpc>
              <a:buFont typeface="+mj-lt"/>
              <a:buAutoNum type="arabicPeriod"/>
            </a:pPr>
            <a:r>
              <a:rPr lang="en-US" sz="1400" b="1" dirty="0"/>
              <a:t>Benchmarking reports to analyze patterns of successful negotiations.</a:t>
            </a:r>
            <a:endParaRPr lang="en-US" sz="1400" dirty="0"/>
          </a:p>
          <a:p>
            <a:pPr>
              <a:lnSpc>
                <a:spcPct val="120000"/>
              </a:lnSpc>
              <a:buFont typeface="+mj-lt"/>
              <a:buAutoNum type="arabicPeriod"/>
            </a:pPr>
            <a:r>
              <a:rPr lang="en-US" sz="1400" b="1" dirty="0"/>
              <a:t>Data-Driven Sales Process Optimization:</a:t>
            </a:r>
            <a:endParaRPr lang="en-US" sz="1400" dirty="0"/>
          </a:p>
          <a:p>
            <a:pPr marL="742950" lvl="1" indent="-285750">
              <a:lnSpc>
                <a:spcPct val="120000"/>
              </a:lnSpc>
              <a:buFont typeface="+mj-lt"/>
              <a:buAutoNum type="arabicPeriod"/>
            </a:pPr>
            <a:r>
              <a:rPr lang="en-US" sz="1400" dirty="0"/>
              <a:t>Sales teams leveraging </a:t>
            </a:r>
            <a:r>
              <a:rPr lang="en-US" sz="1400" b="1" dirty="0"/>
              <a:t>predictive analytics</a:t>
            </a:r>
            <a:r>
              <a:rPr lang="en-US" sz="1400" dirty="0"/>
              <a:t> for better deal closure strategies.</a:t>
            </a:r>
          </a:p>
          <a:p>
            <a:pPr marL="742950" lvl="1" indent="-285750">
              <a:lnSpc>
                <a:spcPct val="120000"/>
              </a:lnSpc>
              <a:buFont typeface="+mj-lt"/>
              <a:buAutoNum type="arabicPeriod"/>
            </a:pPr>
            <a:r>
              <a:rPr lang="en-US" sz="1400" dirty="0"/>
              <a:t>Integration of </a:t>
            </a:r>
            <a:r>
              <a:rPr lang="en-US" sz="1400" b="1" dirty="0"/>
              <a:t>custom reports</a:t>
            </a:r>
            <a:r>
              <a:rPr lang="en-US" sz="1400" dirty="0"/>
              <a:t> for sales leadership &amp; forecasting.</a:t>
            </a:r>
          </a:p>
          <a:p>
            <a:pPr>
              <a:lnSpc>
                <a:spcPct val="120000"/>
              </a:lnSpc>
              <a:buFont typeface="+mj-lt"/>
              <a:buAutoNum type="arabicPeriod"/>
            </a:pPr>
            <a:r>
              <a:rPr lang="en-US" sz="1400" b="1" dirty="0"/>
              <a:t>Scalability &amp; Adoption:</a:t>
            </a:r>
            <a:endParaRPr lang="en-US" sz="1400" dirty="0"/>
          </a:p>
          <a:p>
            <a:pPr marL="742950" lvl="1" indent="-285750">
              <a:lnSpc>
                <a:spcPct val="120000"/>
              </a:lnSpc>
              <a:buFont typeface="+mj-lt"/>
              <a:buAutoNum type="arabicPeriod"/>
            </a:pPr>
            <a:r>
              <a:rPr lang="en-US" sz="1400" dirty="0"/>
              <a:t>High adoption rates among sales teams, ensuring seamless </a:t>
            </a:r>
            <a:r>
              <a:rPr lang="en-US" sz="1400" b="1" dirty="0"/>
              <a:t>integration into workflows</a:t>
            </a:r>
            <a:r>
              <a:rPr lang="en-US" sz="1400" dirty="0"/>
              <a:t>.</a:t>
            </a:r>
          </a:p>
          <a:p>
            <a:pPr marL="742950" lvl="1" indent="-285750">
              <a:lnSpc>
                <a:spcPct val="120000"/>
              </a:lnSpc>
              <a:buFont typeface="+mj-lt"/>
              <a:buAutoNum type="arabicPeriod"/>
            </a:pPr>
            <a:r>
              <a:rPr lang="en-US" sz="1400" dirty="0"/>
              <a:t>System scalability to support </a:t>
            </a:r>
            <a:r>
              <a:rPr lang="en-US" sz="1400" b="1" dirty="0"/>
              <a:t>enterprise-wide deployment</a:t>
            </a:r>
            <a:r>
              <a:rPr lang="en-US" sz="1400" dirty="0"/>
              <a:t> without performance bottlenecks.</a:t>
            </a:r>
          </a:p>
        </p:txBody>
      </p:sp>
    </p:spTree>
    <p:extLst>
      <p:ext uri="{BB962C8B-B14F-4D97-AF65-F5344CB8AC3E}">
        <p14:creationId xmlns:p14="http://schemas.microsoft.com/office/powerpoint/2010/main" val="18756492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0DA5D5-C8C1-089C-CF58-B2BE262835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W" dirty="0"/>
              <a:t>Implementation Roadmap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7F125D-9E42-31B6-CBD4-B005F2AD2B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lnSpc>
                <a:spcPct val="120000"/>
              </a:lnSpc>
              <a:buFont typeface="+mj-lt"/>
              <a:buAutoNum type="arabicPeriod"/>
            </a:pPr>
            <a:r>
              <a:rPr lang="en-US" b="1" dirty="0"/>
              <a:t>Requirement Gathering &amp; Analysis</a:t>
            </a:r>
            <a:endParaRPr lang="en-US" dirty="0"/>
          </a:p>
          <a:p>
            <a:pPr marL="742950" lvl="1" indent="-285750">
              <a:lnSpc>
                <a:spcPct val="120000"/>
              </a:lnSpc>
              <a:buFont typeface="+mj-lt"/>
              <a:buAutoNum type="arabicPeriod"/>
            </a:pPr>
            <a:r>
              <a:rPr lang="en-US" dirty="0"/>
              <a:t>Conduct stakeholder interviews.</a:t>
            </a:r>
          </a:p>
          <a:p>
            <a:pPr marL="742950" lvl="1" indent="-285750">
              <a:lnSpc>
                <a:spcPct val="120000"/>
              </a:lnSpc>
              <a:buFont typeface="+mj-lt"/>
              <a:buAutoNum type="arabicPeriod"/>
            </a:pPr>
            <a:r>
              <a:rPr lang="en-US" dirty="0"/>
              <a:t>Define functional and non-functional requirements.</a:t>
            </a:r>
          </a:p>
          <a:p>
            <a:pPr>
              <a:lnSpc>
                <a:spcPct val="120000"/>
              </a:lnSpc>
              <a:buFont typeface="+mj-lt"/>
              <a:buAutoNum type="arabicPeriod"/>
            </a:pPr>
            <a:r>
              <a:rPr lang="en-US" b="1" dirty="0"/>
              <a:t>System Design</a:t>
            </a:r>
            <a:endParaRPr lang="en-US" dirty="0"/>
          </a:p>
          <a:p>
            <a:pPr marL="742950" lvl="1" indent="-285750">
              <a:lnSpc>
                <a:spcPct val="120000"/>
              </a:lnSpc>
              <a:buFont typeface="+mj-lt"/>
              <a:buAutoNum type="arabicPeriod"/>
            </a:pPr>
            <a:r>
              <a:rPr lang="en-US" dirty="0"/>
              <a:t>Architectural design of the application.</a:t>
            </a:r>
          </a:p>
          <a:p>
            <a:pPr marL="742950" lvl="1" indent="-285750">
              <a:lnSpc>
                <a:spcPct val="120000"/>
              </a:lnSpc>
              <a:buFont typeface="+mj-lt"/>
              <a:buAutoNum type="arabicPeriod"/>
            </a:pPr>
            <a:r>
              <a:rPr lang="en-US" dirty="0"/>
              <a:t>Create data flow diagrams and use cases.</a:t>
            </a:r>
          </a:p>
          <a:p>
            <a:pPr>
              <a:lnSpc>
                <a:spcPct val="120000"/>
              </a:lnSpc>
              <a:buFont typeface="+mj-lt"/>
              <a:buAutoNum type="arabicPeriod"/>
            </a:pPr>
            <a:r>
              <a:rPr lang="en-US" b="1" dirty="0"/>
              <a:t>Implementation (Development Phase)</a:t>
            </a:r>
            <a:endParaRPr lang="en-US" dirty="0"/>
          </a:p>
          <a:p>
            <a:pPr marL="742950" lvl="1" indent="-285750">
              <a:lnSpc>
                <a:spcPct val="120000"/>
              </a:lnSpc>
              <a:buFont typeface="+mj-lt"/>
              <a:buAutoNum type="arabicPeriod"/>
            </a:pPr>
            <a:r>
              <a:rPr lang="en-US" dirty="0"/>
              <a:t>Frontend and backend development based on defined requirements.</a:t>
            </a:r>
          </a:p>
          <a:p>
            <a:pPr marL="742950" lvl="1" indent="-285750">
              <a:lnSpc>
                <a:spcPct val="120000"/>
              </a:lnSpc>
              <a:buFont typeface="+mj-lt"/>
              <a:buAutoNum type="arabicPeriod"/>
            </a:pPr>
            <a:r>
              <a:rPr lang="en-US" dirty="0"/>
              <a:t>Database schema implementation.</a:t>
            </a:r>
          </a:p>
          <a:p>
            <a:pPr>
              <a:lnSpc>
                <a:spcPct val="120000"/>
              </a:lnSpc>
              <a:buFont typeface="+mj-lt"/>
              <a:buAutoNum type="arabicPeriod"/>
            </a:pPr>
            <a:r>
              <a:rPr lang="en-US" b="1" dirty="0"/>
              <a:t>Testing (Verification &amp; Validation)</a:t>
            </a:r>
            <a:endParaRPr lang="en-US" dirty="0"/>
          </a:p>
          <a:p>
            <a:pPr marL="742950" lvl="1" indent="-285750">
              <a:lnSpc>
                <a:spcPct val="120000"/>
              </a:lnSpc>
              <a:buFont typeface="+mj-lt"/>
              <a:buAutoNum type="arabicPeriod"/>
            </a:pPr>
            <a:r>
              <a:rPr lang="en-US" dirty="0"/>
              <a:t>Unit testing and integration testing.</a:t>
            </a:r>
          </a:p>
          <a:p>
            <a:pPr marL="742950" lvl="1" indent="-285750">
              <a:lnSpc>
                <a:spcPct val="120000"/>
              </a:lnSpc>
              <a:buFont typeface="+mj-lt"/>
              <a:buAutoNum type="arabicPeriod"/>
            </a:pPr>
            <a:r>
              <a:rPr lang="en-US" dirty="0"/>
              <a:t>User acceptance testing (UAT) with a select group of sales professionals.</a:t>
            </a:r>
          </a:p>
          <a:p>
            <a:pPr>
              <a:lnSpc>
                <a:spcPct val="120000"/>
              </a:lnSpc>
              <a:buFont typeface="+mj-lt"/>
              <a:buAutoNum type="arabicPeriod"/>
            </a:pPr>
            <a:r>
              <a:rPr lang="en-US" b="1" dirty="0"/>
              <a:t>Deployment &amp; Maintenance</a:t>
            </a:r>
            <a:endParaRPr lang="en-US" dirty="0"/>
          </a:p>
          <a:p>
            <a:pPr marL="742950" lvl="1" indent="-285750">
              <a:lnSpc>
                <a:spcPct val="120000"/>
              </a:lnSpc>
              <a:buFont typeface="+mj-lt"/>
              <a:buAutoNum type="arabicPeriod"/>
            </a:pPr>
            <a:r>
              <a:rPr lang="en-US" dirty="0"/>
              <a:t>Application rollout across the organization.</a:t>
            </a:r>
          </a:p>
          <a:p>
            <a:pPr marL="742950" lvl="1" indent="-285750">
              <a:lnSpc>
                <a:spcPct val="120000"/>
              </a:lnSpc>
              <a:buFont typeface="+mj-lt"/>
              <a:buAutoNum type="arabicPeriod"/>
            </a:pPr>
            <a:r>
              <a:rPr lang="en-US" dirty="0"/>
              <a:t>Continuous monitoring and periodic updates.</a:t>
            </a:r>
          </a:p>
        </p:txBody>
      </p:sp>
    </p:spTree>
    <p:extLst>
      <p:ext uri="{BB962C8B-B14F-4D97-AF65-F5344CB8AC3E}">
        <p14:creationId xmlns:p14="http://schemas.microsoft.com/office/powerpoint/2010/main" val="38386819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71EBC0-4D72-6164-53B9-F068B517A4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W" dirty="0"/>
              <a:t>Technology Stack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9D2D80-B067-DD6F-6B6C-4E8F62C72B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ZW" sz="2800" b="1" dirty="0"/>
              <a:t>Frontend:</a:t>
            </a:r>
            <a:r>
              <a:rPr lang="en-ZW" sz="2800" dirty="0"/>
              <a:t> React.js / Angular.</a:t>
            </a: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ZW" sz="2800" b="1" dirty="0"/>
              <a:t>Backend:</a:t>
            </a:r>
            <a:r>
              <a:rPr lang="en-ZW" sz="2800" dirty="0"/>
              <a:t> Node.js / Django.</a:t>
            </a: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ZW" sz="2800" b="1" dirty="0"/>
              <a:t>Database:</a:t>
            </a:r>
            <a:r>
              <a:rPr lang="en-ZW" sz="2800" dirty="0"/>
              <a:t> PostgreSQL / MongoDB.</a:t>
            </a: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ZW" sz="2800" b="1" dirty="0"/>
              <a:t>Hosting:</a:t>
            </a:r>
            <a:r>
              <a:rPr lang="en-ZW" sz="2800" dirty="0"/>
              <a:t> AWS / Google Cloud.</a:t>
            </a: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ZW" sz="2800" b="1" dirty="0"/>
              <a:t>Authentication:</a:t>
            </a:r>
            <a:r>
              <a:rPr lang="en-ZW" sz="2800" dirty="0"/>
              <a:t> OAuth 2.0 / JWT.</a:t>
            </a: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ZW" sz="2800" b="1" dirty="0"/>
              <a:t>Analytics:</a:t>
            </a:r>
            <a:r>
              <a:rPr lang="en-ZW" sz="2800" dirty="0"/>
              <a:t> Python (Pandas, Scikit-learn).</a:t>
            </a: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ZW" sz="2800" b="1" dirty="0"/>
              <a:t>CRM Integration:</a:t>
            </a:r>
            <a:r>
              <a:rPr lang="en-ZW" sz="2800" dirty="0"/>
              <a:t> Salesforce, HubSpot APIs.</a:t>
            </a: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800" b="1" dirty="0"/>
              <a:t>Reporting &amp; Dashboards:</a:t>
            </a:r>
            <a:r>
              <a:rPr lang="en-US" sz="2800" dirty="0"/>
              <a:t> Power BI / Tableau / Custom BI tools.</a:t>
            </a: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n-ZW" sz="2800" dirty="0"/>
          </a:p>
        </p:txBody>
      </p:sp>
    </p:spTree>
    <p:extLst>
      <p:ext uri="{BB962C8B-B14F-4D97-AF65-F5344CB8AC3E}">
        <p14:creationId xmlns:p14="http://schemas.microsoft.com/office/powerpoint/2010/main" val="39756485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</TotalTime>
  <Words>1136</Words>
  <Application>Microsoft Office PowerPoint</Application>
  <PresentationFormat>On-screen Show (4:3)</PresentationFormat>
  <Paragraphs>162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Calibri</vt:lpstr>
      <vt:lpstr>Office Theme</vt:lpstr>
      <vt:lpstr>Negotiation Nexus - Business Case</vt:lpstr>
      <vt:lpstr>Situation/ Problem Statement</vt:lpstr>
      <vt:lpstr>Market Opportunity</vt:lpstr>
      <vt:lpstr>Project Objectives</vt:lpstr>
      <vt:lpstr>Proposed Solution</vt:lpstr>
      <vt:lpstr>Competitive Advantage</vt:lpstr>
      <vt:lpstr>Success Criteria</vt:lpstr>
      <vt:lpstr>Implementation Roadmap</vt:lpstr>
      <vt:lpstr>Technology Stack</vt:lpstr>
      <vt:lpstr>Resource Planning </vt:lpstr>
      <vt:lpstr>Budgetary Considerations</vt:lpstr>
      <vt:lpstr>Project Timelines</vt:lpstr>
      <vt:lpstr>Risks &amp; Dependencies</vt:lpstr>
      <vt:lpstr>Business Impact</vt:lpstr>
      <vt:lpstr>Executive Summary</vt:lpstr>
      <vt:lpstr>Thank You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Negotiation Nexus</dc:title>
  <dc:subject>Business Proposal</dc:subject>
  <dc:creator>Aditi Gupta</dc:creator>
  <cp:keywords/>
  <cp:lastModifiedBy>Aditi Gupta</cp:lastModifiedBy>
  <cp:revision>24</cp:revision>
  <dcterms:created xsi:type="dcterms:W3CDTF">2013-01-27T09:14:16Z</dcterms:created>
  <dcterms:modified xsi:type="dcterms:W3CDTF">2025-03-28T05:39:51Z</dcterms:modified>
  <cp:category/>
</cp:coreProperties>
</file>