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8" r:id="rId2"/>
    <p:sldId id="257" r:id="rId3"/>
    <p:sldId id="259" r:id="rId4"/>
    <p:sldId id="260" r:id="rId5"/>
    <p:sldId id="261" r:id="rId6"/>
    <p:sldId id="262" r:id="rId7"/>
    <p:sldId id="263" r:id="rId8"/>
    <p:sldId id="264" r:id="rId9"/>
    <p:sldId id="265" r:id="rId10"/>
    <p:sldId id="267" r:id="rId11"/>
    <p:sldId id="268" r:id="rId12"/>
    <p:sldId id="269" r:id="rId13"/>
    <p:sldId id="270" r:id="rId14"/>
    <p:sldId id="272"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1" d="100"/>
          <a:sy n="81" d="100"/>
        </p:scale>
        <p:origin x="75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62D5D37-43A2-4CFF-9CBF-FFCB3FD1DC08}" type="datetimeFigureOut">
              <a:rPr lang="en-US" smtClean="0"/>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1224696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2D5D37-43A2-4CFF-9CBF-FFCB3FD1DC08}" type="datetimeFigureOut">
              <a:rPr lang="en-US" smtClean="0"/>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188915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2D5D37-43A2-4CFF-9CBF-FFCB3FD1DC08}" type="datetimeFigureOut">
              <a:rPr lang="en-US" smtClean="0"/>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926922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2D5D37-43A2-4CFF-9CBF-FFCB3FD1DC08}" type="datetimeFigureOut">
              <a:rPr lang="en-US" smtClean="0"/>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3964199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2D5D37-43A2-4CFF-9CBF-FFCB3FD1DC08}" type="datetimeFigureOut">
              <a:rPr lang="en-US" smtClean="0"/>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470845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2D5D37-43A2-4CFF-9CBF-FFCB3FD1DC08}" type="datetimeFigureOut">
              <a:rPr lang="en-US" smtClean="0"/>
              <a:t>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270444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62D5D37-43A2-4CFF-9CBF-FFCB3FD1DC08}" type="datetimeFigureOut">
              <a:rPr lang="en-US" smtClean="0"/>
              <a:t>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4060050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2D5D37-43A2-4CFF-9CBF-FFCB3FD1DC08}" type="datetimeFigureOut">
              <a:rPr lang="en-US" smtClean="0"/>
              <a:t>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1711950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2D5D37-43A2-4CFF-9CBF-FFCB3FD1DC08}" type="datetimeFigureOut">
              <a:rPr lang="en-US" smtClean="0"/>
              <a:t>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599384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62D5D37-43A2-4CFF-9CBF-FFCB3FD1DC08}" type="datetimeFigureOut">
              <a:rPr lang="en-US" smtClean="0"/>
              <a:t>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2708451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62D5D37-43A2-4CFF-9CBF-FFCB3FD1DC08}" type="datetimeFigureOut">
              <a:rPr lang="en-US" smtClean="0"/>
              <a:t>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A7B8EF-0DA2-4189-951D-FCDBB7CBF4F2}" type="slidenum">
              <a:rPr lang="en-US" smtClean="0"/>
              <a:t>‹#›</a:t>
            </a:fld>
            <a:endParaRPr lang="en-US"/>
          </a:p>
        </p:txBody>
      </p:sp>
    </p:spTree>
    <p:extLst>
      <p:ext uri="{BB962C8B-B14F-4D97-AF65-F5344CB8AC3E}">
        <p14:creationId xmlns:p14="http://schemas.microsoft.com/office/powerpoint/2010/main" val="3662448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2D5D37-43A2-4CFF-9CBF-FFCB3FD1DC08}" type="datetimeFigureOut">
              <a:rPr lang="en-US" smtClean="0"/>
              <a:t>2/3/2025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A7B8EF-0DA2-4189-951D-FCDBB7CBF4F2}" type="slidenum">
              <a:rPr lang="en-US" smtClean="0"/>
              <a:t>‹#›</a:t>
            </a:fld>
            <a:endParaRPr lang="en-US"/>
          </a:p>
        </p:txBody>
      </p:sp>
    </p:spTree>
    <p:extLst>
      <p:ext uri="{BB962C8B-B14F-4D97-AF65-F5344CB8AC3E}">
        <p14:creationId xmlns:p14="http://schemas.microsoft.com/office/powerpoint/2010/main" val="3748378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739B3-027E-86A2-07DB-D1E1417E40DB}"/>
              </a:ext>
            </a:extLst>
          </p:cNvPr>
          <p:cNvSpPr>
            <a:spLocks noGrp="1"/>
          </p:cNvSpPr>
          <p:nvPr>
            <p:ph type="title"/>
          </p:nvPr>
        </p:nvSpPr>
        <p:spPr/>
        <p:txBody>
          <a:bodyPr/>
          <a:lstStyle/>
          <a:p>
            <a:pPr algn="ctr"/>
            <a:r>
              <a:rPr lang="en-US" dirty="0">
                <a:latin typeface="+mn-lt"/>
              </a:rPr>
              <a:t>Project Title :- Storenic</a:t>
            </a:r>
          </a:p>
        </p:txBody>
      </p:sp>
      <p:sp>
        <p:nvSpPr>
          <p:cNvPr id="3" name="Content Placeholder 2">
            <a:extLst>
              <a:ext uri="{FF2B5EF4-FFF2-40B4-BE49-F238E27FC236}">
                <a16:creationId xmlns:a16="http://schemas.microsoft.com/office/drawing/2014/main" id="{556D8D49-691C-B236-68F1-9AE4B6754C81}"/>
              </a:ext>
            </a:extLst>
          </p:cNvPr>
          <p:cNvSpPr>
            <a:spLocks noGrp="1"/>
          </p:cNvSpPr>
          <p:nvPr>
            <p:ph idx="1"/>
          </p:nvPr>
        </p:nvSpPr>
        <p:spPr/>
        <p:txBody>
          <a:bodyPr/>
          <a:lstStyle/>
          <a:p>
            <a:pPr marL="0" indent="0">
              <a:buNone/>
            </a:pPr>
            <a:r>
              <a:rPr lang="en-US" dirty="0"/>
              <a:t>                                                                                  Date – 03/02/2025</a:t>
            </a:r>
          </a:p>
          <a:p>
            <a:pPr marL="0" indent="0">
              <a:buNone/>
            </a:pPr>
            <a:endParaRPr lang="en-US" dirty="0"/>
          </a:p>
          <a:p>
            <a:pPr marL="0" indent="0">
              <a:buNone/>
            </a:pPr>
            <a:r>
              <a:rPr lang="en-US" sz="3600" dirty="0"/>
              <a:t>Domain : E - Commerce</a:t>
            </a:r>
          </a:p>
          <a:p>
            <a:pPr marL="0" indent="0">
              <a:buNone/>
            </a:pPr>
            <a:r>
              <a:rPr lang="en-US" sz="3600" dirty="0"/>
              <a:t>Prepared By : Kunal Khadse</a:t>
            </a:r>
          </a:p>
        </p:txBody>
      </p:sp>
    </p:spTree>
    <p:extLst>
      <p:ext uri="{BB962C8B-B14F-4D97-AF65-F5344CB8AC3E}">
        <p14:creationId xmlns:p14="http://schemas.microsoft.com/office/powerpoint/2010/main" val="4087989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ECB5B7C-736F-C34E-2EFC-0A7B29FA61F5}"/>
              </a:ext>
            </a:extLst>
          </p:cNvPr>
          <p:cNvSpPr txBox="1"/>
          <p:nvPr/>
        </p:nvSpPr>
        <p:spPr>
          <a:xfrm>
            <a:off x="476152" y="1120676"/>
            <a:ext cx="10306050" cy="2308324"/>
          </a:xfrm>
          <a:prstGeom prst="rect">
            <a:avLst/>
          </a:prstGeom>
          <a:noFill/>
        </p:spPr>
        <p:txBody>
          <a:bodyPr wrap="square" rtlCol="0">
            <a:spAutoFit/>
          </a:bodyPr>
          <a:lstStyle/>
          <a:p>
            <a:pPr marL="285750" indent="-285750">
              <a:buFont typeface="Arial" panose="020B0604020202020204" pitchFamily="34" charset="0"/>
              <a:buChar char="•"/>
            </a:pPr>
            <a:r>
              <a:rPr lang="en-US" sz="1800" b="1" dirty="0"/>
              <a:t>Final Product Burndown Chart </a:t>
            </a:r>
            <a:r>
              <a:rPr lang="en-US" sz="1800" dirty="0"/>
              <a:t>(prepared by the Product Owner) will track the remaining tasks.</a:t>
            </a:r>
          </a:p>
          <a:p>
            <a:pPr marL="285750" indent="-285750">
              <a:lnSpc>
                <a:spcPct val="150000"/>
              </a:lnSpc>
              <a:buFont typeface="Arial" panose="020B0604020202020204" pitchFamily="34" charset="0"/>
              <a:buChar char="•"/>
            </a:pPr>
            <a:r>
              <a:rPr lang="en-US" sz="1800" b="1" dirty="0"/>
              <a:t>Power BI and Tableau</a:t>
            </a:r>
            <a:r>
              <a:rPr lang="en-US" sz="1800" dirty="0"/>
              <a:t> will be used for generating reports.</a:t>
            </a:r>
          </a:p>
          <a:p>
            <a:pPr marL="285750" indent="-285750">
              <a:lnSpc>
                <a:spcPct val="150000"/>
              </a:lnSpc>
              <a:buFont typeface="Arial" panose="020B0604020202020204" pitchFamily="34" charset="0"/>
              <a:buChar char="•"/>
            </a:pPr>
            <a:r>
              <a:rPr lang="en-US" sz="1800" b="1" dirty="0"/>
              <a:t>Bug fixes &amp; patches </a:t>
            </a:r>
            <a:r>
              <a:rPr lang="en-US" sz="1800" dirty="0"/>
              <a:t>will be released in scheduled maintenance cycles. </a:t>
            </a:r>
            <a:r>
              <a:rPr lang="en-US" sz="1800" b="1" dirty="0"/>
              <a:t>Change Requests (CRs) </a:t>
            </a:r>
            <a:r>
              <a:rPr lang="en-US" sz="1800" dirty="0"/>
              <a:t>will go through formal approval before implementation.</a:t>
            </a:r>
          </a:p>
          <a:p>
            <a:pPr marL="285750" indent="-285750">
              <a:lnSpc>
                <a:spcPct val="150000"/>
              </a:lnSpc>
              <a:buFont typeface="Arial" panose="020B0604020202020204" pitchFamily="34" charset="0"/>
              <a:buChar char="•"/>
            </a:pPr>
            <a:r>
              <a:rPr lang="en-US" sz="1800" dirty="0"/>
              <a:t>Future updates will be planned as </a:t>
            </a:r>
            <a:r>
              <a:rPr lang="en-US" sz="1800" b="1" dirty="0"/>
              <a:t>new projects </a:t>
            </a:r>
            <a:r>
              <a:rPr lang="en-US" sz="1800" dirty="0"/>
              <a:t>rather than integrated continuously.</a:t>
            </a:r>
          </a:p>
          <a:p>
            <a:endParaRPr lang="en-US" dirty="0"/>
          </a:p>
        </p:txBody>
      </p:sp>
    </p:spTree>
    <p:extLst>
      <p:ext uri="{BB962C8B-B14F-4D97-AF65-F5344CB8AC3E}">
        <p14:creationId xmlns:p14="http://schemas.microsoft.com/office/powerpoint/2010/main" val="3400107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1367A-0AA6-FB91-3CB3-90F80B1DDA23}"/>
              </a:ext>
            </a:extLst>
          </p:cNvPr>
          <p:cNvSpPr>
            <a:spLocks noGrp="1"/>
          </p:cNvSpPr>
          <p:nvPr>
            <p:ph type="title"/>
          </p:nvPr>
        </p:nvSpPr>
        <p:spPr>
          <a:xfrm>
            <a:off x="838200" y="365125"/>
            <a:ext cx="10515600" cy="739775"/>
          </a:xfrm>
        </p:spPr>
        <p:txBody>
          <a:bodyPr>
            <a:normAutofit/>
          </a:bodyPr>
          <a:lstStyle/>
          <a:p>
            <a:r>
              <a:rPr lang="en-US" sz="3600" b="1" dirty="0">
                <a:latin typeface="+mn-lt"/>
              </a:rPr>
              <a:t>Resources :</a:t>
            </a:r>
          </a:p>
        </p:txBody>
      </p:sp>
      <p:sp>
        <p:nvSpPr>
          <p:cNvPr id="3" name="Content Placeholder 2">
            <a:extLst>
              <a:ext uri="{FF2B5EF4-FFF2-40B4-BE49-F238E27FC236}">
                <a16:creationId xmlns:a16="http://schemas.microsoft.com/office/drawing/2014/main" id="{27539627-3BAB-0918-1E84-6BC2056058E7}"/>
              </a:ext>
            </a:extLst>
          </p:cNvPr>
          <p:cNvSpPr>
            <a:spLocks noGrp="1"/>
          </p:cNvSpPr>
          <p:nvPr>
            <p:ph idx="1"/>
          </p:nvPr>
        </p:nvSpPr>
        <p:spPr>
          <a:xfrm>
            <a:off x="838200" y="1104900"/>
            <a:ext cx="10515600" cy="5072063"/>
          </a:xfrm>
        </p:spPr>
        <p:txBody>
          <a:bodyPr>
            <a:normAutofit/>
          </a:bodyPr>
          <a:lstStyle/>
          <a:p>
            <a:pPr marL="0" indent="0">
              <a:buNone/>
            </a:pPr>
            <a:r>
              <a:rPr lang="en-US" sz="1800" b="1" dirty="0"/>
              <a:t>People (Project Team Members) :</a:t>
            </a:r>
          </a:p>
          <a:p>
            <a:pPr marL="0" indent="0">
              <a:buNone/>
            </a:pPr>
            <a:r>
              <a:rPr lang="en-US" sz="1800" dirty="0"/>
              <a:t>The </a:t>
            </a:r>
            <a:r>
              <a:rPr lang="en-US" sz="1800" b="1" dirty="0"/>
              <a:t>Storenic</a:t>
            </a:r>
            <a:r>
              <a:rPr lang="en-US" sz="1800" dirty="0"/>
              <a:t> project will require a 20-30 members team covering business, technical, design, QA, marketing, and support functions. The business team (</a:t>
            </a:r>
            <a:r>
              <a:rPr lang="en-US" sz="1800" b="1" dirty="0"/>
              <a:t>PM, BA, stakeholders</a:t>
            </a:r>
            <a:r>
              <a:rPr lang="en-US" sz="1800" dirty="0"/>
              <a:t>) will define requirements, while the technical team (</a:t>
            </a:r>
            <a:r>
              <a:rPr lang="en-US" sz="1800" b="1" dirty="0"/>
              <a:t>developers, database admins, DevOps</a:t>
            </a:r>
            <a:r>
              <a:rPr lang="en-US" sz="1800" dirty="0"/>
              <a:t>) will handle development and infrastructure. </a:t>
            </a:r>
            <a:r>
              <a:rPr lang="en-US" sz="1800" b="1" dirty="0"/>
              <a:t>UI/UX </a:t>
            </a:r>
            <a:r>
              <a:rPr lang="en-US" sz="1800" dirty="0"/>
              <a:t>designers will focus on user experience, and </a:t>
            </a:r>
            <a:r>
              <a:rPr lang="en-US" sz="1800" b="1" dirty="0"/>
              <a:t>QA</a:t>
            </a:r>
            <a:r>
              <a:rPr lang="en-US" sz="1800" dirty="0"/>
              <a:t> testers will ensure quality. A marketing team will drive customer acquisition, and a support team will assist users post-launch.</a:t>
            </a:r>
          </a:p>
          <a:p>
            <a:pPr marL="0" indent="0">
              <a:buNone/>
            </a:pPr>
            <a:r>
              <a:rPr lang="en-US" sz="1800" b="1" dirty="0"/>
              <a:t>Time (Project Duration) :</a:t>
            </a:r>
          </a:p>
          <a:p>
            <a:pPr marL="0" indent="0">
              <a:buNone/>
            </a:pPr>
            <a:r>
              <a:rPr lang="en-US" sz="1800" dirty="0"/>
              <a:t>Following the </a:t>
            </a:r>
            <a:r>
              <a:rPr lang="en-US" sz="1800" b="1" dirty="0"/>
              <a:t>Waterfall methodology</a:t>
            </a:r>
            <a:r>
              <a:rPr lang="en-US" sz="1800" dirty="0"/>
              <a:t>, the project will take approximately 12-18 months. </a:t>
            </a:r>
            <a:r>
              <a:rPr lang="en-US" sz="1800" b="1" dirty="0"/>
              <a:t>Requirements gathering</a:t>
            </a:r>
            <a:r>
              <a:rPr lang="en-US" sz="1800" dirty="0"/>
              <a:t> (2-3 months) will finalize scope, followed by </a:t>
            </a:r>
            <a:r>
              <a:rPr lang="en-US" sz="1800" b="1" dirty="0"/>
              <a:t>design</a:t>
            </a:r>
            <a:r>
              <a:rPr lang="en-US" sz="1800" dirty="0"/>
              <a:t> (2-3 months) to establish system architecture. </a:t>
            </a:r>
            <a:r>
              <a:rPr lang="en-US" sz="1800" b="1" dirty="0"/>
              <a:t>The development phase </a:t>
            </a:r>
            <a:r>
              <a:rPr lang="en-US" sz="1800" dirty="0"/>
              <a:t>(6-8 months) will build core functionalities, after which </a:t>
            </a:r>
            <a:r>
              <a:rPr lang="en-US" sz="1800" b="1" dirty="0"/>
              <a:t>testing</a:t>
            </a:r>
            <a:r>
              <a:rPr lang="en-US" sz="1800" dirty="0"/>
              <a:t> (2-3 months) will ensure security and performance. Finally, </a:t>
            </a:r>
            <a:r>
              <a:rPr lang="en-US" sz="1800" b="1" dirty="0"/>
              <a:t>deployment and post-launch support </a:t>
            </a:r>
            <a:r>
              <a:rPr lang="en-US" sz="1800" dirty="0"/>
              <a:t>(1 month) will prepare for go-live.</a:t>
            </a:r>
          </a:p>
          <a:p>
            <a:pPr marL="0" indent="0">
              <a:buNone/>
            </a:pPr>
            <a:r>
              <a:rPr lang="en-US" sz="1800" b="1" dirty="0"/>
              <a:t>Budget :</a:t>
            </a:r>
          </a:p>
          <a:p>
            <a:pPr marL="0" indent="0">
              <a:buNone/>
            </a:pPr>
            <a:r>
              <a:rPr lang="en-US" sz="1800" dirty="0"/>
              <a:t>The budget will cover </a:t>
            </a:r>
            <a:r>
              <a:rPr lang="en-US" sz="1800" b="1" dirty="0"/>
              <a:t>cloud hosting </a:t>
            </a:r>
            <a:r>
              <a:rPr lang="en-US" sz="1800" dirty="0"/>
              <a:t>(AWS, Azure), software licenses, </a:t>
            </a:r>
            <a:r>
              <a:rPr lang="en-US" sz="1800" b="1" dirty="0"/>
              <a:t>payment gateway integrations </a:t>
            </a:r>
            <a:r>
              <a:rPr lang="en-US" sz="1800" dirty="0"/>
              <a:t>(Stripe, PayPal), and </a:t>
            </a:r>
            <a:r>
              <a:rPr lang="en-US" sz="1800" b="1" dirty="0"/>
              <a:t>logistics services</a:t>
            </a:r>
            <a:r>
              <a:rPr lang="en-US" sz="1800" dirty="0"/>
              <a:t>. Marketing expenses will include SEO, digital ads, and influencer promotions. Funds will also be allocated for training, vendor onboarding, and customer support tools (chatbots, helpdesk software) to ensure smooth operations. Budget ranges from </a:t>
            </a:r>
            <a:r>
              <a:rPr lang="en-US" sz="1800" b="1" dirty="0"/>
              <a:t>100,00,000</a:t>
            </a:r>
            <a:r>
              <a:rPr lang="en-US" sz="1800" dirty="0"/>
              <a:t> if all convenience has included.</a:t>
            </a:r>
          </a:p>
          <a:p>
            <a:pPr marL="0" indent="0">
              <a:buNone/>
            </a:pPr>
            <a:endParaRPr lang="en-US" dirty="0"/>
          </a:p>
        </p:txBody>
      </p:sp>
    </p:spTree>
    <p:extLst>
      <p:ext uri="{BB962C8B-B14F-4D97-AF65-F5344CB8AC3E}">
        <p14:creationId xmlns:p14="http://schemas.microsoft.com/office/powerpoint/2010/main" val="1747610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F85E5493-C4F8-3D81-77EC-98A13949A4F5}"/>
              </a:ext>
            </a:extLst>
          </p:cNvPr>
          <p:cNvGraphicFramePr>
            <a:graphicFrameLocks noGrp="1"/>
          </p:cNvGraphicFramePr>
          <p:nvPr>
            <p:extLst>
              <p:ext uri="{D42A27DB-BD31-4B8C-83A1-F6EECF244321}">
                <p14:modId xmlns:p14="http://schemas.microsoft.com/office/powerpoint/2010/main" val="4094895799"/>
              </p:ext>
            </p:extLst>
          </p:nvPr>
        </p:nvGraphicFramePr>
        <p:xfrm>
          <a:off x="955430" y="965851"/>
          <a:ext cx="9818076" cy="2865120"/>
        </p:xfrm>
        <a:graphic>
          <a:graphicData uri="http://schemas.openxmlformats.org/drawingml/2006/table">
            <a:tbl>
              <a:tblPr firstRow="1" bandRow="1">
                <a:tableStyleId>{5C22544A-7EE6-4342-B048-85BDC9FD1C3A}</a:tableStyleId>
              </a:tblPr>
              <a:tblGrid>
                <a:gridCol w="3272692">
                  <a:extLst>
                    <a:ext uri="{9D8B030D-6E8A-4147-A177-3AD203B41FA5}">
                      <a16:colId xmlns:a16="http://schemas.microsoft.com/office/drawing/2014/main" val="3349040778"/>
                    </a:ext>
                  </a:extLst>
                </a:gridCol>
                <a:gridCol w="3272692">
                  <a:extLst>
                    <a:ext uri="{9D8B030D-6E8A-4147-A177-3AD203B41FA5}">
                      <a16:colId xmlns:a16="http://schemas.microsoft.com/office/drawing/2014/main" val="2902196073"/>
                    </a:ext>
                  </a:extLst>
                </a:gridCol>
                <a:gridCol w="3272692">
                  <a:extLst>
                    <a:ext uri="{9D8B030D-6E8A-4147-A177-3AD203B41FA5}">
                      <a16:colId xmlns:a16="http://schemas.microsoft.com/office/drawing/2014/main" val="3898666388"/>
                    </a:ext>
                  </a:extLst>
                </a:gridCol>
              </a:tblGrid>
              <a:tr h="370840">
                <a:tc>
                  <a:txBody>
                    <a:bodyPr/>
                    <a:lstStyle/>
                    <a:p>
                      <a:r>
                        <a:rPr lang="en-US" b="1" dirty="0"/>
                        <a:t>Category</a:t>
                      </a:r>
                      <a:endParaRPr lang="en-US" dirty="0"/>
                    </a:p>
                  </a:txBody>
                  <a:tcPr anchor="ctr"/>
                </a:tc>
                <a:tc>
                  <a:txBody>
                    <a:bodyPr/>
                    <a:lstStyle/>
                    <a:p>
                      <a:r>
                        <a:rPr lang="en-US" b="1"/>
                        <a:t>Budget Allocation (₹)</a:t>
                      </a:r>
                      <a:endParaRPr lang="en-US"/>
                    </a:p>
                  </a:txBody>
                  <a:tcPr anchor="ctr"/>
                </a:tc>
                <a:tc>
                  <a:txBody>
                    <a:bodyPr/>
                    <a:lstStyle/>
                    <a:p>
                      <a:r>
                        <a:rPr lang="en-US" b="1" dirty="0"/>
                        <a:t>Percentage</a:t>
                      </a:r>
                      <a:endParaRPr lang="en-US" dirty="0"/>
                    </a:p>
                  </a:txBody>
                  <a:tcPr anchor="ctr"/>
                </a:tc>
                <a:extLst>
                  <a:ext uri="{0D108BD9-81ED-4DB2-BD59-A6C34878D82A}">
                    <a16:rowId xmlns:a16="http://schemas.microsoft.com/office/drawing/2014/main" val="2159948861"/>
                  </a:ext>
                </a:extLst>
              </a:tr>
              <a:tr h="370840">
                <a:tc>
                  <a:txBody>
                    <a:bodyPr/>
                    <a:lstStyle/>
                    <a:p>
                      <a:r>
                        <a:rPr lang="en-US" dirty="0"/>
                        <a:t>Development &amp; Technology</a:t>
                      </a:r>
                    </a:p>
                  </a:txBody>
                  <a:tcPr/>
                </a:tc>
                <a:tc>
                  <a:txBody>
                    <a:bodyPr/>
                    <a:lstStyle/>
                    <a:p>
                      <a:r>
                        <a:rPr lang="en-US" dirty="0"/>
                        <a:t>₹40,00,000</a:t>
                      </a:r>
                    </a:p>
                  </a:txBody>
                  <a:tcPr/>
                </a:tc>
                <a:tc>
                  <a:txBody>
                    <a:bodyPr/>
                    <a:lstStyle/>
                    <a:p>
                      <a:r>
                        <a:rPr lang="en-US" dirty="0"/>
                        <a:t>40%</a:t>
                      </a:r>
                    </a:p>
                  </a:txBody>
                  <a:tcPr/>
                </a:tc>
                <a:extLst>
                  <a:ext uri="{0D108BD9-81ED-4DB2-BD59-A6C34878D82A}">
                    <a16:rowId xmlns:a16="http://schemas.microsoft.com/office/drawing/2014/main" val="3718828493"/>
                  </a:ext>
                </a:extLst>
              </a:tr>
              <a:tr h="370840">
                <a:tc>
                  <a:txBody>
                    <a:bodyPr/>
                    <a:lstStyle/>
                    <a:p>
                      <a:r>
                        <a:rPr lang="en-US" dirty="0"/>
                        <a:t>Marketing &amp; Customer Acquisition</a:t>
                      </a:r>
                    </a:p>
                  </a:txBody>
                  <a:tcPr/>
                </a:tc>
                <a:tc>
                  <a:txBody>
                    <a:bodyPr/>
                    <a:lstStyle/>
                    <a:p>
                      <a:r>
                        <a:rPr lang="en-US" dirty="0"/>
                        <a:t>₹30,00,000</a:t>
                      </a:r>
                    </a:p>
                  </a:txBody>
                  <a:tcPr/>
                </a:tc>
                <a:tc>
                  <a:txBody>
                    <a:bodyPr/>
                    <a:lstStyle/>
                    <a:p>
                      <a:r>
                        <a:rPr lang="en-US" dirty="0"/>
                        <a:t>30%</a:t>
                      </a:r>
                    </a:p>
                    <a:p>
                      <a:endParaRPr lang="en-US" dirty="0"/>
                    </a:p>
                  </a:txBody>
                  <a:tcPr/>
                </a:tc>
                <a:extLst>
                  <a:ext uri="{0D108BD9-81ED-4DB2-BD59-A6C34878D82A}">
                    <a16:rowId xmlns:a16="http://schemas.microsoft.com/office/drawing/2014/main" val="3762065442"/>
                  </a:ext>
                </a:extLst>
              </a:tr>
              <a:tr h="370840">
                <a:tc>
                  <a:txBody>
                    <a:bodyPr/>
                    <a:lstStyle/>
                    <a:p>
                      <a:r>
                        <a:rPr lang="en-US" dirty="0"/>
                        <a:t>Testing &amp; Quality Assurance</a:t>
                      </a:r>
                    </a:p>
                  </a:txBody>
                  <a:tcPr/>
                </a:tc>
                <a:tc>
                  <a:txBody>
                    <a:bodyPr/>
                    <a:lstStyle/>
                    <a:p>
                      <a:r>
                        <a:rPr lang="en-US" dirty="0"/>
                        <a:t>₹10,00,000</a:t>
                      </a:r>
                    </a:p>
                  </a:txBody>
                  <a:tcPr/>
                </a:tc>
                <a:tc>
                  <a:txBody>
                    <a:bodyPr/>
                    <a:lstStyle/>
                    <a:p>
                      <a:r>
                        <a:rPr lang="en-US" dirty="0"/>
                        <a:t>10%</a:t>
                      </a:r>
                    </a:p>
                  </a:txBody>
                  <a:tcPr/>
                </a:tc>
                <a:extLst>
                  <a:ext uri="{0D108BD9-81ED-4DB2-BD59-A6C34878D82A}">
                    <a16:rowId xmlns:a16="http://schemas.microsoft.com/office/drawing/2014/main" val="2222575799"/>
                  </a:ext>
                </a:extLst>
              </a:tr>
              <a:tr h="370840">
                <a:tc>
                  <a:txBody>
                    <a:bodyPr/>
                    <a:lstStyle/>
                    <a:p>
                      <a:r>
                        <a:rPr lang="en-US" dirty="0"/>
                        <a:t>Operations &amp; Support</a:t>
                      </a:r>
                    </a:p>
                  </a:txBody>
                  <a:tcPr/>
                </a:tc>
                <a:tc>
                  <a:txBody>
                    <a:bodyPr/>
                    <a:lstStyle/>
                    <a:p>
                      <a:r>
                        <a:rPr lang="en-US" dirty="0"/>
                        <a:t>₹15,00,000</a:t>
                      </a:r>
                    </a:p>
                  </a:txBody>
                  <a:tcPr/>
                </a:tc>
                <a:tc>
                  <a:txBody>
                    <a:bodyPr/>
                    <a:lstStyle/>
                    <a:p>
                      <a:r>
                        <a:rPr lang="en-US" dirty="0"/>
                        <a:t>15%</a:t>
                      </a:r>
                    </a:p>
                  </a:txBody>
                  <a:tcPr/>
                </a:tc>
                <a:extLst>
                  <a:ext uri="{0D108BD9-81ED-4DB2-BD59-A6C34878D82A}">
                    <a16:rowId xmlns:a16="http://schemas.microsoft.com/office/drawing/2014/main" val="4043458572"/>
                  </a:ext>
                </a:extLst>
              </a:tr>
              <a:tr h="370840">
                <a:tc>
                  <a:txBody>
                    <a:bodyPr/>
                    <a:lstStyle/>
                    <a:p>
                      <a:r>
                        <a:rPr lang="en-US" dirty="0"/>
                        <a:t>Miscellaneous &amp; Contingency</a:t>
                      </a:r>
                    </a:p>
                  </a:txBody>
                  <a:tcPr/>
                </a:tc>
                <a:tc>
                  <a:txBody>
                    <a:bodyPr/>
                    <a:lstStyle/>
                    <a:p>
                      <a:r>
                        <a:rPr lang="en-US" dirty="0"/>
                        <a:t>₹5,00,000	</a:t>
                      </a:r>
                    </a:p>
                  </a:txBody>
                  <a:tcPr/>
                </a:tc>
                <a:tc>
                  <a:txBody>
                    <a:bodyPr/>
                    <a:lstStyle/>
                    <a:p>
                      <a:r>
                        <a:rPr lang="en-US" dirty="0"/>
                        <a:t>5%</a:t>
                      </a:r>
                    </a:p>
                  </a:txBody>
                  <a:tcPr/>
                </a:tc>
                <a:extLst>
                  <a:ext uri="{0D108BD9-81ED-4DB2-BD59-A6C34878D82A}">
                    <a16:rowId xmlns:a16="http://schemas.microsoft.com/office/drawing/2014/main" val="4256951137"/>
                  </a:ext>
                </a:extLst>
              </a:tr>
              <a:tr h="370840">
                <a:tc>
                  <a:txBody>
                    <a:bodyPr/>
                    <a:lstStyle/>
                    <a:p>
                      <a:r>
                        <a:rPr lang="en-US" dirty="0"/>
                        <a:t>Total Budget		</a:t>
                      </a:r>
                    </a:p>
                  </a:txBody>
                  <a:tcPr/>
                </a:tc>
                <a:tc>
                  <a:txBody>
                    <a:bodyPr/>
                    <a:lstStyle/>
                    <a:p>
                      <a:r>
                        <a:rPr lang="en-US" dirty="0"/>
                        <a:t>₹100,00,000</a:t>
                      </a:r>
                    </a:p>
                  </a:txBody>
                  <a:tcPr/>
                </a:tc>
                <a:tc>
                  <a:txBody>
                    <a:bodyPr/>
                    <a:lstStyle/>
                    <a:p>
                      <a:r>
                        <a:rPr lang="en-US" dirty="0"/>
                        <a:t>100%</a:t>
                      </a:r>
                    </a:p>
                  </a:txBody>
                  <a:tcPr/>
                </a:tc>
                <a:extLst>
                  <a:ext uri="{0D108BD9-81ED-4DB2-BD59-A6C34878D82A}">
                    <a16:rowId xmlns:a16="http://schemas.microsoft.com/office/drawing/2014/main" val="2426946801"/>
                  </a:ext>
                </a:extLst>
              </a:tr>
            </a:tbl>
          </a:graphicData>
        </a:graphic>
      </p:graphicFrame>
      <p:sp>
        <p:nvSpPr>
          <p:cNvPr id="12" name="TextBox 11">
            <a:extLst>
              <a:ext uri="{FF2B5EF4-FFF2-40B4-BE49-F238E27FC236}">
                <a16:creationId xmlns:a16="http://schemas.microsoft.com/office/drawing/2014/main" id="{7D874B2A-5195-A338-7516-CE946BD661E8}"/>
              </a:ext>
            </a:extLst>
          </p:cNvPr>
          <p:cNvSpPr txBox="1"/>
          <p:nvPr/>
        </p:nvSpPr>
        <p:spPr>
          <a:xfrm>
            <a:off x="955430" y="328245"/>
            <a:ext cx="6183924" cy="523220"/>
          </a:xfrm>
          <a:prstGeom prst="rect">
            <a:avLst/>
          </a:prstGeom>
          <a:noFill/>
        </p:spPr>
        <p:txBody>
          <a:bodyPr wrap="square" rtlCol="0">
            <a:spAutoFit/>
          </a:bodyPr>
          <a:lstStyle/>
          <a:p>
            <a:r>
              <a:rPr lang="en-US" sz="2400" b="1" dirty="0"/>
              <a:t>Budget Allocation Summary </a:t>
            </a:r>
            <a:r>
              <a:rPr lang="en-US" sz="2800" dirty="0"/>
              <a:t>:</a:t>
            </a:r>
          </a:p>
        </p:txBody>
      </p:sp>
      <p:sp>
        <p:nvSpPr>
          <p:cNvPr id="13" name="TextBox 12">
            <a:extLst>
              <a:ext uri="{FF2B5EF4-FFF2-40B4-BE49-F238E27FC236}">
                <a16:creationId xmlns:a16="http://schemas.microsoft.com/office/drawing/2014/main" id="{F9A10294-4345-802D-A875-A9D296A78713}"/>
              </a:ext>
            </a:extLst>
          </p:cNvPr>
          <p:cNvSpPr txBox="1"/>
          <p:nvPr/>
        </p:nvSpPr>
        <p:spPr>
          <a:xfrm>
            <a:off x="955430" y="3945357"/>
            <a:ext cx="1983876" cy="461665"/>
          </a:xfrm>
          <a:prstGeom prst="rect">
            <a:avLst/>
          </a:prstGeom>
          <a:noFill/>
        </p:spPr>
        <p:txBody>
          <a:bodyPr wrap="none" rtlCol="0">
            <a:spAutoFit/>
          </a:bodyPr>
          <a:lstStyle/>
          <a:p>
            <a:r>
              <a:rPr lang="en-US" sz="2400" b="1" dirty="0"/>
              <a:t>Technologies :</a:t>
            </a:r>
          </a:p>
        </p:txBody>
      </p:sp>
      <p:sp>
        <p:nvSpPr>
          <p:cNvPr id="14" name="TextBox 13">
            <a:extLst>
              <a:ext uri="{FF2B5EF4-FFF2-40B4-BE49-F238E27FC236}">
                <a16:creationId xmlns:a16="http://schemas.microsoft.com/office/drawing/2014/main" id="{F2043B5D-B98D-65AD-EF1D-6E1D73F8593A}"/>
              </a:ext>
            </a:extLst>
          </p:cNvPr>
          <p:cNvSpPr txBox="1"/>
          <p:nvPr/>
        </p:nvSpPr>
        <p:spPr>
          <a:xfrm>
            <a:off x="1078523" y="4489938"/>
            <a:ext cx="1255215" cy="1754326"/>
          </a:xfrm>
          <a:prstGeom prst="rect">
            <a:avLst/>
          </a:prstGeom>
          <a:noFill/>
        </p:spPr>
        <p:txBody>
          <a:bodyPr wrap="none" rtlCol="0">
            <a:spAutoFit/>
          </a:bodyPr>
          <a:lstStyle/>
          <a:p>
            <a:pPr marL="285750" indent="-285750">
              <a:buFont typeface="Arial" panose="020B0604020202020204" pitchFamily="34" charset="0"/>
              <a:buChar char="•"/>
            </a:pPr>
            <a:r>
              <a:rPr lang="en-US" dirty="0"/>
              <a:t>Java</a:t>
            </a:r>
          </a:p>
          <a:p>
            <a:pPr marL="285750" indent="-285750">
              <a:buFont typeface="Arial" panose="020B0604020202020204" pitchFamily="34" charset="0"/>
              <a:buChar char="•"/>
            </a:pPr>
            <a:r>
              <a:rPr lang="en-US" dirty="0"/>
              <a:t>Python </a:t>
            </a:r>
          </a:p>
          <a:p>
            <a:pPr marL="285750" indent="-285750">
              <a:buFont typeface="Arial" panose="020B0604020202020204" pitchFamily="34" charset="0"/>
              <a:buChar char="•"/>
            </a:pPr>
            <a:r>
              <a:rPr lang="en-US" dirty="0"/>
              <a:t>Django</a:t>
            </a:r>
          </a:p>
          <a:p>
            <a:pPr marL="285750" indent="-285750">
              <a:buFont typeface="Arial" panose="020B0604020202020204" pitchFamily="34" charset="0"/>
              <a:buChar char="•"/>
            </a:pPr>
            <a:r>
              <a:rPr lang="en-US" dirty="0"/>
              <a:t>REACT.js</a:t>
            </a:r>
          </a:p>
          <a:p>
            <a:pPr marL="285750" indent="-285750">
              <a:buFont typeface="Arial" panose="020B0604020202020204" pitchFamily="34" charset="0"/>
              <a:buChar char="•"/>
            </a:pPr>
            <a:r>
              <a:rPr lang="en-US" dirty="0"/>
              <a:t>MySQL</a:t>
            </a:r>
          </a:p>
          <a:p>
            <a:endParaRPr lang="en-US" dirty="0"/>
          </a:p>
        </p:txBody>
      </p:sp>
      <p:sp>
        <p:nvSpPr>
          <p:cNvPr id="15" name="TextBox 14">
            <a:extLst>
              <a:ext uri="{FF2B5EF4-FFF2-40B4-BE49-F238E27FC236}">
                <a16:creationId xmlns:a16="http://schemas.microsoft.com/office/drawing/2014/main" id="{E44D730D-FFD4-FF40-D4FD-6FC046FE5E24}"/>
              </a:ext>
            </a:extLst>
          </p:cNvPr>
          <p:cNvSpPr txBox="1"/>
          <p:nvPr/>
        </p:nvSpPr>
        <p:spPr>
          <a:xfrm>
            <a:off x="3704492" y="4489938"/>
            <a:ext cx="3266151" cy="1477328"/>
          </a:xfrm>
          <a:prstGeom prst="rect">
            <a:avLst/>
          </a:prstGeom>
          <a:noFill/>
        </p:spPr>
        <p:txBody>
          <a:bodyPr wrap="square" rtlCol="0">
            <a:spAutoFit/>
          </a:bodyPr>
          <a:lstStyle/>
          <a:p>
            <a:pPr marL="285750" indent="-285750">
              <a:buFont typeface="Arial" panose="020B0604020202020204" pitchFamily="34" charset="0"/>
              <a:buChar char="•"/>
            </a:pPr>
            <a:r>
              <a:rPr lang="en-US" dirty="0"/>
              <a:t>Apache Kafka</a:t>
            </a:r>
          </a:p>
          <a:p>
            <a:pPr marL="285750" indent="-285750">
              <a:buFont typeface="Arial" panose="020B0604020202020204" pitchFamily="34" charset="0"/>
              <a:buChar char="•"/>
            </a:pPr>
            <a:r>
              <a:rPr lang="en-US" dirty="0"/>
              <a:t>O Auth Or JSON Web Tokens</a:t>
            </a:r>
          </a:p>
          <a:p>
            <a:pPr marL="285750" indent="-285750">
              <a:buFont typeface="Arial" panose="020B0604020202020204" pitchFamily="34" charset="0"/>
              <a:buChar char="•"/>
            </a:pPr>
            <a:r>
              <a:rPr lang="en-US" dirty="0"/>
              <a:t>AWS</a:t>
            </a:r>
          </a:p>
          <a:p>
            <a:pPr marL="285750" indent="-285750">
              <a:buFont typeface="Arial" panose="020B0604020202020204" pitchFamily="34" charset="0"/>
              <a:buChar char="•"/>
            </a:pPr>
            <a:r>
              <a:rPr lang="en-US" dirty="0"/>
              <a:t>Microsoft Azure</a:t>
            </a:r>
          </a:p>
          <a:p>
            <a:pPr marL="285750" indent="-285750">
              <a:buFont typeface="Arial" panose="020B0604020202020204" pitchFamily="34" charset="0"/>
              <a:buChar char="•"/>
            </a:pPr>
            <a:r>
              <a:rPr lang="en-US" dirty="0"/>
              <a:t>Google Cloud Platform</a:t>
            </a:r>
          </a:p>
        </p:txBody>
      </p:sp>
      <p:sp>
        <p:nvSpPr>
          <p:cNvPr id="16" name="TextBox 15">
            <a:extLst>
              <a:ext uri="{FF2B5EF4-FFF2-40B4-BE49-F238E27FC236}">
                <a16:creationId xmlns:a16="http://schemas.microsoft.com/office/drawing/2014/main" id="{EDA44106-6A5A-DA45-9A3A-1DB52E0EE12C}"/>
              </a:ext>
            </a:extLst>
          </p:cNvPr>
          <p:cNvSpPr txBox="1"/>
          <p:nvPr/>
        </p:nvSpPr>
        <p:spPr>
          <a:xfrm>
            <a:off x="7955046" y="4489938"/>
            <a:ext cx="2090102" cy="646331"/>
          </a:xfrm>
          <a:prstGeom prst="rect">
            <a:avLst/>
          </a:prstGeom>
          <a:noFill/>
        </p:spPr>
        <p:txBody>
          <a:bodyPr wrap="square" rtlCol="0">
            <a:spAutoFit/>
          </a:bodyPr>
          <a:lstStyle/>
          <a:p>
            <a:pPr marL="285750" indent="-285750">
              <a:buFont typeface="Arial" panose="020B0604020202020204" pitchFamily="34" charset="0"/>
              <a:buChar char="•"/>
            </a:pPr>
            <a:r>
              <a:rPr lang="en-US" dirty="0"/>
              <a:t>GitHub / GitLab</a:t>
            </a:r>
          </a:p>
          <a:p>
            <a:pPr marL="285750" indent="-285750">
              <a:buFont typeface="Arial" panose="020B0604020202020204" pitchFamily="34" charset="0"/>
              <a:buChar char="•"/>
            </a:pPr>
            <a:r>
              <a:rPr lang="en-US" dirty="0"/>
              <a:t>Jenkins</a:t>
            </a:r>
          </a:p>
        </p:txBody>
      </p:sp>
    </p:spTree>
    <p:extLst>
      <p:ext uri="{BB962C8B-B14F-4D97-AF65-F5344CB8AC3E}">
        <p14:creationId xmlns:p14="http://schemas.microsoft.com/office/powerpoint/2010/main" val="36785420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727F623-F2A9-0D16-BB34-673868D9882D}"/>
              </a:ext>
            </a:extLst>
          </p:cNvPr>
          <p:cNvSpPr txBox="1"/>
          <p:nvPr/>
        </p:nvSpPr>
        <p:spPr>
          <a:xfrm>
            <a:off x="669234" y="980660"/>
            <a:ext cx="10853531" cy="5539978"/>
          </a:xfrm>
          <a:prstGeom prst="rect">
            <a:avLst/>
          </a:prstGeom>
          <a:noFill/>
        </p:spPr>
        <p:txBody>
          <a:bodyPr wrap="square" rtlCol="0">
            <a:spAutoFit/>
          </a:bodyPr>
          <a:lstStyle/>
          <a:p>
            <a:r>
              <a:rPr lang="en-US" dirty="0"/>
              <a:t> </a:t>
            </a:r>
            <a:r>
              <a:rPr lang="en-US" sz="2400" dirty="0"/>
              <a:t>Risks :</a:t>
            </a:r>
          </a:p>
          <a:p>
            <a:pPr marL="285750" indent="-285750">
              <a:buFont typeface="Arial" panose="020B0604020202020204" pitchFamily="34" charset="0"/>
              <a:buChar char="•"/>
            </a:pPr>
            <a:r>
              <a:rPr lang="en-US" b="1" dirty="0"/>
              <a:t>Technical Risks </a:t>
            </a:r>
            <a:r>
              <a:rPr lang="en-US" dirty="0"/>
              <a:t>: Scalability issues, security threats (data breaches, fraud), and failures in third-party APIs (payments, logistics) may disrupt operations.</a:t>
            </a:r>
          </a:p>
          <a:p>
            <a:endParaRPr lang="en-US" dirty="0"/>
          </a:p>
          <a:p>
            <a:pPr marL="285750" indent="-285750">
              <a:buFont typeface="Arial" panose="020B0604020202020204" pitchFamily="34" charset="0"/>
              <a:buChar char="•"/>
            </a:pPr>
            <a:r>
              <a:rPr lang="en-US" b="1" dirty="0"/>
              <a:t>Business Risks</a:t>
            </a:r>
            <a:r>
              <a:rPr lang="en-US" dirty="0"/>
              <a:t> : Competition from established platforms, vendor/supplier delays, and challenges in customer retention (cart abandonment, poor support) may impact growth.</a:t>
            </a:r>
          </a:p>
          <a:p>
            <a:endParaRPr lang="en-US" dirty="0"/>
          </a:p>
          <a:p>
            <a:pPr marL="285750" indent="-285750">
              <a:buFont typeface="Arial" panose="020B0604020202020204" pitchFamily="34" charset="0"/>
              <a:buChar char="•"/>
            </a:pPr>
            <a:r>
              <a:rPr lang="en-US" b="1" dirty="0"/>
              <a:t>Project Risks </a:t>
            </a:r>
            <a:r>
              <a:rPr lang="en-US" dirty="0"/>
              <a:t>: Scope creep, budget overruns, and resource shortages (developers, testers, BAs) could delay project delivery.</a:t>
            </a:r>
          </a:p>
          <a:p>
            <a:endParaRPr lang="en-US" dirty="0"/>
          </a:p>
          <a:p>
            <a:r>
              <a:rPr lang="en-US" sz="2400" dirty="0"/>
              <a:t> Dependencies :</a:t>
            </a:r>
          </a:p>
          <a:p>
            <a:pPr marL="285750" indent="-285750">
              <a:buFont typeface="Arial" panose="020B0604020202020204" pitchFamily="34" charset="0"/>
              <a:buChar char="•"/>
            </a:pPr>
            <a:r>
              <a:rPr lang="en-US" dirty="0"/>
              <a:t> </a:t>
            </a:r>
            <a:r>
              <a:rPr lang="en-US" b="1" dirty="0"/>
              <a:t>Technology Dependencies : </a:t>
            </a:r>
            <a:r>
              <a:rPr lang="en-US" dirty="0"/>
              <a:t>Hosting services (AWS/GCP), stable frameworks and third-party integrations (payment gateways, logistics, CRM).</a:t>
            </a:r>
          </a:p>
          <a:p>
            <a:endParaRPr lang="en-US" dirty="0"/>
          </a:p>
          <a:p>
            <a:pPr marL="285750" indent="-285750">
              <a:buFont typeface="Arial" panose="020B0604020202020204" pitchFamily="34" charset="0"/>
              <a:buChar char="•"/>
            </a:pPr>
            <a:r>
              <a:rPr lang="en-US" b="1" dirty="0"/>
              <a:t> Business Dependencies : </a:t>
            </a:r>
            <a:r>
              <a:rPr lang="en-US" dirty="0"/>
              <a:t>Reliable vendor partnerships, efficient logistics, and compliance with data protection laws (GDPR, PCI-DSS).</a:t>
            </a:r>
          </a:p>
          <a:p>
            <a:endParaRPr lang="en-US" dirty="0"/>
          </a:p>
          <a:p>
            <a:pPr marL="285750" indent="-285750">
              <a:buFont typeface="Arial" panose="020B0604020202020204" pitchFamily="34" charset="0"/>
              <a:buChar char="•"/>
            </a:pPr>
            <a:r>
              <a:rPr lang="en-US" b="1" dirty="0"/>
              <a:t> Project Dependencies </a:t>
            </a:r>
            <a:r>
              <a:rPr lang="en-US" dirty="0"/>
              <a:t>: Timely stakeholder approvals, smooth team coordination, and effective marketing for customer acquisition.</a:t>
            </a:r>
          </a:p>
        </p:txBody>
      </p:sp>
      <p:sp>
        <p:nvSpPr>
          <p:cNvPr id="3" name="TextBox 2">
            <a:extLst>
              <a:ext uri="{FF2B5EF4-FFF2-40B4-BE49-F238E27FC236}">
                <a16:creationId xmlns:a16="http://schemas.microsoft.com/office/drawing/2014/main" id="{CF696080-8074-C8F6-FB29-F890ED114A3C}"/>
              </a:ext>
            </a:extLst>
          </p:cNvPr>
          <p:cNvSpPr txBox="1"/>
          <p:nvPr/>
        </p:nvSpPr>
        <p:spPr>
          <a:xfrm>
            <a:off x="669234" y="357809"/>
            <a:ext cx="5015476" cy="646331"/>
          </a:xfrm>
          <a:prstGeom prst="rect">
            <a:avLst/>
          </a:prstGeom>
          <a:noFill/>
        </p:spPr>
        <p:txBody>
          <a:bodyPr wrap="none" rtlCol="0">
            <a:spAutoFit/>
          </a:bodyPr>
          <a:lstStyle/>
          <a:p>
            <a:r>
              <a:rPr lang="en-US" sz="3600" b="1" dirty="0"/>
              <a:t>Risks and Dependencies :</a:t>
            </a:r>
          </a:p>
        </p:txBody>
      </p:sp>
    </p:spTree>
    <p:extLst>
      <p:ext uri="{BB962C8B-B14F-4D97-AF65-F5344CB8AC3E}">
        <p14:creationId xmlns:p14="http://schemas.microsoft.com/office/powerpoint/2010/main" val="10469826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6737D-9EBC-42E8-D338-F32214E3C4A0}"/>
              </a:ext>
            </a:extLst>
          </p:cNvPr>
          <p:cNvSpPr>
            <a:spLocks noGrp="1"/>
          </p:cNvSpPr>
          <p:nvPr>
            <p:ph type="title"/>
          </p:nvPr>
        </p:nvSpPr>
        <p:spPr/>
        <p:txBody>
          <a:bodyPr>
            <a:normAutofit/>
          </a:bodyPr>
          <a:lstStyle/>
          <a:p>
            <a:r>
              <a:rPr lang="en-US" sz="3600" b="1" dirty="0">
                <a:latin typeface="+mn-lt"/>
              </a:rPr>
              <a:t>To Be Completed by Appropriate Manager :</a:t>
            </a:r>
          </a:p>
        </p:txBody>
      </p:sp>
      <p:sp>
        <p:nvSpPr>
          <p:cNvPr id="3" name="Content Placeholder 2">
            <a:extLst>
              <a:ext uri="{FF2B5EF4-FFF2-40B4-BE49-F238E27FC236}">
                <a16:creationId xmlns:a16="http://schemas.microsoft.com/office/drawing/2014/main" id="{153B718E-B969-921D-553F-3A38A6AA7E07}"/>
              </a:ext>
            </a:extLst>
          </p:cNvPr>
          <p:cNvSpPr>
            <a:spLocks noGrp="1"/>
          </p:cNvSpPr>
          <p:nvPr>
            <p:ph idx="1"/>
          </p:nvPr>
        </p:nvSpPr>
        <p:spPr/>
        <p:txBody>
          <a:bodyPr/>
          <a:lstStyle/>
          <a:p>
            <a:endParaRPr lang="en-US" dirty="0"/>
          </a:p>
          <a:p>
            <a:endParaRPr lang="en-US" dirty="0"/>
          </a:p>
          <a:p>
            <a:endParaRPr lang="en-US" dirty="0"/>
          </a:p>
          <a:p>
            <a:pPr marL="0" indent="0">
              <a:buNone/>
            </a:pPr>
            <a:r>
              <a:rPr lang="en-US" dirty="0"/>
              <a:t>      </a:t>
            </a:r>
            <a:r>
              <a:rPr lang="en-US" sz="2000" dirty="0"/>
              <a:t>Otto Group                                                                                                    Miss. Erin Carter</a:t>
            </a:r>
          </a:p>
          <a:p>
            <a:pPr marL="0" indent="0">
              <a:buNone/>
            </a:pPr>
            <a:r>
              <a:rPr lang="en-US" dirty="0"/>
              <a:t>    Project Sponsor                                                      Project Manager</a:t>
            </a:r>
          </a:p>
          <a:p>
            <a:endParaRPr lang="en-US" dirty="0"/>
          </a:p>
          <a:p>
            <a:endParaRPr lang="en-US" dirty="0"/>
          </a:p>
          <a:p>
            <a:endParaRPr lang="en-US" dirty="0"/>
          </a:p>
        </p:txBody>
      </p:sp>
    </p:spTree>
    <p:extLst>
      <p:ext uri="{BB962C8B-B14F-4D97-AF65-F5344CB8AC3E}">
        <p14:creationId xmlns:p14="http://schemas.microsoft.com/office/powerpoint/2010/main" val="3417256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CFD3724-320C-A459-6382-D8B934FE1BEC}"/>
              </a:ext>
            </a:extLst>
          </p:cNvPr>
          <p:cNvSpPr txBox="1"/>
          <p:nvPr/>
        </p:nvSpPr>
        <p:spPr>
          <a:xfrm>
            <a:off x="499621" y="433634"/>
            <a:ext cx="10377930" cy="6878806"/>
          </a:xfrm>
          <a:prstGeom prst="rect">
            <a:avLst/>
          </a:prstGeom>
          <a:noFill/>
        </p:spPr>
        <p:txBody>
          <a:bodyPr wrap="square" rtlCol="0">
            <a:spAutoFit/>
          </a:bodyPr>
          <a:lstStyle/>
          <a:p>
            <a:r>
              <a:rPr lang="en-US" sz="3600" b="1" dirty="0"/>
              <a:t>Situations</a:t>
            </a:r>
            <a:r>
              <a:rPr lang="en-US" sz="3600" dirty="0"/>
              <a:t> :</a:t>
            </a:r>
          </a:p>
          <a:p>
            <a:pPr>
              <a:lnSpc>
                <a:spcPct val="150000"/>
              </a:lnSpc>
            </a:pPr>
            <a:r>
              <a:rPr lang="en-US" b="1" dirty="0"/>
              <a:t>Rapid Growth of eCommerce :</a:t>
            </a:r>
          </a:p>
          <a:p>
            <a:pPr>
              <a:buFont typeface="Arial" panose="020B0604020202020204" pitchFamily="34" charset="0"/>
              <a:buChar char="•"/>
            </a:pPr>
            <a:r>
              <a:rPr lang="en-US" dirty="0"/>
              <a:t>  The global eCommerce industry is expanding rapidly, due to increasing internet and smartphone usage.</a:t>
            </a:r>
          </a:p>
          <a:p>
            <a:pPr>
              <a:buFont typeface="Arial" panose="020B0604020202020204" pitchFamily="34" charset="0"/>
              <a:buChar char="•"/>
            </a:pPr>
            <a:r>
              <a:rPr lang="en-US" dirty="0"/>
              <a:t>  More consumers prefer online shopping due to convenience, competitive pricing, and wide product variety.</a:t>
            </a:r>
          </a:p>
          <a:p>
            <a:pPr>
              <a:buFont typeface="Arial" panose="020B0604020202020204" pitchFamily="34" charset="0"/>
              <a:buChar char="•"/>
            </a:pPr>
            <a:r>
              <a:rPr lang="en-US" dirty="0"/>
              <a:t>  The rise of digital payments and fintech solutions is making online transactions more seamless.</a:t>
            </a:r>
          </a:p>
          <a:p>
            <a:endParaRPr lang="en-US" dirty="0"/>
          </a:p>
          <a:p>
            <a:r>
              <a:rPr lang="en-US" b="1" dirty="0"/>
              <a:t>Competitive Landscape :</a:t>
            </a:r>
          </a:p>
          <a:p>
            <a:pPr>
              <a:buFont typeface="Arial" panose="020B0604020202020204" pitchFamily="34" charset="0"/>
              <a:buChar char="•"/>
            </a:pPr>
            <a:r>
              <a:rPr lang="en-US" dirty="0"/>
              <a:t>  Established players like Amazon and niche eCommerce sites dominate the market, making differentiation crucial.</a:t>
            </a:r>
          </a:p>
          <a:p>
            <a:pPr>
              <a:buFont typeface="Arial" panose="020B0604020202020204" pitchFamily="34" charset="0"/>
              <a:buChar char="•"/>
            </a:pPr>
            <a:r>
              <a:rPr lang="en-US" dirty="0"/>
              <a:t>  Small and medium-sized businesses are increasingly shifting online, leading to competition in specific niches.</a:t>
            </a:r>
          </a:p>
          <a:p>
            <a:pPr>
              <a:buFont typeface="Arial" panose="020B0604020202020204" pitchFamily="34" charset="0"/>
              <a:buChar char="•"/>
            </a:pPr>
            <a:r>
              <a:rPr lang="en-US" dirty="0"/>
              <a:t>  The demand for personalized and localized experiences is growing, creating room for new entrants with a unique value proposition.</a:t>
            </a:r>
          </a:p>
          <a:p>
            <a:pPr>
              <a:buFont typeface="Arial" panose="020B0604020202020204" pitchFamily="34" charset="0"/>
              <a:buChar char="•"/>
            </a:pPr>
            <a:endParaRPr lang="en-US" dirty="0"/>
          </a:p>
          <a:p>
            <a:r>
              <a:rPr lang="en-US" b="1" dirty="0"/>
              <a:t>Changing Consumer Behavior &amp; Expectations :</a:t>
            </a:r>
          </a:p>
          <a:p>
            <a:pPr>
              <a:buFont typeface="Arial" panose="020B0604020202020204" pitchFamily="34" charset="0"/>
              <a:buChar char="•"/>
            </a:pPr>
            <a:r>
              <a:rPr lang="en-US" dirty="0"/>
              <a:t>  Customers expect fast delivery, multiple payment options, hassle free returns, and personalized recommendations.</a:t>
            </a:r>
          </a:p>
          <a:p>
            <a:pPr>
              <a:buFont typeface="Arial" panose="020B0604020202020204" pitchFamily="34" charset="0"/>
              <a:buChar char="•"/>
            </a:pPr>
            <a:r>
              <a:rPr lang="en-US" dirty="0"/>
              <a:t>  The rise of social commerce is reshaping buying habits.</a:t>
            </a:r>
          </a:p>
          <a:p>
            <a:pPr>
              <a:buFont typeface="Arial" panose="020B0604020202020204" pitchFamily="34" charset="0"/>
              <a:buChar char="•"/>
            </a:pPr>
            <a:r>
              <a:rPr lang="en-US" dirty="0"/>
              <a:t>  Sustainability and ethical sourcing have become key factors influencing purchasing decisions.</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511003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A2402F0-7433-53D6-4953-1C35A2FCDFA0}"/>
              </a:ext>
            </a:extLst>
          </p:cNvPr>
          <p:cNvSpPr>
            <a:spLocks noGrp="1"/>
          </p:cNvSpPr>
          <p:nvPr>
            <p:ph type="title"/>
          </p:nvPr>
        </p:nvSpPr>
        <p:spPr>
          <a:xfrm>
            <a:off x="527901" y="556182"/>
            <a:ext cx="10825899" cy="641022"/>
          </a:xfrm>
        </p:spPr>
        <p:txBody>
          <a:bodyPr>
            <a:noAutofit/>
          </a:bodyPr>
          <a:lstStyle/>
          <a:p>
            <a:r>
              <a:rPr lang="en-US" sz="3600" b="1" dirty="0">
                <a:latin typeface="+mn-lt"/>
              </a:rPr>
              <a:t>Problems</a:t>
            </a:r>
            <a:r>
              <a:rPr lang="en-US" sz="3600" b="1" dirty="0"/>
              <a:t> :</a:t>
            </a:r>
          </a:p>
        </p:txBody>
      </p:sp>
      <p:sp>
        <p:nvSpPr>
          <p:cNvPr id="8" name="Content Placeholder 7">
            <a:extLst>
              <a:ext uri="{FF2B5EF4-FFF2-40B4-BE49-F238E27FC236}">
                <a16:creationId xmlns:a16="http://schemas.microsoft.com/office/drawing/2014/main" id="{94C18532-0BE8-8C5E-D9D7-5D4DA3483935}"/>
              </a:ext>
            </a:extLst>
          </p:cNvPr>
          <p:cNvSpPr>
            <a:spLocks noGrp="1"/>
          </p:cNvSpPr>
          <p:nvPr>
            <p:ph idx="1"/>
          </p:nvPr>
        </p:nvSpPr>
        <p:spPr>
          <a:xfrm>
            <a:off x="527901" y="1253331"/>
            <a:ext cx="10920167" cy="5138042"/>
          </a:xfrm>
        </p:spPr>
        <p:txBody>
          <a:bodyPr>
            <a:normAutofit lnSpcReduction="10000"/>
          </a:bodyPr>
          <a:lstStyle/>
          <a:p>
            <a:pPr marL="0" indent="0">
              <a:buNone/>
            </a:pPr>
            <a:r>
              <a:rPr lang="en-US" sz="1800" b="1" dirty="0"/>
              <a:t>Customer Trust &amp; Brand Recognition :</a:t>
            </a:r>
          </a:p>
          <a:p>
            <a:pPr>
              <a:buFont typeface="Arial" panose="020B0604020202020204" pitchFamily="34" charset="0"/>
              <a:buChar char="•"/>
            </a:pPr>
            <a:r>
              <a:rPr lang="en-US" sz="1800" dirty="0"/>
              <a:t>As a new entrant, </a:t>
            </a:r>
            <a:r>
              <a:rPr lang="en-US" sz="1800" b="1" dirty="0"/>
              <a:t>Storenic</a:t>
            </a:r>
            <a:r>
              <a:rPr lang="en-US" sz="1800" dirty="0"/>
              <a:t> needs to build credibility and brand awareness to compete with established players.</a:t>
            </a:r>
          </a:p>
          <a:p>
            <a:pPr>
              <a:buFont typeface="Arial" panose="020B0604020202020204" pitchFamily="34" charset="0"/>
              <a:buChar char="•"/>
            </a:pPr>
            <a:r>
              <a:rPr lang="en-US" sz="1800" dirty="0"/>
              <a:t>Consumers may hesitate to share payment details or purchase from an unfamiliar platform.</a:t>
            </a:r>
          </a:p>
          <a:p>
            <a:pPr>
              <a:buFont typeface="Arial" panose="020B0604020202020204" pitchFamily="34" charset="0"/>
              <a:buChar char="•"/>
            </a:pPr>
            <a:r>
              <a:rPr lang="en-US" sz="1800" dirty="0"/>
              <a:t>Generating positive customer reviews and testimonials is essential to gaining trust.</a:t>
            </a:r>
          </a:p>
          <a:p>
            <a:pPr marL="0" indent="0">
              <a:buNone/>
            </a:pPr>
            <a:endParaRPr lang="en-US" sz="1800" dirty="0"/>
          </a:p>
          <a:p>
            <a:pPr marL="0" indent="0">
              <a:buNone/>
            </a:pPr>
            <a:r>
              <a:rPr lang="en-US" sz="1800" b="1" dirty="0"/>
              <a:t>Logistics &amp; Supply Chain Management :</a:t>
            </a:r>
          </a:p>
          <a:p>
            <a:pPr>
              <a:buFont typeface="Arial" panose="020B0604020202020204" pitchFamily="34" charset="0"/>
              <a:buChar char="•"/>
            </a:pPr>
            <a:r>
              <a:rPr lang="en-US" sz="1800" dirty="0"/>
              <a:t>Ensuring timely and cost-effective delivery can be a challenge.</a:t>
            </a:r>
          </a:p>
          <a:p>
            <a:pPr>
              <a:buFont typeface="Arial" panose="020B0604020202020204" pitchFamily="34" charset="0"/>
              <a:buChar char="•"/>
            </a:pPr>
            <a:r>
              <a:rPr lang="en-US" sz="1800" dirty="0"/>
              <a:t>Managing inventory effectively to prevent stockouts or overstocking issues.</a:t>
            </a:r>
          </a:p>
          <a:p>
            <a:pPr>
              <a:buFont typeface="Arial" panose="020B0604020202020204" pitchFamily="34" charset="0"/>
              <a:buChar char="•"/>
            </a:pPr>
            <a:r>
              <a:rPr lang="en-US" sz="1800" dirty="0"/>
              <a:t>Handling product returns and refunds efficiently to maintain customer satisfaction.</a:t>
            </a:r>
          </a:p>
          <a:p>
            <a:pPr>
              <a:buFont typeface="Arial" panose="020B0604020202020204" pitchFamily="34" charset="0"/>
              <a:buChar char="•"/>
            </a:pPr>
            <a:endParaRPr lang="en-US" sz="1800" dirty="0"/>
          </a:p>
          <a:p>
            <a:pPr marL="0" indent="0">
              <a:buNone/>
            </a:pPr>
            <a:r>
              <a:rPr lang="en-US" sz="1800" b="1" dirty="0"/>
              <a:t>High Customer Acquisition Costs :</a:t>
            </a:r>
          </a:p>
          <a:p>
            <a:pPr>
              <a:buFont typeface="Arial" panose="020B0604020202020204" pitchFamily="34" charset="0"/>
              <a:buChar char="•"/>
            </a:pPr>
            <a:r>
              <a:rPr lang="en-US" sz="1800" dirty="0"/>
              <a:t>Digital advertising costs (Google Ads, Facebook Ads, influencer marketing) are rising, making customer acquisition expensive.</a:t>
            </a:r>
          </a:p>
          <a:p>
            <a:pPr>
              <a:buFont typeface="Arial" panose="020B0604020202020204" pitchFamily="34" charset="0"/>
              <a:buChar char="•"/>
            </a:pPr>
            <a:r>
              <a:rPr lang="en-US" sz="1800" dirty="0"/>
              <a:t>Retaining customers through loyalty programs, personalized offers, and excellent service is crucial to reducing marketing costs.</a:t>
            </a:r>
          </a:p>
          <a:p>
            <a:pPr marL="0" indent="0">
              <a:buNone/>
            </a:pPr>
            <a:endParaRPr lang="en-US" sz="1800" dirty="0"/>
          </a:p>
        </p:txBody>
      </p:sp>
    </p:spTree>
    <p:extLst>
      <p:ext uri="{BB962C8B-B14F-4D97-AF65-F5344CB8AC3E}">
        <p14:creationId xmlns:p14="http://schemas.microsoft.com/office/powerpoint/2010/main" val="1045075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C731A-F94C-CDCE-B353-57483B7A4139}"/>
              </a:ext>
            </a:extLst>
          </p:cNvPr>
          <p:cNvSpPr>
            <a:spLocks noGrp="1"/>
          </p:cNvSpPr>
          <p:nvPr>
            <p:ph type="title"/>
          </p:nvPr>
        </p:nvSpPr>
        <p:spPr>
          <a:xfrm>
            <a:off x="536542" y="468822"/>
            <a:ext cx="10515600" cy="718956"/>
          </a:xfrm>
        </p:spPr>
        <p:txBody>
          <a:bodyPr>
            <a:normAutofit/>
          </a:bodyPr>
          <a:lstStyle/>
          <a:p>
            <a:r>
              <a:rPr lang="en-US" sz="3600" b="1" dirty="0">
                <a:latin typeface="+mn-lt"/>
              </a:rPr>
              <a:t>Opportunities :</a:t>
            </a:r>
          </a:p>
        </p:txBody>
      </p:sp>
      <p:sp>
        <p:nvSpPr>
          <p:cNvPr id="3" name="Content Placeholder 2">
            <a:extLst>
              <a:ext uri="{FF2B5EF4-FFF2-40B4-BE49-F238E27FC236}">
                <a16:creationId xmlns:a16="http://schemas.microsoft.com/office/drawing/2014/main" id="{DB1B3AAB-6D1C-BD6B-BA3A-BDDC525F5844}"/>
              </a:ext>
            </a:extLst>
          </p:cNvPr>
          <p:cNvSpPr>
            <a:spLocks noGrp="1"/>
          </p:cNvSpPr>
          <p:nvPr>
            <p:ph idx="1"/>
          </p:nvPr>
        </p:nvSpPr>
        <p:spPr>
          <a:xfrm>
            <a:off x="536542" y="1201482"/>
            <a:ext cx="10515600" cy="5187696"/>
          </a:xfrm>
        </p:spPr>
        <p:txBody>
          <a:bodyPr>
            <a:normAutofit lnSpcReduction="10000"/>
          </a:bodyPr>
          <a:lstStyle/>
          <a:p>
            <a:pPr marL="0" indent="0">
              <a:buNone/>
            </a:pPr>
            <a:r>
              <a:rPr lang="en-US" sz="1800" b="1" dirty="0"/>
              <a:t>Niche Market &amp; Unique Selling Proposition (USP) :</a:t>
            </a:r>
          </a:p>
          <a:p>
            <a:pPr>
              <a:buFont typeface="Arial" panose="020B0604020202020204" pitchFamily="34" charset="0"/>
              <a:buChar char="•"/>
            </a:pPr>
            <a:r>
              <a:rPr lang="en-US" sz="1800" dirty="0"/>
              <a:t>Instead of competing with giants, </a:t>
            </a:r>
            <a:r>
              <a:rPr lang="en-US" sz="1800" b="1" dirty="0"/>
              <a:t>Storenic</a:t>
            </a:r>
            <a:r>
              <a:rPr lang="en-US" sz="1800" dirty="0"/>
              <a:t> will focus on a specialized market (eco-friendly products, local artisans).</a:t>
            </a:r>
          </a:p>
          <a:p>
            <a:pPr>
              <a:buFont typeface="Arial" panose="020B0604020202020204" pitchFamily="34" charset="0"/>
              <a:buChar char="•"/>
            </a:pPr>
            <a:r>
              <a:rPr lang="en-US" sz="1800" dirty="0"/>
              <a:t>Offering exclusive, hard-to-find products can attract a loyal customer base.</a:t>
            </a:r>
          </a:p>
          <a:p>
            <a:pPr>
              <a:buFont typeface="Arial" panose="020B0604020202020204" pitchFamily="34" charset="0"/>
              <a:buChar char="•"/>
            </a:pPr>
            <a:r>
              <a:rPr lang="en-US" sz="1800" dirty="0"/>
              <a:t>Partnering with small businesses and independent sellers to create a curated shopping experience.</a:t>
            </a:r>
          </a:p>
          <a:p>
            <a:pPr marL="0" indent="0">
              <a:buNone/>
            </a:pPr>
            <a:endParaRPr lang="en-US" sz="1800" dirty="0"/>
          </a:p>
          <a:p>
            <a:pPr marL="0" indent="0">
              <a:buNone/>
            </a:pPr>
            <a:r>
              <a:rPr lang="en-US" sz="1800" b="1" dirty="0"/>
              <a:t>Technology-Driven Customer Experience :</a:t>
            </a:r>
          </a:p>
          <a:p>
            <a:pPr>
              <a:buFont typeface="Arial" panose="020B0604020202020204" pitchFamily="34" charset="0"/>
              <a:buChar char="•"/>
            </a:pPr>
            <a:r>
              <a:rPr lang="en-US" sz="1800" dirty="0"/>
              <a:t>Implement AI-based recommendations and chatbots for personalized shopping assistance.</a:t>
            </a:r>
          </a:p>
          <a:p>
            <a:pPr>
              <a:buFont typeface="Arial" panose="020B0604020202020204" pitchFamily="34" charset="0"/>
              <a:buChar char="•"/>
            </a:pPr>
            <a:r>
              <a:rPr lang="en-US" sz="1800" dirty="0"/>
              <a:t>Offer a seamless mobile-first experience with a fast, user-friendly app.</a:t>
            </a:r>
          </a:p>
          <a:p>
            <a:pPr marL="0" indent="0">
              <a:buNone/>
            </a:pPr>
            <a:endParaRPr lang="en-US" sz="1800" dirty="0"/>
          </a:p>
          <a:p>
            <a:pPr marL="0" indent="0">
              <a:buNone/>
            </a:pPr>
            <a:r>
              <a:rPr lang="en-US" sz="1800" b="1" dirty="0"/>
              <a:t>Cross-channel &amp; Social Commerce Strategies :</a:t>
            </a:r>
          </a:p>
          <a:p>
            <a:pPr>
              <a:buFont typeface="Arial" panose="020B0604020202020204" pitchFamily="34" charset="0"/>
              <a:buChar char="•"/>
            </a:pPr>
            <a:r>
              <a:rPr lang="en-US" sz="1800" dirty="0"/>
              <a:t>Integrate online and offline channels, allowing customers to order online and pick up in-store.</a:t>
            </a:r>
          </a:p>
          <a:p>
            <a:pPr>
              <a:buFont typeface="Arial" panose="020B0604020202020204" pitchFamily="34" charset="0"/>
              <a:buChar char="•"/>
            </a:pPr>
            <a:r>
              <a:rPr lang="en-US" sz="1800" dirty="0"/>
              <a:t>Leverage influencer marketing and social media shopping (Instagram, WhatsApp commerce) to drive engagement.</a:t>
            </a:r>
          </a:p>
          <a:p>
            <a:pPr>
              <a:buFont typeface="Arial" panose="020B0604020202020204" pitchFamily="34" charset="0"/>
              <a:buChar char="•"/>
            </a:pPr>
            <a:r>
              <a:rPr lang="en-US" sz="1800" dirty="0"/>
              <a:t>Create a subscription or loyalty program to encourage repeat purchases and customer retention.</a:t>
            </a:r>
          </a:p>
          <a:p>
            <a:pPr marL="0" indent="0">
              <a:buNone/>
            </a:pPr>
            <a:endParaRPr lang="en-US" sz="1800" dirty="0"/>
          </a:p>
        </p:txBody>
      </p:sp>
    </p:spTree>
    <p:extLst>
      <p:ext uri="{BB962C8B-B14F-4D97-AF65-F5344CB8AC3E}">
        <p14:creationId xmlns:p14="http://schemas.microsoft.com/office/powerpoint/2010/main" val="291454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E0004-0718-8B27-3350-FEEABD18B328}"/>
              </a:ext>
            </a:extLst>
          </p:cNvPr>
          <p:cNvSpPr>
            <a:spLocks noGrp="1"/>
          </p:cNvSpPr>
          <p:nvPr>
            <p:ph type="title"/>
          </p:nvPr>
        </p:nvSpPr>
        <p:spPr>
          <a:xfrm>
            <a:off x="536543" y="647929"/>
            <a:ext cx="10515600" cy="718957"/>
          </a:xfrm>
        </p:spPr>
        <p:txBody>
          <a:bodyPr>
            <a:normAutofit/>
          </a:bodyPr>
          <a:lstStyle/>
          <a:p>
            <a:r>
              <a:rPr lang="en-US" sz="3600" b="1" dirty="0">
                <a:latin typeface="+mn-lt"/>
              </a:rPr>
              <a:t>Purpose</a:t>
            </a:r>
            <a:r>
              <a:rPr lang="en-US" sz="3600" b="1" dirty="0"/>
              <a:t> </a:t>
            </a:r>
            <a:r>
              <a:rPr lang="en-US" sz="3600" b="1" dirty="0">
                <a:latin typeface="+mn-lt"/>
              </a:rPr>
              <a:t>Statement :</a:t>
            </a:r>
          </a:p>
        </p:txBody>
      </p:sp>
      <p:sp>
        <p:nvSpPr>
          <p:cNvPr id="3" name="Content Placeholder 2">
            <a:extLst>
              <a:ext uri="{FF2B5EF4-FFF2-40B4-BE49-F238E27FC236}">
                <a16:creationId xmlns:a16="http://schemas.microsoft.com/office/drawing/2014/main" id="{D959AB02-CE73-268A-E22F-AF9F40AD4DD9}"/>
              </a:ext>
            </a:extLst>
          </p:cNvPr>
          <p:cNvSpPr>
            <a:spLocks noGrp="1"/>
          </p:cNvSpPr>
          <p:nvPr>
            <p:ph idx="1"/>
          </p:nvPr>
        </p:nvSpPr>
        <p:spPr>
          <a:xfrm>
            <a:off x="536543" y="1366886"/>
            <a:ext cx="9817132" cy="4351338"/>
          </a:xfrm>
        </p:spPr>
        <p:txBody>
          <a:bodyPr>
            <a:normAutofit/>
          </a:bodyPr>
          <a:lstStyle/>
          <a:p>
            <a:pPr marL="0" indent="0">
              <a:buNone/>
            </a:pPr>
            <a:r>
              <a:rPr lang="en-US" sz="1800" b="1" dirty="0"/>
              <a:t>Storenic</a:t>
            </a:r>
            <a:r>
              <a:rPr lang="en-US" sz="1800" dirty="0"/>
              <a:t> aims to revolutionize online shopping by providing a seamless, personalized, and trustworthy eCommerce experience. Our goal is to empower businesses and consumers by offering a diverse range of high-quality products, ensuring fast delivery, secure transactions, and exceptional customer service. By leveraging technology, innovation, and strategic partnerships, Storenic aspires to become a preferred destination for modern shoppers while supporting small businesses and sustainable practices.</a:t>
            </a:r>
          </a:p>
          <a:p>
            <a:pPr marL="0" indent="0">
              <a:buNone/>
            </a:pPr>
            <a:r>
              <a:rPr lang="en-US" sz="2000" b="1" dirty="0"/>
              <a:t>Goals :</a:t>
            </a:r>
          </a:p>
          <a:p>
            <a:r>
              <a:rPr lang="en-US" sz="1800" dirty="0"/>
              <a:t>Business Growth &amp; Market Expansion</a:t>
            </a:r>
          </a:p>
          <a:p>
            <a:r>
              <a:rPr lang="en-US" sz="1800" dirty="0"/>
              <a:t>Customer-Centric Experience</a:t>
            </a:r>
          </a:p>
          <a:p>
            <a:r>
              <a:rPr lang="en-US" sz="1800" dirty="0"/>
              <a:t>Technological Advancement &amp; Innovation</a:t>
            </a:r>
          </a:p>
          <a:p>
            <a:r>
              <a:rPr lang="en-US" sz="1800" i="0" dirty="0">
                <a:effectLst/>
              </a:rPr>
              <a:t>Security &amp; Trust</a:t>
            </a:r>
            <a:endParaRPr lang="en-US" sz="1800" dirty="0"/>
          </a:p>
          <a:p>
            <a:r>
              <a:rPr lang="en-US" sz="1800" dirty="0"/>
              <a:t>Sustainability &amp; Ethical Commerce </a:t>
            </a:r>
          </a:p>
          <a:p>
            <a:r>
              <a:rPr lang="en-US" sz="1800" i="0" dirty="0">
                <a:solidFill>
                  <a:srgbClr val="404040"/>
                </a:solidFill>
                <a:effectLst/>
              </a:rPr>
              <a:t>Revenue Growth &amp; Profitability</a:t>
            </a:r>
            <a:endParaRPr lang="en-US" sz="1800" dirty="0"/>
          </a:p>
        </p:txBody>
      </p:sp>
    </p:spTree>
    <p:extLst>
      <p:ext uri="{BB962C8B-B14F-4D97-AF65-F5344CB8AC3E}">
        <p14:creationId xmlns:p14="http://schemas.microsoft.com/office/powerpoint/2010/main" val="4255411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25DD6-5C53-C148-5CFB-E861CC6433DE}"/>
              </a:ext>
            </a:extLst>
          </p:cNvPr>
          <p:cNvSpPr>
            <a:spLocks noGrp="1"/>
          </p:cNvSpPr>
          <p:nvPr>
            <p:ph type="title"/>
          </p:nvPr>
        </p:nvSpPr>
        <p:spPr>
          <a:xfrm>
            <a:off x="698761" y="497102"/>
            <a:ext cx="10515600" cy="700104"/>
          </a:xfrm>
        </p:spPr>
        <p:txBody>
          <a:bodyPr>
            <a:normAutofit/>
          </a:bodyPr>
          <a:lstStyle/>
          <a:p>
            <a:r>
              <a:rPr lang="en-US" sz="3600" b="1" dirty="0">
                <a:latin typeface="+mn-lt"/>
              </a:rPr>
              <a:t>Project Objectives :</a:t>
            </a:r>
          </a:p>
        </p:txBody>
      </p:sp>
      <p:sp>
        <p:nvSpPr>
          <p:cNvPr id="4" name="Rectangle 1">
            <a:extLst>
              <a:ext uri="{FF2B5EF4-FFF2-40B4-BE49-F238E27FC236}">
                <a16:creationId xmlns:a16="http://schemas.microsoft.com/office/drawing/2014/main" id="{60BFA05F-845F-9113-6C76-753BFD9C616A}"/>
              </a:ext>
            </a:extLst>
          </p:cNvPr>
          <p:cNvSpPr>
            <a:spLocks noGrp="1" noChangeArrowheads="1"/>
          </p:cNvSpPr>
          <p:nvPr>
            <p:ph idx="1"/>
          </p:nvPr>
        </p:nvSpPr>
        <p:spPr bwMode="auto">
          <a:xfrm>
            <a:off x="698761" y="1443841"/>
            <a:ext cx="10210015"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Develop a User-Friendly Platform</a:t>
            </a:r>
            <a:r>
              <a:rPr kumimoji="0" lang="en-US" altLang="en-US" sz="1800" b="0" i="0" u="none" strike="noStrike" cap="none" normalizeH="0" baseline="0" dirty="0">
                <a:ln>
                  <a:noFill/>
                </a:ln>
                <a:solidFill>
                  <a:schemeClr val="tx1"/>
                </a:solidFill>
                <a:effectLst/>
              </a:rPr>
              <a:t> : Create a secure, responsive, and intuitive </a:t>
            </a:r>
            <a:r>
              <a:rPr kumimoji="0" lang="en-US" altLang="en-US" sz="1800" b="1" i="0" u="none" strike="noStrike" cap="none" normalizeH="0" baseline="0" dirty="0">
                <a:ln>
                  <a:noFill/>
                </a:ln>
                <a:solidFill>
                  <a:schemeClr val="tx1"/>
                </a:solidFill>
                <a:effectLst/>
              </a:rPr>
              <a:t>Storenic</a:t>
            </a:r>
            <a:r>
              <a:rPr kumimoji="0" lang="en-US" altLang="en-US" sz="1800" b="0" i="0" u="none" strike="noStrike" cap="none" normalizeH="0" baseline="0" dirty="0">
                <a:ln>
                  <a:noFill/>
                </a:ln>
                <a:solidFill>
                  <a:schemeClr val="tx1"/>
                </a:solidFill>
                <a:effectLst/>
              </a:rPr>
              <a:t> website and mobile app.</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Expand Vendor &amp; Product Listings</a:t>
            </a:r>
            <a:r>
              <a:rPr kumimoji="0" lang="en-US" altLang="en-US" sz="1800" b="0" i="0" u="none" strike="noStrike" cap="none" normalizeH="0" baseline="0" dirty="0">
                <a:ln>
                  <a:noFill/>
                </a:ln>
                <a:solidFill>
                  <a:schemeClr val="tx1"/>
                </a:solidFill>
                <a:effectLst/>
              </a:rPr>
              <a:t> : Onboard diverse sellers and maintain an efficient inventory system.</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Ensure Secure Transactions</a:t>
            </a:r>
            <a:r>
              <a:rPr kumimoji="0" lang="en-US" altLang="en-US" sz="1800" b="0" i="0" u="none" strike="noStrike" cap="none" normalizeH="0" baseline="0" dirty="0">
                <a:ln>
                  <a:noFill/>
                </a:ln>
                <a:solidFill>
                  <a:schemeClr val="tx1"/>
                </a:solidFill>
                <a:effectLst/>
              </a:rPr>
              <a:t> : Integrate multiple payment options with fraud protection.</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Optimize Logistics &amp; Delivery</a:t>
            </a:r>
            <a:r>
              <a:rPr kumimoji="0" lang="en-US" altLang="en-US" sz="1800" b="0" i="0" u="none" strike="noStrike" cap="none" normalizeH="0" baseline="0" dirty="0">
                <a:ln>
                  <a:noFill/>
                </a:ln>
                <a:solidFill>
                  <a:schemeClr val="tx1"/>
                </a:solidFill>
                <a:effectLst/>
              </a:rPr>
              <a:t> : Partner with reliable couriers for fast, trackable shipping.</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Boost Marketing &amp; Customer Acquisition</a:t>
            </a:r>
            <a:r>
              <a:rPr kumimoji="0" lang="en-US" altLang="en-US" sz="1800" b="0" i="0" u="none" strike="noStrike" cap="none" normalizeH="0" baseline="0" dirty="0">
                <a:ln>
                  <a:noFill/>
                </a:ln>
                <a:solidFill>
                  <a:schemeClr val="tx1"/>
                </a:solidFill>
                <a:effectLst/>
              </a:rPr>
              <a:t> : Use SEO, social media, and influencer marketing to drive traffic.</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Enhance Customer Support &amp; Retention</a:t>
            </a:r>
            <a:r>
              <a:rPr kumimoji="0" lang="en-US" altLang="en-US" sz="1800" b="0" i="0" u="none" strike="noStrike" cap="none" normalizeH="0" baseline="0" dirty="0">
                <a:ln>
                  <a:noFill/>
                </a:ln>
                <a:solidFill>
                  <a:schemeClr val="tx1"/>
                </a:solidFill>
                <a:effectLst/>
              </a:rPr>
              <a:t> : Provide 24/7 support, loyalty programs, and AI chatbots.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Promote Sustainability &amp; Ethical Commerce</a:t>
            </a:r>
            <a:r>
              <a:rPr kumimoji="0" lang="en-US" altLang="en-US" sz="1800" b="0" i="0" u="none" strike="noStrike" cap="none" normalizeH="0" baseline="0" dirty="0">
                <a:ln>
                  <a:noFill/>
                </a:ln>
                <a:solidFill>
                  <a:schemeClr val="tx1"/>
                </a:solidFill>
                <a:effectLst/>
              </a:rPr>
              <a:t> : Offer eco-friendly products and support small businesses. </a:t>
            </a:r>
          </a:p>
        </p:txBody>
      </p:sp>
    </p:spTree>
    <p:extLst>
      <p:ext uri="{BB962C8B-B14F-4D97-AF65-F5344CB8AC3E}">
        <p14:creationId xmlns:p14="http://schemas.microsoft.com/office/powerpoint/2010/main" val="3386511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8D0B6-E956-72C0-4D93-38B080B8118E}"/>
              </a:ext>
            </a:extLst>
          </p:cNvPr>
          <p:cNvSpPr>
            <a:spLocks noGrp="1"/>
          </p:cNvSpPr>
          <p:nvPr>
            <p:ph type="title"/>
          </p:nvPr>
        </p:nvSpPr>
        <p:spPr>
          <a:xfrm>
            <a:off x="838200" y="511175"/>
            <a:ext cx="10515600" cy="737811"/>
          </a:xfrm>
        </p:spPr>
        <p:txBody>
          <a:bodyPr>
            <a:normAutofit/>
          </a:bodyPr>
          <a:lstStyle/>
          <a:p>
            <a:r>
              <a:rPr lang="en-US" sz="3600" b="1" dirty="0">
                <a:latin typeface="+mn-lt"/>
              </a:rPr>
              <a:t>Success Criteria :</a:t>
            </a:r>
          </a:p>
        </p:txBody>
      </p:sp>
      <p:sp>
        <p:nvSpPr>
          <p:cNvPr id="3" name="Content Placeholder 2">
            <a:extLst>
              <a:ext uri="{FF2B5EF4-FFF2-40B4-BE49-F238E27FC236}">
                <a16:creationId xmlns:a16="http://schemas.microsoft.com/office/drawing/2014/main" id="{E66A6275-BE08-B466-325D-81639630DE9E}"/>
              </a:ext>
            </a:extLst>
          </p:cNvPr>
          <p:cNvSpPr>
            <a:spLocks noGrp="1"/>
          </p:cNvSpPr>
          <p:nvPr>
            <p:ph idx="1"/>
          </p:nvPr>
        </p:nvSpPr>
        <p:spPr>
          <a:xfrm>
            <a:off x="838200" y="1418848"/>
            <a:ext cx="10515600" cy="5074027"/>
          </a:xfrm>
        </p:spPr>
        <p:txBody>
          <a:bodyPr>
            <a:normAutofit/>
          </a:bodyPr>
          <a:lstStyle/>
          <a:p>
            <a:r>
              <a:rPr lang="en-US" sz="1800" dirty="0"/>
              <a:t>The success of </a:t>
            </a:r>
            <a:r>
              <a:rPr lang="en-US" sz="1800" b="1" dirty="0"/>
              <a:t>Storenic</a:t>
            </a:r>
            <a:r>
              <a:rPr lang="en-US" sz="1800" dirty="0"/>
              <a:t> will be measured by key performance indicators across multiple areas. A high </a:t>
            </a:r>
            <a:r>
              <a:rPr lang="en-US" sz="1800" b="1" dirty="0"/>
              <a:t>user engagement and retention rate</a:t>
            </a:r>
            <a:r>
              <a:rPr lang="en-US" sz="1800" dirty="0"/>
              <a:t>, along with positive reviews and repeat purchases, will indicate customer satisfaction. Achieving steady </a:t>
            </a:r>
            <a:r>
              <a:rPr lang="en-US" sz="1800" b="1" dirty="0"/>
              <a:t>sales growth and revenue targets</a:t>
            </a:r>
            <a:r>
              <a:rPr lang="en-US" sz="1800" dirty="0"/>
              <a:t> while increasing the average order value (AOV) will reflect financial success. A strong </a:t>
            </a:r>
            <a:r>
              <a:rPr lang="en-US" sz="1800" b="1" dirty="0"/>
              <a:t>vendor network</a:t>
            </a:r>
            <a:r>
              <a:rPr lang="en-US" sz="1800" dirty="0"/>
              <a:t> with quality sellers and high satisfaction levels will be essential for product diversity.</a:t>
            </a:r>
          </a:p>
          <a:p>
            <a:r>
              <a:rPr lang="en-US" sz="1800" dirty="0"/>
              <a:t>The </a:t>
            </a:r>
            <a:r>
              <a:rPr lang="en-US" sz="1800" b="1" dirty="0"/>
              <a:t>website and app performance</a:t>
            </a:r>
            <a:r>
              <a:rPr lang="en-US" sz="1800" dirty="0"/>
              <a:t> must ensure fast loading speeds, minimal downtime, and a seamless user experience. Efficient </a:t>
            </a:r>
            <a:r>
              <a:rPr lang="en-US" sz="1800" b="1" dirty="0"/>
              <a:t>logistics and delivery operations</a:t>
            </a:r>
            <a:r>
              <a:rPr lang="en-US" sz="1800" dirty="0"/>
              <a:t> will be measured by on-time delivery rates and minimized return issues. </a:t>
            </a:r>
            <a:r>
              <a:rPr lang="en-US" sz="1800" b="1" dirty="0"/>
              <a:t>Marketing effectiveness</a:t>
            </a:r>
            <a:r>
              <a:rPr lang="en-US" sz="1800" dirty="0"/>
              <a:t> will be assessed by increased brand awareness, website traffic, and improved conversion rates.</a:t>
            </a:r>
          </a:p>
          <a:p>
            <a:r>
              <a:rPr lang="en-US" sz="1800" dirty="0"/>
              <a:t>Providing </a:t>
            </a:r>
            <a:r>
              <a:rPr lang="en-US" sz="1800" b="1" dirty="0"/>
              <a:t>high-quality customer support</a:t>
            </a:r>
            <a:r>
              <a:rPr lang="en-US" sz="1800" dirty="0"/>
              <a:t>, quick query resolution, and achieving high customer satisfaction (CSAT) scores will enhance trust. </a:t>
            </a:r>
            <a:r>
              <a:rPr lang="en-US" sz="1800" b="1" dirty="0"/>
              <a:t>Security and compliance</a:t>
            </a:r>
            <a:r>
              <a:rPr lang="en-US" sz="1800" dirty="0"/>
              <a:t> will be maintained by ensuring data protection, secure transactions, and adherence to eCommerce regulations. Additionally, </a:t>
            </a:r>
            <a:r>
              <a:rPr lang="en-US" sz="1800" b="1" dirty="0"/>
              <a:t>sustainability initiatives</a:t>
            </a:r>
            <a:r>
              <a:rPr lang="en-US" sz="1800" dirty="0"/>
              <a:t>, such as promoting eco-friendly products and using green packaging, will contribute to the platform’s long-term impact. Finally, successful </a:t>
            </a:r>
            <a:r>
              <a:rPr lang="en-US" sz="1800" b="1" dirty="0"/>
              <a:t>scalability and expansion</a:t>
            </a:r>
            <a:r>
              <a:rPr lang="en-US" sz="1800" dirty="0"/>
              <a:t> into new markets and product categories will determine Storenic’s ability to grow and compete in the evolving digital marketplace.</a:t>
            </a:r>
          </a:p>
          <a:p>
            <a:pPr marL="0" indent="0">
              <a:buNone/>
            </a:pPr>
            <a:endParaRPr lang="en-US" sz="1800" dirty="0"/>
          </a:p>
        </p:txBody>
      </p:sp>
    </p:spTree>
    <p:extLst>
      <p:ext uri="{BB962C8B-B14F-4D97-AF65-F5344CB8AC3E}">
        <p14:creationId xmlns:p14="http://schemas.microsoft.com/office/powerpoint/2010/main" val="2163669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EBDFB-8480-1B4F-4CC7-506F7728CA6F}"/>
              </a:ext>
            </a:extLst>
          </p:cNvPr>
          <p:cNvSpPr>
            <a:spLocks noGrp="1"/>
          </p:cNvSpPr>
          <p:nvPr>
            <p:ph type="title"/>
          </p:nvPr>
        </p:nvSpPr>
        <p:spPr>
          <a:xfrm>
            <a:off x="785812" y="650876"/>
            <a:ext cx="10515600" cy="635000"/>
          </a:xfrm>
        </p:spPr>
        <p:txBody>
          <a:bodyPr>
            <a:normAutofit/>
          </a:bodyPr>
          <a:lstStyle/>
          <a:p>
            <a:r>
              <a:rPr lang="en-US" sz="3600" b="1" dirty="0">
                <a:latin typeface="+mn-lt"/>
              </a:rPr>
              <a:t>Methods And Approaches :</a:t>
            </a:r>
          </a:p>
        </p:txBody>
      </p:sp>
      <p:sp>
        <p:nvSpPr>
          <p:cNvPr id="3" name="Content Placeholder 2">
            <a:extLst>
              <a:ext uri="{FF2B5EF4-FFF2-40B4-BE49-F238E27FC236}">
                <a16:creationId xmlns:a16="http://schemas.microsoft.com/office/drawing/2014/main" id="{D62D33B9-040E-BB75-F699-CDCF7BA22FE2}"/>
              </a:ext>
            </a:extLst>
          </p:cNvPr>
          <p:cNvSpPr>
            <a:spLocks noGrp="1"/>
          </p:cNvSpPr>
          <p:nvPr>
            <p:ph idx="1"/>
          </p:nvPr>
        </p:nvSpPr>
        <p:spPr>
          <a:xfrm>
            <a:off x="733425" y="1681163"/>
            <a:ext cx="9896476" cy="4672503"/>
          </a:xfrm>
        </p:spPr>
        <p:txBody>
          <a:bodyPr>
            <a:normAutofit/>
          </a:bodyPr>
          <a:lstStyle/>
          <a:p>
            <a:r>
              <a:rPr lang="en-US" sz="1800" dirty="0"/>
              <a:t>The </a:t>
            </a:r>
            <a:r>
              <a:rPr lang="en-US" sz="1800" b="1" dirty="0"/>
              <a:t>Waterfall methodology</a:t>
            </a:r>
            <a:r>
              <a:rPr lang="en-US" sz="1800" dirty="0"/>
              <a:t> follows a </a:t>
            </a:r>
            <a:r>
              <a:rPr lang="en-US" sz="1800" b="1" dirty="0"/>
              <a:t>linear and sequential approach</a:t>
            </a:r>
            <a:r>
              <a:rPr lang="en-US" sz="1800" dirty="0"/>
              <a:t>, meaning each phase must be completed before moving to the next. It is well-suited for structured projects where requirements are well-defined from the beginning.</a:t>
            </a:r>
          </a:p>
          <a:p>
            <a:r>
              <a:rPr lang="en-US" sz="1800" dirty="0"/>
              <a:t>The </a:t>
            </a:r>
            <a:r>
              <a:rPr lang="en-US" sz="1800" b="1" dirty="0"/>
              <a:t>team size</a:t>
            </a:r>
            <a:r>
              <a:rPr lang="en-US" sz="1800" dirty="0"/>
              <a:t> will depend on the </a:t>
            </a:r>
            <a:r>
              <a:rPr lang="en-US" sz="1800" b="1" dirty="0"/>
              <a:t>scope, complexity, and timeline</a:t>
            </a:r>
            <a:r>
              <a:rPr lang="en-US" sz="1800" dirty="0"/>
              <a:t> of the </a:t>
            </a:r>
            <a:r>
              <a:rPr lang="en-US" sz="1800" b="1" dirty="0"/>
              <a:t>Storenic</a:t>
            </a:r>
            <a:r>
              <a:rPr lang="en-US" sz="1800" dirty="0"/>
              <a:t> eCommerce project. For a </a:t>
            </a:r>
            <a:r>
              <a:rPr lang="en-US" sz="1800" b="1" dirty="0"/>
              <a:t>medium to large-scale project</a:t>
            </a:r>
            <a:r>
              <a:rPr lang="en-US" sz="1800" dirty="0"/>
              <a:t> using the </a:t>
            </a:r>
            <a:r>
              <a:rPr lang="en-US" sz="1800" b="1" dirty="0"/>
              <a:t>Waterfall methodology.</a:t>
            </a:r>
          </a:p>
          <a:p>
            <a:r>
              <a:rPr lang="en-US" sz="1800" b="1" i="0" dirty="0">
                <a:effectLst/>
              </a:rPr>
              <a:t>Requirements gathering </a:t>
            </a:r>
            <a:r>
              <a:rPr lang="en-US" sz="1800" b="0" i="0" dirty="0">
                <a:effectLst/>
              </a:rPr>
              <a:t>where the elicitation techniques have been applied like brainstorming, use case specifications, JAD sessions and needed elicitations techniques to gather the requirements </a:t>
            </a:r>
          </a:p>
          <a:p>
            <a:r>
              <a:rPr lang="en-US" sz="1800" b="0" i="0" dirty="0">
                <a:effectLst/>
              </a:rPr>
              <a:t>Product </a:t>
            </a:r>
            <a:r>
              <a:rPr lang="en-US" sz="1800" dirty="0"/>
              <a:t>b</a:t>
            </a:r>
            <a:r>
              <a:rPr lang="en-US" sz="1800" b="0" i="0" dirty="0">
                <a:effectLst/>
              </a:rPr>
              <a:t>acklog has been created in the form of user story. </a:t>
            </a:r>
            <a:r>
              <a:rPr lang="en-US" sz="1800" b="1" i="0" dirty="0">
                <a:effectLst/>
              </a:rPr>
              <a:t>User story is nothing but the requirements which we have collected from the stakeholders.</a:t>
            </a:r>
            <a:r>
              <a:rPr lang="en-US" sz="1800" b="0" i="0" dirty="0">
                <a:effectLst/>
              </a:rPr>
              <a:t> Which has the whole requirements of the stakeholder. This will be done through user story workshop. Which will be allocated in the  </a:t>
            </a:r>
            <a:r>
              <a:rPr lang="en-US" sz="1800" b="1" dirty="0"/>
              <a:t>P</a:t>
            </a:r>
            <a:r>
              <a:rPr lang="en-US" sz="1800" b="1" i="0" dirty="0">
                <a:effectLst/>
              </a:rPr>
              <a:t>roduct </a:t>
            </a:r>
            <a:r>
              <a:rPr lang="en-US" sz="1800" b="1" dirty="0"/>
              <a:t>V</a:t>
            </a:r>
            <a:r>
              <a:rPr lang="en-US" sz="1800" b="1" i="0" dirty="0">
                <a:effectLst/>
              </a:rPr>
              <a:t>ision </a:t>
            </a:r>
            <a:r>
              <a:rPr lang="en-US" sz="1800" b="0" i="0" dirty="0">
                <a:effectLst/>
              </a:rPr>
              <a:t>board. </a:t>
            </a:r>
          </a:p>
          <a:p>
            <a:r>
              <a:rPr lang="en-US" sz="1800" b="0" i="0" dirty="0">
                <a:effectLst/>
              </a:rPr>
              <a:t>In the user story </a:t>
            </a:r>
            <a:r>
              <a:rPr lang="en-US" sz="1800" dirty="0"/>
              <a:t>W</a:t>
            </a:r>
            <a:r>
              <a:rPr lang="en-US" sz="1800" b="0" i="0" dirty="0">
                <a:effectLst/>
              </a:rPr>
              <a:t>orkshop the </a:t>
            </a:r>
            <a:r>
              <a:rPr lang="en-US" sz="1800" b="1" i="0" dirty="0">
                <a:effectLst/>
              </a:rPr>
              <a:t>BV (Business value points, CP(Complexity points) and acceptance criteria</a:t>
            </a:r>
            <a:r>
              <a:rPr lang="en-US" sz="1800" b="0" i="0" dirty="0">
                <a:effectLst/>
              </a:rPr>
              <a:t> will be created. BV will be valued by the developers by giving the scrum currencies to them and rate them accordingly. CP will be given by playing pokers card technique.</a:t>
            </a:r>
            <a:endParaRPr lang="en-US" sz="1800" b="1" dirty="0"/>
          </a:p>
          <a:p>
            <a:endParaRPr lang="en-US" sz="1800" b="1" dirty="0"/>
          </a:p>
        </p:txBody>
      </p:sp>
    </p:spTree>
    <p:extLst>
      <p:ext uri="{BB962C8B-B14F-4D97-AF65-F5344CB8AC3E}">
        <p14:creationId xmlns:p14="http://schemas.microsoft.com/office/powerpoint/2010/main" val="1921499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C84F3-9AF4-D0E6-6D27-A190D58034F2}"/>
              </a:ext>
            </a:extLst>
          </p:cNvPr>
          <p:cNvSpPr>
            <a:spLocks noGrp="1"/>
          </p:cNvSpPr>
          <p:nvPr>
            <p:ph type="title"/>
          </p:nvPr>
        </p:nvSpPr>
        <p:spPr>
          <a:xfrm>
            <a:off x="838200" y="422276"/>
            <a:ext cx="10515600" cy="549274"/>
          </a:xfrm>
        </p:spPr>
        <p:txBody>
          <a:bodyPr>
            <a:normAutofit/>
          </a:bodyPr>
          <a:lstStyle/>
          <a:p>
            <a:r>
              <a:rPr lang="en-US" sz="2400" b="1" dirty="0">
                <a:latin typeface="+mn-lt"/>
              </a:rPr>
              <a:t>Methods and Approaches :</a:t>
            </a:r>
          </a:p>
        </p:txBody>
      </p:sp>
      <p:sp>
        <p:nvSpPr>
          <p:cNvPr id="3" name="Content Placeholder 2">
            <a:extLst>
              <a:ext uri="{FF2B5EF4-FFF2-40B4-BE49-F238E27FC236}">
                <a16:creationId xmlns:a16="http://schemas.microsoft.com/office/drawing/2014/main" id="{85BD7096-0D13-DD6E-146E-1490CEBDCB1C}"/>
              </a:ext>
            </a:extLst>
          </p:cNvPr>
          <p:cNvSpPr>
            <a:spLocks noGrp="1"/>
          </p:cNvSpPr>
          <p:nvPr>
            <p:ph idx="1"/>
          </p:nvPr>
        </p:nvSpPr>
        <p:spPr>
          <a:xfrm>
            <a:off x="838200" y="1163636"/>
            <a:ext cx="10515600" cy="5262563"/>
          </a:xfrm>
        </p:spPr>
        <p:txBody>
          <a:bodyPr>
            <a:normAutofit/>
          </a:bodyPr>
          <a:lstStyle/>
          <a:p>
            <a:r>
              <a:rPr lang="en-US" sz="1800" b="0" i="0" dirty="0">
                <a:effectLst/>
              </a:rPr>
              <a:t>All the user stories are prioritized by the </a:t>
            </a:r>
            <a:r>
              <a:rPr lang="en-US" sz="1800" b="1" i="0" dirty="0">
                <a:effectLst/>
              </a:rPr>
              <a:t>MOSCOW and MVP </a:t>
            </a:r>
            <a:r>
              <a:rPr lang="en-US" sz="1800" b="0" i="0" dirty="0">
                <a:effectLst/>
              </a:rPr>
              <a:t>techniques to and also by calculating the BV and CP points.</a:t>
            </a:r>
          </a:p>
          <a:p>
            <a:r>
              <a:rPr lang="en-US" sz="1800" b="1" dirty="0"/>
              <a:t>No iterative changes</a:t>
            </a:r>
            <a:r>
              <a:rPr lang="en-US" sz="1800" dirty="0"/>
              <a:t>—once requirements are locked, they will only change if a formal </a:t>
            </a:r>
            <a:r>
              <a:rPr lang="en-US" sz="1800" b="1" dirty="0"/>
              <a:t>Change Request (CR)</a:t>
            </a:r>
            <a:r>
              <a:rPr lang="en-US" sz="1800" dirty="0"/>
              <a:t> is submitted and approved.</a:t>
            </a:r>
            <a:endParaRPr lang="en-US" sz="1800" b="0" i="0" dirty="0">
              <a:effectLst/>
            </a:endParaRPr>
          </a:p>
          <a:p>
            <a:r>
              <a:rPr lang="en-US" sz="1800" dirty="0"/>
              <a:t>Development teams will follow a </a:t>
            </a:r>
            <a:r>
              <a:rPr lang="en-US" sz="1800" b="1" dirty="0"/>
              <a:t>strict timeline </a:t>
            </a:r>
            <a:r>
              <a:rPr lang="en-US" sz="1800" dirty="0"/>
              <a:t>without shifting priorities mid-development. Code reviews and milestone tracking will be conducted at predefined intervals, not in daily stand-ups.</a:t>
            </a:r>
          </a:p>
          <a:p>
            <a:r>
              <a:rPr lang="en-US" sz="1800" dirty="0"/>
              <a:t>No "Done/Pending" tracking for user stories—instead, work will be monitored using a </a:t>
            </a:r>
            <a:r>
              <a:rPr lang="en-US" sz="1800" b="1" dirty="0"/>
              <a:t>Gantt Chart </a:t>
            </a:r>
            <a:r>
              <a:rPr lang="en-US" sz="1800" dirty="0"/>
              <a:t>for milestone tracking.</a:t>
            </a:r>
          </a:p>
          <a:p>
            <a:r>
              <a:rPr lang="en-US" sz="1800" b="1" dirty="0"/>
              <a:t>Quality Assurance </a:t>
            </a:r>
            <a:r>
              <a:rPr lang="en-US" sz="1800" dirty="0"/>
              <a:t>(QA) begins only after development is 100% complete. Functional, Performance, and Security Testing will be conducted based on pre-defined test cases.</a:t>
            </a:r>
          </a:p>
          <a:p>
            <a:r>
              <a:rPr lang="en-US" sz="1800" dirty="0"/>
              <a:t>Bug tracking will be managed using </a:t>
            </a:r>
            <a:r>
              <a:rPr lang="en-US" sz="1800" b="1" dirty="0"/>
              <a:t>Jira</a:t>
            </a:r>
            <a:r>
              <a:rPr lang="en-US" sz="1800" dirty="0"/>
              <a:t>, but fixes will be handled in a structured cycle instead of daily bug resolutions.</a:t>
            </a:r>
          </a:p>
          <a:p>
            <a:r>
              <a:rPr lang="en-US" sz="1800" b="1" dirty="0"/>
              <a:t>User Acceptance Testing (UAT) </a:t>
            </a:r>
            <a:r>
              <a:rPr lang="en-US" sz="1800" dirty="0"/>
              <a:t>will be done at the </a:t>
            </a:r>
            <a:r>
              <a:rPr lang="en-US" sz="1800" b="1" dirty="0"/>
              <a:t>end of testing</a:t>
            </a:r>
            <a:r>
              <a:rPr lang="en-US" sz="1800" dirty="0"/>
              <a:t>, not after each feature.</a:t>
            </a:r>
          </a:p>
          <a:p>
            <a:r>
              <a:rPr lang="en-US" sz="1800" dirty="0"/>
              <a:t>The entire system will be </a:t>
            </a:r>
            <a:r>
              <a:rPr lang="en-US" sz="1800" b="1" dirty="0"/>
              <a:t>deployed as a whole</a:t>
            </a:r>
            <a:r>
              <a:rPr lang="en-US" sz="1800" dirty="0"/>
              <a:t>, not in iterative increments. A staging environment will be set up before final deployment to production.</a:t>
            </a:r>
          </a:p>
        </p:txBody>
      </p:sp>
    </p:spTree>
    <p:extLst>
      <p:ext uri="{BB962C8B-B14F-4D97-AF65-F5344CB8AC3E}">
        <p14:creationId xmlns:p14="http://schemas.microsoft.com/office/powerpoint/2010/main" val="3300200006"/>
      </p:ext>
    </p:extLst>
  </p:cSld>
  <p:clrMapOvr>
    <a:masterClrMapping/>
  </p:clrMapOvr>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870</TotalTime>
  <Words>1890</Words>
  <Application>Microsoft Office PowerPoint</Application>
  <PresentationFormat>Widescreen</PresentationFormat>
  <Paragraphs>159</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Project Title :- Storenic</vt:lpstr>
      <vt:lpstr>PowerPoint Presentation</vt:lpstr>
      <vt:lpstr>Problems :</vt:lpstr>
      <vt:lpstr>Opportunities :</vt:lpstr>
      <vt:lpstr>Purpose Statement :</vt:lpstr>
      <vt:lpstr>Project Objectives :</vt:lpstr>
      <vt:lpstr>Success Criteria :</vt:lpstr>
      <vt:lpstr>Methods And Approaches :</vt:lpstr>
      <vt:lpstr>Methods and Approaches :</vt:lpstr>
      <vt:lpstr>PowerPoint Presentation</vt:lpstr>
      <vt:lpstr>Resources :</vt:lpstr>
      <vt:lpstr>PowerPoint Presentation</vt:lpstr>
      <vt:lpstr>PowerPoint Presentation</vt:lpstr>
      <vt:lpstr>To Be Completed by Appropriate Manager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Srushti Deshpande</dc:creator>
  <cp:lastModifiedBy>Srushti Deshpande</cp:lastModifiedBy>
  <cp:revision>4</cp:revision>
  <dcterms:created xsi:type="dcterms:W3CDTF">2025-02-01T10:21:50Z</dcterms:created>
  <dcterms:modified xsi:type="dcterms:W3CDTF">2025-02-02T19:51:57Z</dcterms:modified>
</cp:coreProperties>
</file>