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1" r:id="rId4"/>
    <p:sldId id="282" r:id="rId5"/>
    <p:sldId id="258" r:id="rId6"/>
    <p:sldId id="274" r:id="rId7"/>
    <p:sldId id="275" r:id="rId8"/>
    <p:sldId id="259" r:id="rId9"/>
    <p:sldId id="269" r:id="rId10"/>
    <p:sldId id="270" r:id="rId11"/>
    <p:sldId id="260" r:id="rId12"/>
    <p:sldId id="271" r:id="rId13"/>
    <p:sldId id="272" r:id="rId14"/>
    <p:sldId id="261" r:id="rId15"/>
    <p:sldId id="266" r:id="rId16"/>
    <p:sldId id="267" r:id="rId17"/>
    <p:sldId id="262" r:id="rId18"/>
    <p:sldId id="263" r:id="rId19"/>
    <p:sldId id="277" r:id="rId20"/>
    <p:sldId id="278" r:id="rId21"/>
    <p:sldId id="264" r:id="rId22"/>
    <p:sldId id="26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67757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34876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72883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7884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822102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6134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822835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71839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8985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04322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FEA76-B802-4D44-91B6-9CA8AE8DEACA}" type="datetimeFigureOut">
              <a:rPr lang="en-IN" smtClean="0"/>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19504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69295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FEA76-B802-4D44-91B6-9CA8AE8DEACA}" type="datetimeFigureOut">
              <a:rPr lang="en-IN" smtClean="0"/>
              <a:t>17-02-2025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93472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FEA76-B802-4D44-91B6-9CA8AE8DEACA}" type="datetimeFigureOut">
              <a:rPr lang="en-IN" smtClean="0"/>
              <a:t>17-02-2025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36702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FEA76-B802-4D44-91B6-9CA8AE8DEACA}" type="datetimeFigureOut">
              <a:rPr lang="en-IN" smtClean="0"/>
              <a:t>17-02-2025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322722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173931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9FEA76-B802-4D44-91B6-9CA8AE8DEACA}" type="datetimeFigureOut">
              <a:rPr lang="en-IN" smtClean="0"/>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FBB1EF-F96C-48B4-BC8A-5615A5211DFD}" type="slidenum">
              <a:rPr lang="en-IN" smtClean="0"/>
              <a:t>‹#›</a:t>
            </a:fld>
            <a:endParaRPr lang="en-IN"/>
          </a:p>
        </p:txBody>
      </p:sp>
    </p:spTree>
    <p:extLst>
      <p:ext uri="{BB962C8B-B14F-4D97-AF65-F5344CB8AC3E}">
        <p14:creationId xmlns:p14="http://schemas.microsoft.com/office/powerpoint/2010/main" val="2289236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A9FEA76-B802-4D44-91B6-9CA8AE8DEACA}" type="datetimeFigureOut">
              <a:rPr lang="en-IN" smtClean="0"/>
              <a:t>17-02-2025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CFBB1EF-F96C-48B4-BC8A-5615A5211DFD}" type="slidenum">
              <a:rPr lang="en-IN" smtClean="0"/>
              <a:t>‹#›</a:t>
            </a:fld>
            <a:endParaRPr lang="en-IN"/>
          </a:p>
        </p:txBody>
      </p:sp>
    </p:spTree>
    <p:extLst>
      <p:ext uri="{BB962C8B-B14F-4D97-AF65-F5344CB8AC3E}">
        <p14:creationId xmlns:p14="http://schemas.microsoft.com/office/powerpoint/2010/main" val="3562749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E1DA2-1F90-4046-9BC7-517D58CD93E3}"/>
              </a:ext>
            </a:extLst>
          </p:cNvPr>
          <p:cNvSpPr>
            <a:spLocks noGrp="1"/>
          </p:cNvSpPr>
          <p:nvPr>
            <p:ph type="ctrTitle"/>
          </p:nvPr>
        </p:nvSpPr>
        <p:spPr/>
        <p:txBody>
          <a:bodyPr>
            <a:normAutofit fontScale="90000"/>
          </a:bodyPr>
          <a:lstStyle/>
          <a:p>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Property and Casualty (PNC) Policy Analysis for Automobile and Property</a:t>
            </a:r>
            <a:br>
              <a:rPr lang="en-US" dirty="0">
                <a:latin typeface="Times New Roman" panose="02020603050405020304" pitchFamily="18" charset="0"/>
                <a:cs typeface="Times New Roman" panose="02020603050405020304" pitchFamily="18" charset="0"/>
              </a:rPr>
            </a:br>
            <a:endParaRPr lang="en-IN" dirty="0"/>
          </a:p>
        </p:txBody>
      </p:sp>
      <p:sp>
        <p:nvSpPr>
          <p:cNvPr id="3" name="Subtitle 2">
            <a:extLst>
              <a:ext uri="{FF2B5EF4-FFF2-40B4-BE49-F238E27FC236}">
                <a16:creationId xmlns:a16="http://schemas.microsoft.com/office/drawing/2014/main" id="{AA6AB43B-FD0E-4B48-8A4D-101D78D85C75}"/>
              </a:ext>
            </a:extLst>
          </p:cNvPr>
          <p:cNvSpPr>
            <a:spLocks noGrp="1"/>
          </p:cNvSpPr>
          <p:nvPr>
            <p:ph type="subTitle" idx="1"/>
          </p:nvPr>
        </p:nvSpPr>
        <p:spPr>
          <a:xfrm>
            <a:off x="1398494" y="3162768"/>
            <a:ext cx="9144000" cy="1655762"/>
          </a:xfrm>
        </p:spPr>
        <p:txBody>
          <a:bodyPr/>
          <a:lstStyle/>
          <a:p>
            <a:r>
              <a:rPr lang="en-US" dirty="0">
                <a:solidFill>
                  <a:srgbClr val="4A4A45"/>
                </a:solidFill>
                <a:latin typeface="Times New Roman" panose="02020603050405020304" pitchFamily="18" charset="0"/>
                <a:ea typeface="Lato" pitchFamily="34" charset="-122"/>
                <a:cs typeface="Times New Roman" panose="02020603050405020304" pitchFamily="18" charset="0"/>
              </a:rPr>
              <a:t>Presented by: Sneha Jalnapure</a:t>
            </a:r>
            <a:endParaRPr lang="en-US" dirty="0">
              <a:latin typeface="Times New Roman" panose="02020603050405020304" pitchFamily="18" charset="0"/>
              <a:cs typeface="Times New Roman" panose="02020603050405020304" pitchFamily="18" charset="0"/>
            </a:endParaRPr>
          </a:p>
          <a:p>
            <a:r>
              <a:rPr lang="en-US" dirty="0">
                <a:solidFill>
                  <a:srgbClr val="4A4A45"/>
                </a:solidFill>
                <a:latin typeface="Times New Roman" panose="02020603050405020304" pitchFamily="18" charset="0"/>
                <a:ea typeface="Lato" pitchFamily="34" charset="-122"/>
                <a:cs typeface="Times New Roman" panose="02020603050405020304" pitchFamily="18" charset="0"/>
              </a:rPr>
              <a:t>Date: February 15, 2025</a:t>
            </a:r>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374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0C9408-6D45-49B8-AE1C-B219402B5744}"/>
              </a:ext>
            </a:extLst>
          </p:cNvPr>
          <p:cNvSpPr/>
          <p:nvPr/>
        </p:nvSpPr>
        <p:spPr>
          <a:xfrm>
            <a:off x="1371600" y="951101"/>
            <a:ext cx="10820400" cy="4031873"/>
          </a:xfrm>
          <a:prstGeom prst="rect">
            <a:avLst/>
          </a:prstGeom>
        </p:spPr>
        <p:txBody>
          <a:bodyPr wrap="square">
            <a:spAutoFit/>
          </a:bodyPr>
          <a:lstStyle/>
          <a:p>
            <a:r>
              <a:rPr lang="en-IN" sz="1400" b="1" dirty="0">
                <a:latin typeface="Calibri" panose="020F0502020204030204" pitchFamily="34" charset="0"/>
                <a:ea typeface="Calibri" panose="020F0502020204030204" pitchFamily="34" charset="0"/>
                <a:cs typeface="Calibri" panose="020F0502020204030204" pitchFamily="34" charset="0"/>
              </a:rPr>
              <a:t>4. Assessing Regulatory Compliance and Risk Management:</a:t>
            </a:r>
          </a:p>
          <a:p>
            <a:endParaRPr lang="en-IN" sz="1400" b="1"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Objective: Ensure that insurance products comply with industry regulations and effectively manage risks associated with the automobile and property  assets.</a:t>
            </a:r>
          </a:p>
          <a:p>
            <a:r>
              <a:rPr lang="en-IN" sz="1400" dirty="0">
                <a:latin typeface="Calibri" panose="020F0502020204030204" pitchFamily="34" charset="0"/>
                <a:ea typeface="Calibri" panose="020F0502020204030204" pitchFamily="34" charset="0"/>
                <a:cs typeface="Calibri" panose="020F0502020204030204" pitchFamily="34" charset="0"/>
              </a:rPr>
              <a:t>Approach: Review current regulations, assess potential risks, and develop strategies to mitigate them.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r>
              <a:rPr lang="en-IN" sz="1400" b="1" dirty="0">
                <a:latin typeface="Calibri" panose="020F0502020204030204" pitchFamily="34" charset="0"/>
                <a:ea typeface="Calibri" panose="020F0502020204030204" pitchFamily="34" charset="0"/>
                <a:cs typeface="Calibri" panose="020F0502020204030204" pitchFamily="34" charset="0"/>
              </a:rPr>
              <a:t>5. Enhancing Operational Efficiency:</a:t>
            </a:r>
          </a:p>
          <a:p>
            <a:endParaRPr lang="en-IN" sz="1400" b="1"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Objective: Streamline internal processes to improve efficiency and reduce costs in delivering P&amp;C insurance services.</a:t>
            </a:r>
          </a:p>
          <a:p>
            <a:r>
              <a:rPr lang="en-IN" sz="1400" dirty="0">
                <a:latin typeface="Calibri" panose="020F0502020204030204" pitchFamily="34" charset="0"/>
                <a:ea typeface="Calibri" panose="020F0502020204030204" pitchFamily="34" charset="0"/>
                <a:cs typeface="Calibri" panose="020F0502020204030204" pitchFamily="34" charset="0"/>
              </a:rPr>
              <a:t>Approach: Implement process optimization techniques, invest in automation tools, and foster a culture of continuous improvement.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r>
              <a:rPr lang="en-IN" sz="1400" b="1" dirty="0">
                <a:latin typeface="Calibri" panose="020F0502020204030204" pitchFamily="34" charset="0"/>
                <a:ea typeface="Calibri" panose="020F0502020204030204" pitchFamily="34" charset="0"/>
                <a:cs typeface="Calibri" panose="020F0502020204030204" pitchFamily="34" charset="0"/>
              </a:rPr>
              <a:t>6. Developing Competitive Strategies:</a:t>
            </a:r>
          </a:p>
          <a:p>
            <a:endParaRPr lang="en-IN" sz="1400" b="1"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Objective: Formulate strategies to gain a competitive edge in the P&amp;C insurance market for the automobile and property .</a:t>
            </a:r>
          </a:p>
          <a:p>
            <a:r>
              <a:rPr lang="en-IN" sz="1400" dirty="0">
                <a:latin typeface="Calibri" panose="020F0502020204030204" pitchFamily="34" charset="0"/>
                <a:ea typeface="Calibri" panose="020F0502020204030204" pitchFamily="34" charset="0"/>
                <a:cs typeface="Calibri" panose="020F0502020204030204" pitchFamily="34" charset="0"/>
              </a:rPr>
              <a:t>Approach: Analyze competitors, identify market gaps, and develop unique value propositions to attract and retain customers.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r>
              <a:rPr lang="en-IN" sz="1400" dirty="0">
                <a:latin typeface="Calibri" panose="020F0502020204030204" pitchFamily="34" charset="0"/>
                <a:ea typeface="Calibri" panose="020F0502020204030204" pitchFamily="34" charset="0"/>
                <a:cs typeface="Calibri" panose="020F0502020204030204" pitchFamily="34" charset="0"/>
              </a:rPr>
              <a:t>By focusing on these objectives, P&amp;C project can effectively address the unique challenges and opportunities within the automobile and property insurance markets, leading to enhanced customer satisfaction and business growth.</a:t>
            </a:r>
            <a:endParaRPr lang="en-IN" sz="1400" dirty="0"/>
          </a:p>
        </p:txBody>
      </p:sp>
    </p:spTree>
    <p:extLst>
      <p:ext uri="{BB962C8B-B14F-4D97-AF65-F5344CB8AC3E}">
        <p14:creationId xmlns:p14="http://schemas.microsoft.com/office/powerpoint/2010/main" val="2553746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D58E-2087-4F11-88F1-9BCC7461E9E0}"/>
              </a:ext>
            </a:extLst>
          </p:cNvPr>
          <p:cNvSpPr>
            <a:spLocks noGrp="1"/>
          </p:cNvSpPr>
          <p:nvPr>
            <p:ph type="title"/>
          </p:nvPr>
        </p:nvSpPr>
        <p:spPr>
          <a:xfrm>
            <a:off x="1086643" y="354106"/>
            <a:ext cx="10018713" cy="1036543"/>
          </a:xfrm>
        </p:spPr>
        <p:txBody>
          <a:bodyPr>
            <a:normAutofit fontScale="90000"/>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Success Criteria</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D91DC2B-9701-48DC-A13E-7A38231C9603}"/>
              </a:ext>
            </a:extLst>
          </p:cNvPr>
          <p:cNvSpPr>
            <a:spLocks noGrp="1"/>
          </p:cNvSpPr>
          <p:nvPr>
            <p:ph idx="1"/>
          </p:nvPr>
        </p:nvSpPr>
        <p:spPr>
          <a:xfrm>
            <a:off x="1322945" y="1390649"/>
            <a:ext cx="10018713" cy="4305301"/>
          </a:xfrm>
        </p:spPr>
        <p:txBody>
          <a:bodyPr>
            <a:normAutofit fontScale="85000" lnSpcReduction="20000"/>
          </a:bodyPr>
          <a:lstStyle/>
          <a:p>
            <a:pPr lvl="0"/>
            <a:r>
              <a:rPr lang="en-IN" sz="2600" b="1" dirty="0">
                <a:latin typeface="Calibri" panose="020F0502020204030204" pitchFamily="34" charset="0"/>
                <a:ea typeface="Calibri" panose="020F0502020204030204" pitchFamily="34" charset="0"/>
                <a:cs typeface="Calibri" panose="020F0502020204030204" pitchFamily="34" charset="0"/>
              </a:rPr>
              <a:t>Criteria for Success:</a:t>
            </a:r>
          </a:p>
          <a:p>
            <a:pPr lvl="0"/>
            <a:endParaRPr lang="en-IN" sz="2600" dirty="0">
              <a:latin typeface="Calibri" panose="020F0502020204030204" pitchFamily="34" charset="0"/>
              <a:ea typeface="Calibri" panose="020F0502020204030204" pitchFamily="34" charset="0"/>
              <a:cs typeface="Calibri" panose="020F0502020204030204" pitchFamily="34" charset="0"/>
            </a:endParaRPr>
          </a:p>
          <a:p>
            <a:pPr marL="557213" lvl="1" indent="-214313">
              <a:lnSpc>
                <a:spcPct val="107000"/>
              </a:lnSpc>
              <a:spcAft>
                <a:spcPts val="600"/>
              </a:spcAft>
              <a:buSzPts val="1000"/>
              <a:buFont typeface="Courier New" panose="02070309020205020404" pitchFamily="49" charset="0"/>
              <a:buChar char="o"/>
              <a:tabLst>
                <a:tab pos="685800" algn="l"/>
              </a:tabLst>
            </a:pPr>
            <a:r>
              <a:rPr lang="en-IN" sz="2600" b="1" dirty="0">
                <a:latin typeface="Calibri" panose="020F0502020204030204" pitchFamily="34" charset="0"/>
                <a:ea typeface="Calibri" panose="020F0502020204030204" pitchFamily="34" charset="0"/>
                <a:cs typeface="Calibri" panose="020F0502020204030204" pitchFamily="34" charset="0"/>
              </a:rPr>
              <a:t>Records Availability:</a:t>
            </a:r>
            <a:endParaRPr lang="en-IN" sz="2600" dirty="0">
              <a:latin typeface="Calibri" panose="020F0502020204030204" pitchFamily="34" charset="0"/>
              <a:ea typeface="Calibri" panose="020F0502020204030204" pitchFamily="34" charset="0"/>
              <a:cs typeface="Calibri" panose="020F0502020204030204" pitchFamily="34" charset="0"/>
            </a:endParaRPr>
          </a:p>
          <a:p>
            <a:pPr marL="857250" lvl="2" indent="-171450">
              <a:lnSpc>
                <a:spcPct val="107000"/>
              </a:lnSpc>
              <a:spcAft>
                <a:spcPts val="600"/>
              </a:spcAft>
              <a:buSzPts val="1000"/>
              <a:buFont typeface="Wingdings" panose="05000000000000000000" pitchFamily="2" charset="2"/>
              <a:buChar char=""/>
              <a:tabLst>
                <a:tab pos="1028700" algn="l"/>
              </a:tabLst>
            </a:pPr>
            <a:r>
              <a:rPr lang="en-IN" sz="2600" dirty="0">
                <a:latin typeface="Calibri" panose="020F0502020204030204" pitchFamily="34" charset="0"/>
                <a:ea typeface="Calibri" panose="020F0502020204030204" pitchFamily="34" charset="0"/>
                <a:cs typeface="Calibri" panose="020F0502020204030204" pitchFamily="34" charset="0"/>
              </a:rPr>
              <a:t>Improve the availability and accessibility of information, collateral, forms, and documents.</a:t>
            </a:r>
          </a:p>
          <a:p>
            <a:pPr marL="557213" lvl="1" indent="-214313">
              <a:lnSpc>
                <a:spcPct val="107000"/>
              </a:lnSpc>
              <a:spcAft>
                <a:spcPts val="600"/>
              </a:spcAft>
              <a:buSzPts val="1000"/>
              <a:buFont typeface="Courier New" panose="02070309020205020404" pitchFamily="49" charset="0"/>
              <a:buChar char="o"/>
              <a:tabLst>
                <a:tab pos="685800" algn="l"/>
              </a:tabLst>
            </a:pPr>
            <a:r>
              <a:rPr lang="en-IN" sz="2600" b="1" dirty="0">
                <a:latin typeface="Calibri" panose="020F0502020204030204" pitchFamily="34" charset="0"/>
                <a:ea typeface="Calibri" panose="020F0502020204030204" pitchFamily="34" charset="0"/>
                <a:cs typeface="Calibri" panose="020F0502020204030204" pitchFamily="34" charset="0"/>
              </a:rPr>
              <a:t>Reduce Downtime:</a:t>
            </a:r>
            <a:endParaRPr lang="en-IN" sz="2600" dirty="0">
              <a:latin typeface="Calibri" panose="020F0502020204030204" pitchFamily="34" charset="0"/>
              <a:ea typeface="Calibri" panose="020F0502020204030204" pitchFamily="34" charset="0"/>
              <a:cs typeface="Calibri" panose="020F0502020204030204" pitchFamily="34" charset="0"/>
            </a:endParaRPr>
          </a:p>
          <a:p>
            <a:pPr marL="857250" lvl="2" indent="-171450">
              <a:lnSpc>
                <a:spcPct val="107000"/>
              </a:lnSpc>
              <a:spcAft>
                <a:spcPts val="600"/>
              </a:spcAft>
              <a:buSzPts val="1000"/>
              <a:buFont typeface="Wingdings" panose="05000000000000000000" pitchFamily="2" charset="2"/>
              <a:buChar char=""/>
              <a:tabLst>
                <a:tab pos="1028700" algn="l"/>
              </a:tabLst>
            </a:pPr>
            <a:r>
              <a:rPr lang="en-IN" sz="2600" dirty="0">
                <a:latin typeface="Calibri" panose="020F0502020204030204" pitchFamily="34" charset="0"/>
                <a:ea typeface="Calibri" panose="020F0502020204030204" pitchFamily="34" charset="0"/>
                <a:cs typeface="Calibri" panose="020F0502020204030204" pitchFamily="34" charset="0"/>
              </a:rPr>
              <a:t>Reduce system downtime, related wait times, and systems response times.</a:t>
            </a:r>
          </a:p>
          <a:p>
            <a:pPr marL="557213" lvl="1" indent="-214313">
              <a:lnSpc>
                <a:spcPct val="107000"/>
              </a:lnSpc>
              <a:spcAft>
                <a:spcPts val="600"/>
              </a:spcAft>
              <a:buSzPts val="1000"/>
              <a:buFont typeface="Courier New" panose="02070309020205020404" pitchFamily="49" charset="0"/>
              <a:buChar char="o"/>
              <a:tabLst>
                <a:tab pos="685800" algn="l"/>
              </a:tabLst>
            </a:pPr>
            <a:r>
              <a:rPr lang="en-IN" sz="2600" b="1" dirty="0">
                <a:latin typeface="Calibri" panose="020F0502020204030204" pitchFamily="34" charset="0"/>
                <a:ea typeface="Calibri" panose="020F0502020204030204" pitchFamily="34" charset="0"/>
                <a:cs typeface="Calibri" panose="020F0502020204030204" pitchFamily="34" charset="0"/>
              </a:rPr>
              <a:t>Increase customer satisfaction:</a:t>
            </a:r>
            <a:endParaRPr lang="en-IN" sz="2600" dirty="0">
              <a:latin typeface="Calibri" panose="020F0502020204030204" pitchFamily="34" charset="0"/>
              <a:ea typeface="Calibri" panose="020F0502020204030204" pitchFamily="34" charset="0"/>
              <a:cs typeface="Calibri" panose="020F0502020204030204" pitchFamily="34" charset="0"/>
            </a:endParaRPr>
          </a:p>
          <a:p>
            <a:pPr marL="857250" lvl="2" indent="-171450">
              <a:lnSpc>
                <a:spcPct val="107000"/>
              </a:lnSpc>
              <a:spcAft>
                <a:spcPts val="600"/>
              </a:spcAft>
              <a:buSzPts val="1000"/>
              <a:buFont typeface="Wingdings" panose="05000000000000000000" pitchFamily="2" charset="2"/>
              <a:buChar char=""/>
              <a:tabLst>
                <a:tab pos="1028700" algn="l"/>
              </a:tabLst>
            </a:pPr>
            <a:r>
              <a:rPr lang="en-IN" sz="2600" dirty="0">
                <a:latin typeface="Calibri" panose="020F0502020204030204" pitchFamily="34" charset="0"/>
                <a:ea typeface="Calibri" panose="020F0502020204030204" pitchFamily="34" charset="0"/>
                <a:cs typeface="Calibri" panose="020F0502020204030204" pitchFamily="34" charset="0"/>
              </a:rPr>
              <a:t>Implement feedback mechanisms to gauge client interactions with the new system.</a:t>
            </a:r>
          </a:p>
          <a:p>
            <a:endParaRPr lang="en-IN" dirty="0"/>
          </a:p>
        </p:txBody>
      </p:sp>
    </p:spTree>
    <p:extLst>
      <p:ext uri="{BB962C8B-B14F-4D97-AF65-F5344CB8AC3E}">
        <p14:creationId xmlns:p14="http://schemas.microsoft.com/office/powerpoint/2010/main" val="2807610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28E0AE-985D-4F4D-B471-E96365678B7D}"/>
              </a:ext>
            </a:extLst>
          </p:cNvPr>
          <p:cNvSpPr/>
          <p:nvPr/>
        </p:nvSpPr>
        <p:spPr>
          <a:xfrm>
            <a:off x="1371599" y="962025"/>
            <a:ext cx="10344151" cy="4524315"/>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Establishing clear success criteria is essential for evaluating the effectiveness of a Property and Casualty (P&amp;C) insurance project within the automobile and property. Below are key success criteria to consider:</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Customer Satisfaction and Retention:</a:t>
            </a:r>
          </a:p>
          <a:p>
            <a:r>
              <a:rPr lang="en-IN" sz="1600" dirty="0">
                <a:latin typeface="Calibri" panose="020F0502020204030204" pitchFamily="34" charset="0"/>
                <a:ea typeface="Calibri" panose="020F0502020204030204" pitchFamily="34" charset="0"/>
                <a:cs typeface="Calibri" panose="020F0502020204030204" pitchFamily="34" charset="0"/>
              </a:rPr>
              <a:t>Objective: Achieve high levels of customer satisfaction and retention by delivering tailored insurance products that meet the specific needs of clients in the automobile and property </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regular customer feedback mechanisms, such as surveys and focus groups, to assess satisfaction levels and identify areas for improvement.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2. Financial Performance and Profitability:</a:t>
            </a:r>
          </a:p>
          <a:p>
            <a:r>
              <a:rPr lang="en-IN" sz="1600" dirty="0">
                <a:latin typeface="Calibri" panose="020F0502020204030204" pitchFamily="34" charset="0"/>
                <a:ea typeface="Calibri" panose="020F0502020204030204" pitchFamily="34" charset="0"/>
                <a:cs typeface="Calibri" panose="020F0502020204030204" pitchFamily="34" charset="0"/>
              </a:rPr>
              <a:t>Objective: Achieve targeted financial outcomes, including profitability and return on investment (ROI), by effectively managing underwriting processes and claims.</a:t>
            </a:r>
          </a:p>
          <a:p>
            <a:r>
              <a:rPr lang="en-IN" sz="1600" dirty="0">
                <a:latin typeface="Calibri" panose="020F0502020204030204" pitchFamily="34" charset="0"/>
                <a:ea typeface="Calibri" panose="020F0502020204030204" pitchFamily="34" charset="0"/>
                <a:cs typeface="Calibri" panose="020F0502020204030204" pitchFamily="34" charset="0"/>
              </a:rPr>
              <a:t>Approach: Monitor key financial metrics such as loss ratios, expense ratios, and combined ratios to ensure financial health.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3. Operational Efficiency:</a:t>
            </a:r>
          </a:p>
          <a:p>
            <a:r>
              <a:rPr lang="en-IN" sz="1600" dirty="0">
                <a:latin typeface="Calibri" panose="020F0502020204030204" pitchFamily="34" charset="0"/>
                <a:ea typeface="Calibri" panose="020F0502020204030204" pitchFamily="34" charset="0"/>
                <a:cs typeface="Calibri" panose="020F0502020204030204" pitchFamily="34" charset="0"/>
              </a:rPr>
              <a:t>Objective: Enhance operational efficiency by streamlining processes, reducing cycle times, and minimizing administrative costs.</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process optimization techniques and invest in automation tools to improve efficiency.</a:t>
            </a:r>
          </a:p>
        </p:txBody>
      </p:sp>
    </p:spTree>
    <p:extLst>
      <p:ext uri="{BB962C8B-B14F-4D97-AF65-F5344CB8AC3E}">
        <p14:creationId xmlns:p14="http://schemas.microsoft.com/office/powerpoint/2010/main" val="3523154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64167D-C334-454A-BEFD-958048B78F9B}"/>
              </a:ext>
            </a:extLst>
          </p:cNvPr>
          <p:cNvSpPr/>
          <p:nvPr/>
        </p:nvSpPr>
        <p:spPr>
          <a:xfrm>
            <a:off x="1381126" y="1018044"/>
            <a:ext cx="10267950" cy="4278094"/>
          </a:xfrm>
          <a:prstGeom prst="rect">
            <a:avLst/>
          </a:prstGeom>
        </p:spPr>
        <p:txBody>
          <a:bodyPr wrap="square">
            <a:spAutoFit/>
          </a:bodyPr>
          <a:lstStyle/>
          <a:p>
            <a:r>
              <a:rPr lang="en-IN" sz="1600" b="1" dirty="0">
                <a:latin typeface="Calibri" panose="020F0502020204030204" pitchFamily="34" charset="0"/>
                <a:ea typeface="Calibri" panose="020F0502020204030204" pitchFamily="34" charset="0"/>
                <a:cs typeface="Calibri" panose="020F0502020204030204" pitchFamily="34" charset="0"/>
              </a:rPr>
              <a:t>4. Regulatory Compliance and Risk Management:</a:t>
            </a:r>
          </a:p>
          <a:p>
            <a:r>
              <a:rPr lang="en-IN" sz="1600" dirty="0">
                <a:latin typeface="Calibri" panose="020F0502020204030204" pitchFamily="34" charset="0"/>
                <a:ea typeface="Calibri" panose="020F0502020204030204" pitchFamily="34" charset="0"/>
                <a:cs typeface="Calibri" panose="020F0502020204030204" pitchFamily="34" charset="0"/>
              </a:rPr>
              <a:t>Objective: Ensure full compliance with industry regulations and effectively manage risks associated with the automobile and property assets.</a:t>
            </a:r>
          </a:p>
          <a:p>
            <a:r>
              <a:rPr lang="en-IN" sz="1600" dirty="0">
                <a:latin typeface="Calibri" panose="020F0502020204030204" pitchFamily="34" charset="0"/>
                <a:ea typeface="Calibri" panose="020F0502020204030204" pitchFamily="34" charset="0"/>
                <a:cs typeface="Calibri" panose="020F0502020204030204" pitchFamily="34" charset="0"/>
              </a:rPr>
              <a:t>Approach: Regularly review and update compliance protocols and risk management strategies to align with current regulations.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5. Technological Integration and Innovation:</a:t>
            </a:r>
          </a:p>
          <a:p>
            <a:r>
              <a:rPr lang="en-IN" sz="1600" dirty="0">
                <a:latin typeface="Calibri" panose="020F0502020204030204" pitchFamily="34" charset="0"/>
                <a:ea typeface="Calibri" panose="020F0502020204030204" pitchFamily="34" charset="0"/>
                <a:cs typeface="Calibri" panose="020F0502020204030204" pitchFamily="34" charset="0"/>
              </a:rPr>
              <a:t>Objective: Leverage advanced technologies to enhance underwriting, claims processing, and customer service.</a:t>
            </a:r>
          </a:p>
          <a:p>
            <a:r>
              <a:rPr lang="en-IN" sz="1600" dirty="0">
                <a:latin typeface="Calibri" panose="020F0502020204030204" pitchFamily="34" charset="0"/>
                <a:ea typeface="Calibri" panose="020F0502020204030204" pitchFamily="34" charset="0"/>
                <a:cs typeface="Calibri" panose="020F0502020204030204" pitchFamily="34" charset="0"/>
              </a:rPr>
              <a:t>Approach: Invest in digital platforms, data analytics, and artificial intelligence to improve operational capabilities.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6. Market Share and Competitive Positioning:</a:t>
            </a:r>
          </a:p>
          <a:p>
            <a:r>
              <a:rPr lang="en-IN" sz="1600" dirty="0">
                <a:latin typeface="Calibri" panose="020F0502020204030204" pitchFamily="34" charset="0"/>
                <a:ea typeface="Calibri" panose="020F0502020204030204" pitchFamily="34" charset="0"/>
                <a:cs typeface="Calibri" panose="020F0502020204030204" pitchFamily="34" charset="0"/>
              </a:rPr>
              <a:t>Objective: Increase market share and strengthen competitive positioning within the automobile and property </a:t>
            </a:r>
          </a:p>
          <a:p>
            <a:r>
              <a:rPr lang="en-IN" sz="1600" dirty="0">
                <a:latin typeface="Calibri" panose="020F0502020204030204" pitchFamily="34" charset="0"/>
                <a:ea typeface="Calibri" panose="020F0502020204030204" pitchFamily="34" charset="0"/>
                <a:cs typeface="Calibri" panose="020F0502020204030204" pitchFamily="34" charset="0"/>
              </a:rPr>
              <a:t>insurance markets.</a:t>
            </a:r>
          </a:p>
          <a:p>
            <a:r>
              <a:rPr lang="en-IN" sz="1600" dirty="0">
                <a:latin typeface="Calibri" panose="020F0502020204030204" pitchFamily="34" charset="0"/>
                <a:ea typeface="Calibri" panose="020F0502020204030204" pitchFamily="34" charset="0"/>
                <a:cs typeface="Calibri" panose="020F0502020204030204" pitchFamily="34" charset="0"/>
              </a:rPr>
              <a:t>Approach: Conduct competitive analysis to identify market gaps and develop strategies to attract and retain clients.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By focusing on these success criteria, P&amp;C insurance projects can effectively address the unique challenges and opportunities within the automobile and property, leading to enhanced customer satisfaction and business growth.</a:t>
            </a:r>
          </a:p>
        </p:txBody>
      </p:sp>
    </p:spTree>
    <p:extLst>
      <p:ext uri="{BB962C8B-B14F-4D97-AF65-F5344CB8AC3E}">
        <p14:creationId xmlns:p14="http://schemas.microsoft.com/office/powerpoint/2010/main" val="3924805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83106-479D-45DB-A604-394296CEE278}"/>
              </a:ext>
            </a:extLst>
          </p:cNvPr>
          <p:cNvSpPr>
            <a:spLocks noGrp="1"/>
          </p:cNvSpPr>
          <p:nvPr>
            <p:ph type="title"/>
          </p:nvPr>
        </p:nvSpPr>
        <p:spPr>
          <a:xfrm>
            <a:off x="1370571" y="361950"/>
            <a:ext cx="9739501" cy="1010771"/>
          </a:xfrm>
        </p:spPr>
        <p:txBody>
          <a:bodyPr>
            <a:normAutofit fontScale="90000"/>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Methods/Approach</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2F685B9-C8B6-443D-BACF-9697D7775C74}"/>
              </a:ext>
            </a:extLst>
          </p:cNvPr>
          <p:cNvSpPr>
            <a:spLocks noGrp="1"/>
          </p:cNvSpPr>
          <p:nvPr>
            <p:ph idx="1"/>
          </p:nvPr>
        </p:nvSpPr>
        <p:spPr>
          <a:xfrm>
            <a:off x="1493274" y="1573305"/>
            <a:ext cx="10018713" cy="4719919"/>
          </a:xfrm>
        </p:spPr>
        <p:txBody>
          <a:bodyPr>
            <a:normAutofit lnSpcReduction="10000"/>
          </a:bodyPr>
          <a:lstStyle/>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Establish selection committee and selection process: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Form a diverse team to oversee the selection and implementation process.</a:t>
            </a:r>
          </a:p>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Define requirements: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Gather input from stakeholders to build a comprehensive list of system requirements.</a:t>
            </a:r>
          </a:p>
          <a:p>
            <a:pPr marL="257175" indent="-257175">
              <a:lnSpc>
                <a:spcPct val="107000"/>
              </a:lnSpc>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Select vendors and finalists through RFP (</a:t>
            </a:r>
            <a:r>
              <a:rPr lang="en-IN" sz="1700" b="1" dirty="0">
                <a:latin typeface="Calibri" panose="020F0502020204030204" pitchFamily="34" charset="0"/>
                <a:ea typeface="Calibri" panose="020F0502020204030204" pitchFamily="34" charset="0"/>
                <a:cs typeface="Calibri" panose="020F0502020204030204" pitchFamily="34" charset="0"/>
              </a:rPr>
              <a:t>request for proposal</a:t>
            </a:r>
            <a:r>
              <a:rPr lang="en-IN" dirty="0">
                <a:latin typeface="Calibri" panose="020F0502020204030204" pitchFamily="34" charset="0"/>
                <a:ea typeface="Calibri" panose="020F0502020204030204" pitchFamily="34" charset="0"/>
                <a:cs typeface="Calibri" panose="020F0502020204030204" pitchFamily="34" charset="0"/>
              </a:rPr>
              <a:t>)</a:t>
            </a:r>
            <a:r>
              <a:rPr lang="en-IN" sz="2000" b="1" dirty="0">
                <a:latin typeface="Calibri" panose="020F0502020204030204" pitchFamily="34" charset="0"/>
                <a:ea typeface="Calibri" panose="020F0502020204030204" pitchFamily="34" charset="0"/>
                <a:cs typeface="Calibri" panose="020F0502020204030204" pitchFamily="34" charset="0"/>
              </a:rPr>
              <a:t>, </a:t>
            </a:r>
            <a:r>
              <a:rPr lang="en-IN" sz="2000" b="1" dirty="0">
                <a:latin typeface="Calibri" panose="020F0502020204030204" pitchFamily="34" charset="0"/>
                <a:ea typeface="Calibri" panose="020F0502020204030204" pitchFamily="34" charset="0"/>
                <a:cs typeface="Times New Roman" panose="02020603050405020304" pitchFamily="18" charset="0"/>
              </a:rPr>
              <a:t>demonstrations, and reviews:</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Execute a formal RFP process to identify best-fit solutions.</a:t>
            </a:r>
          </a:p>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Select and implement solution:</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557213" lvl="1" indent="-214313">
              <a:lnSpc>
                <a:spcPct val="107000"/>
              </a:lnSpc>
              <a:spcAft>
                <a:spcPts val="600"/>
              </a:spcAft>
              <a:buSzPts val="1000"/>
              <a:buFont typeface="Symbol" panose="05050102010706020507" pitchFamily="18" charset="2"/>
              <a:buChar char=""/>
              <a:tabLst>
                <a:tab pos="6858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Train users and technical staff for smooth transition and support mechanisms.</a:t>
            </a:r>
          </a:p>
          <a:p>
            <a:pPr marL="257175" indent="-257175">
              <a:lnSpc>
                <a:spcPct val="107000"/>
              </a:lnSpc>
              <a:spcAft>
                <a:spcPts val="600"/>
              </a:spcAft>
              <a:buSzPts val="1000"/>
              <a:buFont typeface="Symbol" panose="05050102010706020507" pitchFamily="18" charset="2"/>
              <a:buChar char=""/>
              <a:tabLst>
                <a:tab pos="342900" algn="l"/>
              </a:tabLst>
            </a:pPr>
            <a:r>
              <a:rPr lang="en-IN" sz="2000" b="1" dirty="0">
                <a:latin typeface="Calibri" panose="020F0502020204030204" pitchFamily="34" charset="0"/>
                <a:ea typeface="Calibri" panose="020F0502020204030204" pitchFamily="34" charset="0"/>
                <a:cs typeface="Times New Roman" panose="02020603050405020304" pitchFamily="18" charset="0"/>
              </a:rPr>
              <a:t>Go Live with new system:</a:t>
            </a:r>
          </a:p>
          <a:p>
            <a:pPr marL="257175" indent="-257175">
              <a:lnSpc>
                <a:spcPct val="107000"/>
              </a:lnSpc>
              <a:spcAft>
                <a:spcPts val="600"/>
              </a:spcAft>
              <a:buSzPts val="1000"/>
              <a:buFont typeface="Symbol" panose="05050102010706020507" pitchFamily="18" charset="2"/>
              <a:buChar char=""/>
              <a:tabLst>
                <a:tab pos="342900" algn="l"/>
              </a:tabLst>
            </a:pPr>
            <a:r>
              <a:rPr lang="en-IN" sz="2000" dirty="0">
                <a:latin typeface="Calibri" panose="020F0502020204030204" pitchFamily="34" charset="0"/>
                <a:ea typeface="Calibri" panose="020F0502020204030204" pitchFamily="34" charset="0"/>
                <a:cs typeface="Times New Roman" panose="02020603050405020304" pitchFamily="18" charset="0"/>
              </a:rPr>
              <a:t>Set a phased rollout plan to minimize disruption.</a:t>
            </a:r>
          </a:p>
          <a:p>
            <a:endParaRPr lang="en-IN" dirty="0"/>
          </a:p>
        </p:txBody>
      </p:sp>
    </p:spTree>
    <p:extLst>
      <p:ext uri="{BB962C8B-B14F-4D97-AF65-F5344CB8AC3E}">
        <p14:creationId xmlns:p14="http://schemas.microsoft.com/office/powerpoint/2010/main" val="1829765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D66D48-9C9C-4708-8637-C0009857D0D6}"/>
              </a:ext>
            </a:extLst>
          </p:cNvPr>
          <p:cNvSpPr/>
          <p:nvPr/>
        </p:nvSpPr>
        <p:spPr>
          <a:xfrm>
            <a:off x="1452842" y="117693"/>
            <a:ext cx="10662958" cy="6463308"/>
          </a:xfrm>
          <a:prstGeom prst="rect">
            <a:avLst/>
          </a:prstGeom>
        </p:spPr>
        <p:txBody>
          <a:bodyPr wrap="square">
            <a:spAutoFit/>
          </a:bodyPr>
          <a:lstStyle/>
          <a:p>
            <a:r>
              <a:rPr lang="en-IN" dirty="0">
                <a:latin typeface="Calibri" panose="020F0502020204030204" pitchFamily="34" charset="0"/>
                <a:ea typeface="Calibri" panose="020F0502020204030204" pitchFamily="34" charset="0"/>
                <a:cs typeface="Calibri" panose="020F0502020204030204" pitchFamily="34" charset="0"/>
              </a:rPr>
              <a:t>Effective project management is crucial in both the Automobile and Property, each with its unique methodologies and approaches.</a:t>
            </a:r>
          </a:p>
          <a:p>
            <a:endParaRPr lang="en-IN" dirty="0">
              <a:latin typeface="Calibri" panose="020F0502020204030204" pitchFamily="34" charset="0"/>
              <a:ea typeface="Calibri" panose="020F0502020204030204" pitchFamily="34" charset="0"/>
              <a:cs typeface="Calibri" panose="020F0502020204030204" pitchFamily="34" charset="0"/>
            </a:endParaRPr>
          </a:p>
          <a:p>
            <a:r>
              <a:rPr lang="en-IN" b="1" dirty="0">
                <a:latin typeface="Calibri" panose="020F0502020204030204" pitchFamily="34" charset="0"/>
                <a:ea typeface="Calibri" panose="020F0502020204030204" pitchFamily="34" charset="0"/>
                <a:cs typeface="Calibri" panose="020F0502020204030204" pitchFamily="34" charset="0"/>
              </a:rPr>
              <a:t>Automobile policy:</a:t>
            </a:r>
            <a:endParaRPr lang="en-IN"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Cross-Functional Collaboration</a:t>
            </a:r>
            <a:r>
              <a:rPr lang="en-US" dirty="0">
                <a:latin typeface="Calibri" panose="020F0502020204030204" pitchFamily="34" charset="0"/>
                <a:ea typeface="Calibri" panose="020F0502020204030204" pitchFamily="34" charset="0"/>
                <a:cs typeface="Calibri" panose="020F0502020204030204" pitchFamily="34" charset="0"/>
              </a:rPr>
              <a:t>: Effective project management in the automotive sector necessitates seamless collaboration across various departments such as design, engineering, manufacturing, and marketing. Each department brings unique skills and perspectives that are crucial for the holistic development of automotive products.</a:t>
            </a: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Agile Methodologies</a:t>
            </a:r>
            <a:r>
              <a:rPr lang="en-US" dirty="0">
                <a:latin typeface="Calibri" panose="020F0502020204030204" pitchFamily="34" charset="0"/>
                <a:ea typeface="Calibri" panose="020F0502020204030204" pitchFamily="34" charset="0"/>
                <a:cs typeface="Calibri" panose="020F0502020204030204" pitchFamily="34" charset="0"/>
              </a:rPr>
              <a:t>: Incorporating agile practices allows automotive companies to adapt to rapid technological advancements and changing market demands. This approach emphasizes flexibility, iterative development, and continuous improvement, enabling teams to respond swiftly to new challenges and opportunities.</a:t>
            </a: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Lean Manufacturing</a:t>
            </a:r>
            <a:r>
              <a:rPr lang="en-US" dirty="0">
                <a:latin typeface="Calibri" panose="020F0502020204030204" pitchFamily="34" charset="0"/>
                <a:ea typeface="Calibri" panose="020F0502020204030204" pitchFamily="34" charset="0"/>
                <a:cs typeface="Calibri" panose="020F0502020204030204" pitchFamily="34" charset="0"/>
              </a:rPr>
              <a:t>: This approach focuses on minimizing waste and maximizing efficiency by streamlining production processes. In the automobile industry, lean manufacturing is vital to reduce costs and improve quality, ensuring that each step in the production process adds value.</a:t>
            </a:r>
            <a:endParaRPr lang="en-IN"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b="1" dirty="0">
                <a:latin typeface="Calibri" panose="020F0502020204030204" pitchFamily="34" charset="0"/>
                <a:ea typeface="Calibri" panose="020F0502020204030204" pitchFamily="34" charset="0"/>
                <a:cs typeface="Calibri" panose="020F0502020204030204" pitchFamily="34" charset="0"/>
              </a:rPr>
              <a:t>Total Quality Management (TQM)</a:t>
            </a:r>
            <a:r>
              <a:rPr lang="en-IN"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A comprehensive approach to improving quality across all organizational processes, ensuring that every aspect of production meets high standards. TQM involves all employees in the pursuit of quality, fostering a culture of continuous improvement.</a:t>
            </a:r>
            <a:endParaRPr lang="en-IN"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b="1" dirty="0">
                <a:latin typeface="Calibri" panose="020F0502020204030204" pitchFamily="34" charset="0"/>
                <a:ea typeface="Calibri" panose="020F0502020204030204" pitchFamily="34" charset="0"/>
                <a:cs typeface="Calibri" panose="020F0502020204030204" pitchFamily="34" charset="0"/>
              </a:rPr>
              <a:t>Advanced Product Quality Planning (APQP): </a:t>
            </a:r>
            <a:r>
              <a:rPr lang="en-IN" dirty="0">
                <a:latin typeface="Calibri" panose="020F0502020204030204" pitchFamily="34" charset="0"/>
                <a:ea typeface="Calibri" panose="020F0502020204030204" pitchFamily="34" charset="0"/>
                <a:cs typeface="Calibri" panose="020F0502020204030204" pitchFamily="34" charset="0"/>
              </a:rPr>
              <a:t>A structured method for defining and establishing the steps necessary to ensure that a product satisfies the customer. </a:t>
            </a:r>
          </a:p>
          <a:p>
            <a:pPr marL="342900" indent="-342900">
              <a:buAutoNum type="arabicPeriod"/>
            </a:pPr>
            <a:r>
              <a:rPr lang="en-IN" b="1" dirty="0">
                <a:latin typeface="Calibri" panose="020F0502020204030204" pitchFamily="34" charset="0"/>
                <a:ea typeface="Calibri" panose="020F0502020204030204" pitchFamily="34" charset="0"/>
                <a:cs typeface="Calibri" panose="020F0502020204030204" pitchFamily="34" charset="0"/>
              </a:rPr>
              <a:t>Simultaneous Engineering: </a:t>
            </a:r>
            <a:r>
              <a:rPr lang="en-IN" dirty="0">
                <a:latin typeface="Calibri" panose="020F0502020204030204" pitchFamily="34" charset="0"/>
                <a:ea typeface="Calibri" panose="020F0502020204030204" pitchFamily="34" charset="0"/>
                <a:cs typeface="Calibri" panose="020F0502020204030204" pitchFamily="34" charset="0"/>
              </a:rPr>
              <a:t>Involves the concurrent development of product design and manufacturing processes to reduce time-to-market. </a:t>
            </a:r>
          </a:p>
          <a:p>
            <a:endParaRPr lang="en-IN" dirty="0"/>
          </a:p>
        </p:txBody>
      </p:sp>
    </p:spTree>
    <p:extLst>
      <p:ext uri="{BB962C8B-B14F-4D97-AF65-F5344CB8AC3E}">
        <p14:creationId xmlns:p14="http://schemas.microsoft.com/office/powerpoint/2010/main" val="4251296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4509AE-6D0B-4517-841D-433CF4E28926}"/>
              </a:ext>
            </a:extLst>
          </p:cNvPr>
          <p:cNvSpPr/>
          <p:nvPr/>
        </p:nvSpPr>
        <p:spPr>
          <a:xfrm>
            <a:off x="1464050" y="258846"/>
            <a:ext cx="10300446" cy="5909310"/>
          </a:xfrm>
          <a:prstGeom prst="rect">
            <a:avLst/>
          </a:prstGeom>
        </p:spPr>
        <p:txBody>
          <a:bodyPr wrap="square">
            <a:spAutoFit/>
          </a:bodyPr>
          <a:lstStyle/>
          <a:p>
            <a:r>
              <a:rPr lang="en-IN" b="1" dirty="0">
                <a:latin typeface="Calibri" panose="020F0502020204030204" pitchFamily="34" charset="0"/>
                <a:ea typeface="Calibri" panose="020F0502020204030204" pitchFamily="34" charset="0"/>
                <a:cs typeface="Calibri" panose="020F0502020204030204" pitchFamily="34" charset="0"/>
              </a:rPr>
              <a:t>Property:</a:t>
            </a:r>
          </a:p>
          <a:p>
            <a:endParaRPr lang="en-IN"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Critical Path Method (CPM): </a:t>
            </a:r>
            <a:r>
              <a:rPr lang="en-US" dirty="0">
                <a:latin typeface="Calibri" panose="020F0502020204030204" pitchFamily="34" charset="0"/>
                <a:ea typeface="Calibri" panose="020F0502020204030204" pitchFamily="34" charset="0"/>
                <a:cs typeface="Calibri" panose="020F0502020204030204" pitchFamily="34" charset="0"/>
              </a:rPr>
              <a:t>A project management technique used to determine the longest sequence of dependent tasks and ensure that project deadlines are met. CPM is essential in </a:t>
            </a:r>
            <a:r>
              <a:rPr lang="en-IN" dirty="0">
                <a:latin typeface="Calibri" panose="020F0502020204030204" pitchFamily="34" charset="0"/>
                <a:ea typeface="Calibri" panose="020F0502020204030204" pitchFamily="34" charset="0"/>
                <a:cs typeface="Calibri" panose="020F0502020204030204" pitchFamily="34" charset="0"/>
              </a:rPr>
              <a:t>Property</a:t>
            </a:r>
            <a:r>
              <a:rPr lang="en-IN" b="1"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to manage complex projects with multiple interdependent activities, ensuring timely completion. </a:t>
            </a: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Agile Project Management: </a:t>
            </a:r>
            <a:r>
              <a:rPr lang="en-US" dirty="0">
                <a:latin typeface="Calibri" panose="020F0502020204030204" pitchFamily="34" charset="0"/>
                <a:ea typeface="Calibri" panose="020F0502020204030204" pitchFamily="34" charset="0"/>
                <a:cs typeface="Calibri" panose="020F0502020204030204" pitchFamily="34" charset="0"/>
              </a:rPr>
              <a:t>Adapted for </a:t>
            </a:r>
            <a:r>
              <a:rPr lang="en-IN" dirty="0">
                <a:latin typeface="Calibri" panose="020F0502020204030204" pitchFamily="34" charset="0"/>
                <a:ea typeface="Calibri" panose="020F0502020204030204" pitchFamily="34" charset="0"/>
                <a:cs typeface="Calibri" panose="020F0502020204030204" pitchFamily="34" charset="0"/>
              </a:rPr>
              <a:t>Property</a:t>
            </a:r>
            <a:r>
              <a:rPr lang="en-US" dirty="0">
                <a:latin typeface="Calibri" panose="020F0502020204030204" pitchFamily="34" charset="0"/>
                <a:ea typeface="Calibri" panose="020F0502020204030204" pitchFamily="34" charset="0"/>
                <a:cs typeface="Calibri" panose="020F0502020204030204" pitchFamily="34" charset="0"/>
              </a:rPr>
              <a:t>, this approach allows for flexibility in project scope and timelines, accommodating changes in market conditions and client preferences. Agile methodologies enable </a:t>
            </a:r>
            <a:r>
              <a:rPr lang="en-IN" dirty="0">
                <a:latin typeface="Calibri" panose="020F0502020204030204" pitchFamily="34" charset="0"/>
                <a:ea typeface="Calibri" panose="020F0502020204030204" pitchFamily="34" charset="0"/>
                <a:cs typeface="Calibri" panose="020F0502020204030204" pitchFamily="34" charset="0"/>
              </a:rPr>
              <a:t>property </a:t>
            </a:r>
            <a:r>
              <a:rPr lang="en-US" dirty="0">
                <a:latin typeface="Calibri" panose="020F0502020204030204" pitchFamily="34" charset="0"/>
                <a:ea typeface="Calibri" panose="020F0502020204030204" pitchFamily="34" charset="0"/>
                <a:cs typeface="Calibri" panose="020F0502020204030204" pitchFamily="34" charset="0"/>
              </a:rPr>
              <a:t>developers to respond to evolving demands and uncertainties in the market. </a:t>
            </a: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Earned Value Management (EVM): </a:t>
            </a:r>
            <a:r>
              <a:rPr lang="en-US" dirty="0">
                <a:latin typeface="Calibri" panose="020F0502020204030204" pitchFamily="34" charset="0"/>
                <a:ea typeface="Calibri" panose="020F0502020204030204" pitchFamily="34" charset="0"/>
                <a:cs typeface="Calibri" panose="020F0502020204030204" pitchFamily="34" charset="0"/>
              </a:rPr>
              <a:t>A method for measuring project performance by comparing the planned progress with the actual progress, helping to identify variances in cost and schedule. EVM provides real-time insights into project performance, facilitating proactive management and decision-making. </a:t>
            </a: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Integrated Project Delivery (IPD): </a:t>
            </a:r>
            <a:r>
              <a:rPr lang="en-US" dirty="0">
                <a:latin typeface="Calibri" panose="020F0502020204030204" pitchFamily="34" charset="0"/>
                <a:ea typeface="Calibri" panose="020F0502020204030204" pitchFamily="34" charset="0"/>
                <a:cs typeface="Calibri" panose="020F0502020204030204" pitchFamily="34" charset="0"/>
              </a:rPr>
              <a:t>A collaborative approach that involves all stakeholders in the project from the beginning, aiming to optimize project results and reduce waste. IPD fosters a team-oriented environment, aligning the interests of all parties involved in the project. </a:t>
            </a:r>
          </a:p>
          <a:p>
            <a:pPr marL="342900" indent="-342900">
              <a:buAutoNum type="arabicPeriod"/>
            </a:pPr>
            <a:r>
              <a:rPr lang="en-US" b="1" dirty="0">
                <a:latin typeface="Calibri" panose="020F0502020204030204" pitchFamily="34" charset="0"/>
                <a:ea typeface="Calibri" panose="020F0502020204030204" pitchFamily="34" charset="0"/>
                <a:cs typeface="Calibri" panose="020F0502020204030204" pitchFamily="34" charset="0"/>
              </a:rPr>
              <a:t>Building Information Modeling (BIM): </a:t>
            </a:r>
            <a:r>
              <a:rPr lang="en-US" dirty="0">
                <a:latin typeface="Calibri" panose="020F0502020204030204" pitchFamily="34" charset="0"/>
                <a:ea typeface="Calibri" panose="020F0502020204030204" pitchFamily="34" charset="0"/>
                <a:cs typeface="Calibri" panose="020F0502020204030204" pitchFamily="34" charset="0"/>
              </a:rPr>
              <a:t>Utilizes digital representations of physical and functional characteristics of facilities to improve decision-making throughout the project lifecycle. BIM enhances collaboration among stakeholders, reduces errors, and improves the efficiency of the construction process.</a:t>
            </a:r>
          </a:p>
          <a:p>
            <a:r>
              <a:rPr lang="en-IN" dirty="0">
                <a:latin typeface="Calibri" panose="020F0502020204030204" pitchFamily="34" charset="0"/>
                <a:ea typeface="Calibri" panose="020F0502020204030204" pitchFamily="34" charset="0"/>
                <a:cs typeface="Calibri" panose="020F0502020204030204" pitchFamily="34" charset="0"/>
              </a:rPr>
              <a:t> Incorporating these methodologies can enhance efficiency, reduce costs, and improve the quality of outcomes in both the automobile and property.</a:t>
            </a:r>
          </a:p>
        </p:txBody>
      </p:sp>
    </p:spTree>
    <p:extLst>
      <p:ext uri="{BB962C8B-B14F-4D97-AF65-F5344CB8AC3E}">
        <p14:creationId xmlns:p14="http://schemas.microsoft.com/office/powerpoint/2010/main" val="2913662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06BB-F0C3-4873-B98E-9F10958E7900}"/>
              </a:ext>
            </a:extLst>
          </p:cNvPr>
          <p:cNvSpPr>
            <a:spLocks noGrp="1"/>
          </p:cNvSpPr>
          <p:nvPr>
            <p:ph type="title"/>
          </p:nvPr>
        </p:nvSpPr>
        <p:spPr>
          <a:xfrm>
            <a:off x="1086643" y="400051"/>
            <a:ext cx="10018713" cy="1129272"/>
          </a:xfrm>
        </p:spPr>
        <p:txBody>
          <a:bodyPr>
            <a:normAutofit fontScale="90000"/>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Resources</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7655347-F13E-4C74-977E-049DA06AEE1A}"/>
              </a:ext>
            </a:extLst>
          </p:cNvPr>
          <p:cNvSpPr>
            <a:spLocks noGrp="1"/>
          </p:cNvSpPr>
          <p:nvPr>
            <p:ph idx="1"/>
          </p:nvPr>
        </p:nvSpPr>
        <p:spPr>
          <a:xfrm>
            <a:off x="1322946" y="1377390"/>
            <a:ext cx="9905348" cy="4351338"/>
          </a:xfrm>
        </p:spPr>
        <p:txBody>
          <a:bodyPr>
            <a:normAutofit fontScale="92500"/>
          </a:bodyPr>
          <a:lstStyle/>
          <a:p>
            <a:pPr marR="0" lvl="0">
              <a:lnSpc>
                <a:spcPct val="107000"/>
              </a:lnSpc>
              <a:spcBef>
                <a:spcPts val="0"/>
              </a:spcBef>
              <a:spcAft>
                <a:spcPts val="800"/>
              </a:spcAft>
              <a:buSzPts val="1000"/>
              <a:tabLst>
                <a:tab pos="457200" algn="l"/>
              </a:tabLst>
            </a:pPr>
            <a:r>
              <a:rPr lang="en-IN" b="1" dirty="0">
                <a:latin typeface="Calibri" panose="020F0502020204030204" pitchFamily="34" charset="0"/>
                <a:ea typeface="Calibri" panose="020F0502020204030204" pitchFamily="34" charset="0"/>
                <a:cs typeface="Calibri" panose="020F0502020204030204" pitchFamily="34" charset="0"/>
              </a:rPr>
              <a:t>Resource Allocation:</a:t>
            </a:r>
            <a:endParaRPr lang="en-IN"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People:</a:t>
            </a:r>
            <a:r>
              <a:rPr lang="en-IN" sz="2800" dirty="0">
                <a:latin typeface="Calibri" panose="020F0502020204030204" pitchFamily="34" charset="0"/>
                <a:ea typeface="Calibri" panose="020F0502020204030204" pitchFamily="34" charset="0"/>
                <a:cs typeface="Calibri" panose="020F0502020204030204" pitchFamily="34" charset="0"/>
              </a:rPr>
              <a:t> Dedicated project team comprising subject matter experts from PNC, IT support, and operations.</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Time:</a:t>
            </a:r>
            <a:r>
              <a:rPr lang="en-IN" sz="2800" dirty="0">
                <a:latin typeface="Calibri" panose="020F0502020204030204" pitchFamily="34" charset="0"/>
                <a:ea typeface="Calibri" panose="020F0502020204030204" pitchFamily="34" charset="0"/>
                <a:cs typeface="Calibri" panose="020F0502020204030204" pitchFamily="34" charset="0"/>
              </a:rPr>
              <a:t> Targeted implementation period of 6 months from project initiation.</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Budget:</a:t>
            </a:r>
            <a:r>
              <a:rPr lang="en-IN" sz="2800" dirty="0">
                <a:latin typeface="Calibri" panose="020F0502020204030204" pitchFamily="34" charset="0"/>
                <a:ea typeface="Calibri" panose="020F0502020204030204" pitchFamily="34" charset="0"/>
                <a:cs typeface="Calibri" panose="020F0502020204030204" pitchFamily="34" charset="0"/>
              </a:rPr>
              <a:t> Hardware, software, training, and consulting services not to exceed Rs. 5,000,000.</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b="1" dirty="0">
                <a:latin typeface="Calibri" panose="020F0502020204030204" pitchFamily="34" charset="0"/>
                <a:ea typeface="Calibri" panose="020F0502020204030204" pitchFamily="34" charset="0"/>
                <a:cs typeface="Calibri" panose="020F0502020204030204" pitchFamily="34" charset="0"/>
              </a:rPr>
              <a:t>Other:</a:t>
            </a:r>
            <a:r>
              <a:rPr lang="en-IN" sz="2800" dirty="0">
                <a:latin typeface="Calibri" panose="020F0502020204030204" pitchFamily="34" charset="0"/>
                <a:ea typeface="Calibri" panose="020F0502020204030204" pitchFamily="34" charset="0"/>
                <a:cs typeface="Calibri" panose="020F0502020204030204" pitchFamily="34" charset="0"/>
              </a:rPr>
              <a:t> Utilize third-party software evaluations and independent market analysis reports, budget not to exceed Rs. 2,000,000</a:t>
            </a:r>
            <a:endParaRPr lang="en-IN" dirty="0"/>
          </a:p>
        </p:txBody>
      </p:sp>
    </p:spTree>
    <p:extLst>
      <p:ext uri="{BB962C8B-B14F-4D97-AF65-F5344CB8AC3E}">
        <p14:creationId xmlns:p14="http://schemas.microsoft.com/office/powerpoint/2010/main" val="2651116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8E8C9-1CCE-42B8-BC8D-A3B122DA3027}"/>
              </a:ext>
            </a:extLst>
          </p:cNvPr>
          <p:cNvSpPr>
            <a:spLocks noGrp="1"/>
          </p:cNvSpPr>
          <p:nvPr>
            <p:ph type="title"/>
          </p:nvPr>
        </p:nvSpPr>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Risks and Dependencies</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8E9F425-A75E-4C4D-9F68-8828F95846CE}"/>
              </a:ext>
            </a:extLst>
          </p:cNvPr>
          <p:cNvSpPr>
            <a:spLocks noGrp="1"/>
          </p:cNvSpPr>
          <p:nvPr>
            <p:ph idx="1"/>
          </p:nvPr>
        </p:nvSpPr>
        <p:spPr>
          <a:xfrm>
            <a:off x="1484311" y="1954305"/>
            <a:ext cx="10018713" cy="4217895"/>
          </a:xfrm>
        </p:spPr>
        <p:txBody>
          <a:bodyPr>
            <a:normAutofit fontScale="92500" lnSpcReduction="200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2000" b="1" dirty="0">
                <a:latin typeface="Calibri" panose="020F0502020204030204" pitchFamily="34" charset="0"/>
                <a:ea typeface="Calibri" panose="020F0502020204030204" pitchFamily="34" charset="0"/>
                <a:cs typeface="Calibri" panose="020F0502020204030204" pitchFamily="34" charset="0"/>
              </a:rPr>
              <a:t>Risks and Dependencies:</a:t>
            </a:r>
            <a:endParaRPr lang="en-IN" sz="2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b="1" dirty="0">
                <a:latin typeface="Calibri" panose="020F0502020204030204" pitchFamily="34" charset="0"/>
                <a:ea typeface="Calibri" panose="020F0502020204030204" pitchFamily="34" charset="0"/>
                <a:cs typeface="Calibri" panose="020F0502020204030204" pitchFamily="34" charset="0"/>
              </a:rPr>
              <a:t>Current System Adaptation:</a:t>
            </a:r>
            <a:endParaRPr lang="en-IN" sz="2000" dirty="0">
              <a:latin typeface="Calibri" panose="020F0502020204030204" pitchFamily="34" charset="0"/>
              <a:ea typeface="Calibri" panose="020F0502020204030204" pitchFamily="34" charset="0"/>
              <a:cs typeface="Calibri" panose="020F0502020204030204" pitchFamily="34" charset="0"/>
            </a:endParaRPr>
          </a:p>
          <a:p>
            <a:pPr lvl="2">
              <a:lnSpc>
                <a:spcPct val="107000"/>
              </a:lnSpc>
              <a:spcBef>
                <a:spcPts val="0"/>
              </a:spcBef>
              <a:spcAft>
                <a:spcPts val="800"/>
              </a:spcAft>
              <a:buSzPts val="1000"/>
              <a:buFont typeface="Wingdings" panose="05000000000000000000" pitchFamily="2" charset="2"/>
              <a:buChar char=""/>
              <a:tabLst>
                <a:tab pos="1371600" algn="l"/>
              </a:tabLst>
            </a:pPr>
            <a:r>
              <a:rPr lang="en-IN" dirty="0">
                <a:latin typeface="Calibri" panose="020F0502020204030204" pitchFamily="34" charset="0"/>
                <a:ea typeface="Calibri" panose="020F0502020204030204" pitchFamily="34" charset="0"/>
                <a:cs typeface="Calibri" panose="020F0502020204030204" pitchFamily="34" charset="0"/>
              </a:rPr>
              <a:t>Current solution in place for over 5 years; intuitive for current users may resist change.</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b="1" dirty="0">
                <a:latin typeface="Calibri" panose="020F0502020204030204" pitchFamily="34" charset="0"/>
                <a:ea typeface="Calibri" panose="020F0502020204030204" pitchFamily="34" charset="0"/>
                <a:cs typeface="Calibri" panose="020F0502020204030204" pitchFamily="34" charset="0"/>
              </a:rPr>
              <a:t>Cost Justification:</a:t>
            </a:r>
            <a:endParaRPr lang="en-IN" sz="2000" dirty="0">
              <a:latin typeface="Calibri" panose="020F0502020204030204" pitchFamily="34" charset="0"/>
              <a:ea typeface="Calibri" panose="020F0502020204030204" pitchFamily="34" charset="0"/>
              <a:cs typeface="Calibri" panose="020F0502020204030204" pitchFamily="34" charset="0"/>
            </a:endParaRPr>
          </a:p>
          <a:p>
            <a:pPr lvl="2">
              <a:lnSpc>
                <a:spcPct val="107000"/>
              </a:lnSpc>
              <a:spcBef>
                <a:spcPts val="0"/>
              </a:spcBef>
              <a:spcAft>
                <a:spcPts val="800"/>
              </a:spcAft>
              <a:buSzPts val="1000"/>
              <a:buFont typeface="Wingdings" panose="05000000000000000000" pitchFamily="2" charset="2"/>
              <a:buChar char=""/>
              <a:tabLst>
                <a:tab pos="1371600" algn="l"/>
              </a:tabLst>
            </a:pPr>
            <a:r>
              <a:rPr lang="en-IN" dirty="0">
                <a:latin typeface="Calibri" panose="020F0502020204030204" pitchFamily="34" charset="0"/>
                <a:ea typeface="Calibri" panose="020F0502020204030204" pitchFamily="34" charset="0"/>
                <a:cs typeface="Calibri" panose="020F0502020204030204" pitchFamily="34" charset="0"/>
              </a:rPr>
              <a:t>Difficulty in demonstrating clear cost-benefit analysis related to ease of use, quality of information, and improved usability.</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b="1" dirty="0">
                <a:latin typeface="Calibri" panose="020F0502020204030204" pitchFamily="34" charset="0"/>
                <a:ea typeface="Calibri" panose="020F0502020204030204" pitchFamily="34" charset="0"/>
                <a:cs typeface="Calibri" panose="020F0502020204030204" pitchFamily="34" charset="0"/>
              </a:rPr>
              <a:t>Stakeholder Buy-in:</a:t>
            </a:r>
            <a:endParaRPr lang="en-IN" sz="2000" dirty="0">
              <a:latin typeface="Calibri" panose="020F0502020204030204" pitchFamily="34" charset="0"/>
              <a:ea typeface="Calibri" panose="020F0502020204030204" pitchFamily="34" charset="0"/>
              <a:cs typeface="Calibri" panose="020F0502020204030204" pitchFamily="34" charset="0"/>
            </a:endParaRPr>
          </a:p>
          <a:p>
            <a:pPr lvl="2">
              <a:lnSpc>
                <a:spcPct val="107000"/>
              </a:lnSpc>
              <a:spcBef>
                <a:spcPts val="0"/>
              </a:spcBef>
              <a:spcAft>
                <a:spcPts val="800"/>
              </a:spcAft>
              <a:buSzPts val="1000"/>
              <a:buFont typeface="Wingdings" panose="05000000000000000000" pitchFamily="2" charset="2"/>
              <a:buChar char=""/>
              <a:tabLst>
                <a:tab pos="1371600" algn="l"/>
              </a:tabLst>
            </a:pPr>
            <a:r>
              <a:rPr lang="en-IN" dirty="0">
                <a:latin typeface="Calibri" panose="020F0502020204030204" pitchFamily="34" charset="0"/>
                <a:ea typeface="Calibri" panose="020F0502020204030204" pitchFamily="34" charset="0"/>
                <a:cs typeface="Calibri" panose="020F0502020204030204" pitchFamily="34" charset="0"/>
              </a:rPr>
              <a:t>Gaining support from all stakeholders throughout the organization will be crucial for acceptance and successful implementation.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2000" b="1" dirty="0">
                <a:latin typeface="Calibri" panose="020F0502020204030204" pitchFamily="34" charset="0"/>
                <a:ea typeface="Calibri" panose="020F0502020204030204" pitchFamily="34" charset="0"/>
                <a:cs typeface="Calibri" panose="020F0502020204030204" pitchFamily="34" charset="0"/>
              </a:rPr>
              <a:t>Dependencies:</a:t>
            </a:r>
            <a:endParaRPr lang="en-IN" sz="2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dirty="0">
                <a:latin typeface="Calibri" panose="020F0502020204030204" pitchFamily="34" charset="0"/>
                <a:ea typeface="Calibri" panose="020F0502020204030204" pitchFamily="34" charset="0"/>
                <a:cs typeface="Calibri" panose="020F0502020204030204" pitchFamily="34" charset="0"/>
              </a:rPr>
              <a:t>Reliance on timely vendor selections and implementation stages.</a:t>
            </a: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000" dirty="0">
                <a:latin typeface="Calibri" panose="020F0502020204030204" pitchFamily="34" charset="0"/>
                <a:ea typeface="Calibri" panose="020F0502020204030204" pitchFamily="34" charset="0"/>
                <a:cs typeface="Calibri" panose="020F0502020204030204" pitchFamily="34" charset="0"/>
              </a:rPr>
              <a:t>Ongoing engagement with stakeholders to ensure a smooth transition</a:t>
            </a:r>
            <a:endParaRPr lang="en-IN" dirty="0"/>
          </a:p>
        </p:txBody>
      </p:sp>
    </p:spTree>
    <p:extLst>
      <p:ext uri="{BB962C8B-B14F-4D97-AF65-F5344CB8AC3E}">
        <p14:creationId xmlns:p14="http://schemas.microsoft.com/office/powerpoint/2010/main" val="1722536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F23938-66CF-48C2-84B3-1504839B84D4}"/>
              </a:ext>
            </a:extLst>
          </p:cNvPr>
          <p:cNvSpPr/>
          <p:nvPr/>
        </p:nvSpPr>
        <p:spPr>
          <a:xfrm>
            <a:off x="1390651" y="934521"/>
            <a:ext cx="10134599" cy="5293757"/>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In a Property and Casualty (P&amp;C) insurance project within the automobile and property, it's crucial to identify and manage various risks and dependencies to ensure project success. Below are key considerations:</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Technological Advancements and Integration:</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Risk: Rapid technological changes can lead to integration challenges, data security concerns, and increased complexity in underwriting and claims processing.</a:t>
            </a:r>
          </a:p>
          <a:p>
            <a:r>
              <a:rPr lang="en-IN" sz="1600" dirty="0">
                <a:latin typeface="Calibri" panose="020F0502020204030204" pitchFamily="34" charset="0"/>
                <a:ea typeface="Calibri" panose="020F0502020204030204" pitchFamily="34" charset="0"/>
                <a:cs typeface="Calibri" panose="020F0502020204030204" pitchFamily="34" charset="0"/>
              </a:rPr>
              <a:t>Dependency: Successful implementation relies on robust IT infrastructure, skilled personnel, and effective change management strategies.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2. Regulatory Compliance:</a:t>
            </a:r>
          </a:p>
          <a:p>
            <a:r>
              <a:rPr lang="en-IN" sz="1600" dirty="0">
                <a:latin typeface="Calibri" panose="020F0502020204030204" pitchFamily="34" charset="0"/>
                <a:ea typeface="Calibri" panose="020F0502020204030204" pitchFamily="34" charset="0"/>
                <a:cs typeface="Calibri" panose="020F0502020204030204" pitchFamily="34" charset="0"/>
              </a:rPr>
              <a:t>Risk: Non-compliance with evolving regulations can result in legal penalties, reputational damage, and operational disruptions.</a:t>
            </a:r>
          </a:p>
          <a:p>
            <a:r>
              <a:rPr lang="en-IN" sz="1600" dirty="0">
                <a:latin typeface="Calibri" panose="020F0502020204030204" pitchFamily="34" charset="0"/>
                <a:ea typeface="Calibri" panose="020F0502020204030204" pitchFamily="34" charset="0"/>
                <a:cs typeface="Calibri" panose="020F0502020204030204" pitchFamily="34" charset="0"/>
              </a:rPr>
              <a:t>Dependency: Continuous monitoring of regulatory changes and investment in compliance management systems are essential.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3. Market Dynamics and Competition:</a:t>
            </a:r>
          </a:p>
          <a:p>
            <a:r>
              <a:rPr lang="en-IN" sz="1600" dirty="0">
                <a:latin typeface="Calibri" panose="020F0502020204030204" pitchFamily="34" charset="0"/>
                <a:ea typeface="Calibri" panose="020F0502020204030204" pitchFamily="34" charset="0"/>
                <a:cs typeface="Calibri" panose="020F0502020204030204" pitchFamily="34" charset="0"/>
              </a:rPr>
              <a:t>Risk: Intense competition and market volatility can pressure pricing strategies and profitability.</a:t>
            </a:r>
          </a:p>
          <a:p>
            <a:r>
              <a:rPr lang="en-IN" sz="1600" dirty="0">
                <a:latin typeface="Calibri" panose="020F0502020204030204" pitchFamily="34" charset="0"/>
                <a:ea typeface="Calibri" panose="020F0502020204030204" pitchFamily="34" charset="0"/>
                <a:cs typeface="Calibri" panose="020F0502020204030204" pitchFamily="34" charset="0"/>
              </a:rPr>
              <a:t>Dependency: Effective market analysis, customer segmentation, and agile business strategies are critical to navigate these challenges. </a:t>
            </a:r>
          </a:p>
          <a:p>
            <a:endParaRPr lang="en-IN" dirty="0"/>
          </a:p>
        </p:txBody>
      </p:sp>
    </p:spTree>
    <p:extLst>
      <p:ext uri="{BB962C8B-B14F-4D97-AF65-F5344CB8AC3E}">
        <p14:creationId xmlns:p14="http://schemas.microsoft.com/office/powerpoint/2010/main" val="76978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F083-6045-4706-92AA-23C7187EBAFC}"/>
              </a:ext>
            </a:extLst>
          </p:cNvPr>
          <p:cNvSpPr>
            <a:spLocks noGrp="1"/>
          </p:cNvSpPr>
          <p:nvPr>
            <p:ph type="title"/>
          </p:nvPr>
        </p:nvSpPr>
        <p:spPr>
          <a:xfrm>
            <a:off x="1409699" y="296972"/>
            <a:ext cx="9486901" cy="781050"/>
          </a:xfrm>
        </p:spPr>
        <p:txBody>
          <a:bodyPr>
            <a:normAutofit fontScale="90000"/>
          </a:bodyPr>
          <a:lstStyle/>
          <a:p>
            <a:br>
              <a:rPr lang="en-US"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br>
            <a:r>
              <a:rPr lang="en-US" sz="49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Situation</a:t>
            </a:r>
            <a:br>
              <a:rPr lang="en-US" dirty="0">
                <a:latin typeface="Times New Roman" panose="02020603050405020304" pitchFamily="18" charset="0"/>
                <a:ea typeface="Calibri" panose="020F0502020204030204" pitchFamily="34" charset="0"/>
                <a:cs typeface="Times New Roman" panose="02020603050405020304" pitchFamily="18" charset="0"/>
              </a:rPr>
            </a:br>
            <a:endParaRPr lang="en-IN" dirty="0"/>
          </a:p>
        </p:txBody>
      </p:sp>
      <p:sp>
        <p:nvSpPr>
          <p:cNvPr id="6" name="Rectangle 5">
            <a:extLst>
              <a:ext uri="{FF2B5EF4-FFF2-40B4-BE49-F238E27FC236}">
                <a16:creationId xmlns:a16="http://schemas.microsoft.com/office/drawing/2014/main" id="{21618172-5D77-4475-B048-BD8F9B1D657B}"/>
              </a:ext>
            </a:extLst>
          </p:cNvPr>
          <p:cNvSpPr/>
          <p:nvPr/>
        </p:nvSpPr>
        <p:spPr>
          <a:xfrm>
            <a:off x="1409699" y="1255663"/>
            <a:ext cx="9486901" cy="4524315"/>
          </a:xfrm>
          <a:prstGeom prst="rect">
            <a:avLst/>
          </a:prstGeom>
        </p:spPr>
        <p:txBody>
          <a:bodyPr wrap="square">
            <a:spAutoFit/>
          </a:bodyPr>
          <a:lstStyle/>
          <a:p>
            <a:r>
              <a:rPr lang="en-US" b="1" dirty="0">
                <a:latin typeface="Calibri" panose="020F0502020204030204" pitchFamily="34" charset="0"/>
                <a:ea typeface="Calibri" panose="020F0502020204030204" pitchFamily="34" charset="0"/>
                <a:cs typeface="Calibri" panose="020F0502020204030204" pitchFamily="34" charset="0"/>
              </a:rPr>
              <a:t>Current Situation:</a:t>
            </a:r>
          </a:p>
          <a:p>
            <a:endParaRPr lang="en-US" b="1" dirty="0">
              <a:latin typeface="Calibri" panose="020F0502020204030204" pitchFamily="34" charset="0"/>
              <a:ea typeface="Calibri" panose="020F0502020204030204" pitchFamily="34" charset="0"/>
              <a:cs typeface="Calibri" panose="020F0502020204030204" pitchFamily="34" charset="0"/>
            </a:endParaRPr>
          </a:p>
          <a:p>
            <a:r>
              <a:rPr lang="en-US" dirty="0">
                <a:latin typeface="Calibri" panose="020F0502020204030204" pitchFamily="34" charset="0"/>
                <a:ea typeface="Calibri" panose="020F0502020204030204" pitchFamily="34" charset="0"/>
                <a:cs typeface="Calibri" panose="020F0502020204030204" pitchFamily="34" charset="0"/>
              </a:rPr>
              <a:t>The </a:t>
            </a:r>
            <a:r>
              <a:rPr lang="en-US" b="1" dirty="0">
                <a:latin typeface="Calibri" panose="020F0502020204030204" pitchFamily="34" charset="0"/>
                <a:ea typeface="Calibri" panose="020F0502020204030204" pitchFamily="34" charset="0"/>
                <a:cs typeface="Calibri" panose="020F0502020204030204" pitchFamily="34" charset="0"/>
              </a:rPr>
              <a:t>Property and Casualty (P&amp;C)</a:t>
            </a:r>
            <a:r>
              <a:rPr lang="en-US" dirty="0">
                <a:latin typeface="Calibri" panose="020F0502020204030204" pitchFamily="34" charset="0"/>
                <a:ea typeface="Calibri" panose="020F0502020204030204" pitchFamily="34" charset="0"/>
                <a:cs typeface="Calibri" panose="020F0502020204030204" pitchFamily="34" charset="0"/>
              </a:rPr>
              <a:t> insurance industry, particularly in </a:t>
            </a:r>
            <a:r>
              <a:rPr lang="en-US" b="1" dirty="0">
                <a:latin typeface="Calibri" panose="020F0502020204030204" pitchFamily="34" charset="0"/>
                <a:ea typeface="Calibri" panose="020F0502020204030204" pitchFamily="34" charset="0"/>
                <a:cs typeface="Calibri" panose="020F0502020204030204" pitchFamily="34" charset="0"/>
              </a:rPr>
              <a:t>automobile</a:t>
            </a:r>
            <a:r>
              <a:rPr lang="en-US" dirty="0">
                <a:latin typeface="Calibri" panose="020F0502020204030204" pitchFamily="34" charset="0"/>
                <a:ea typeface="Calibri" panose="020F0502020204030204" pitchFamily="34" charset="0"/>
                <a:cs typeface="Calibri" panose="020F0502020204030204" pitchFamily="34" charset="0"/>
              </a:rPr>
              <a:t> and </a:t>
            </a:r>
            <a:r>
              <a:rPr lang="en-US" b="1" dirty="0">
                <a:latin typeface="Calibri" panose="020F0502020204030204" pitchFamily="34" charset="0"/>
                <a:ea typeface="Calibri" panose="020F0502020204030204" pitchFamily="34" charset="0"/>
                <a:cs typeface="Calibri" panose="020F0502020204030204" pitchFamily="34" charset="0"/>
              </a:rPr>
              <a:t>property</a:t>
            </a:r>
            <a:r>
              <a:rPr lang="en-US" dirty="0">
                <a:latin typeface="Calibri" panose="020F0502020204030204" pitchFamily="34" charset="0"/>
                <a:ea typeface="Calibri" panose="020F0502020204030204" pitchFamily="34" charset="0"/>
                <a:cs typeface="Calibri" panose="020F0502020204030204" pitchFamily="34" charset="0"/>
              </a:rPr>
              <a:t> sectors, is facing significant challenges due to rising costs, climate change impacts, and evolving consumer demands. Insurers are navigating higher premiums, increasing claims, and changing risk profiles due to external factors like natural disasters and technological advancements.</a:t>
            </a:r>
          </a:p>
          <a:p>
            <a:endParaRPr lang="en-US"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buFontTx/>
              <a:buChar char="•"/>
            </a:pPr>
            <a:r>
              <a:rPr lang="en-US" altLang="en-US" b="1" dirty="0">
                <a:latin typeface="Calibri" panose="020F0502020204030204" pitchFamily="34" charset="0"/>
                <a:ea typeface="Calibri" panose="020F0502020204030204" pitchFamily="34" charset="0"/>
                <a:cs typeface="Calibri" panose="020F0502020204030204" pitchFamily="34" charset="0"/>
              </a:rPr>
              <a:t>Automobile Insurance</a:t>
            </a:r>
            <a:r>
              <a:rPr lang="en-US" altLang="en-US" dirty="0">
                <a:latin typeface="Calibri" panose="020F0502020204030204" pitchFamily="34" charset="0"/>
                <a:ea typeface="Calibri" panose="020F0502020204030204" pitchFamily="34" charset="0"/>
                <a:cs typeface="Calibri" panose="020F0502020204030204" pitchFamily="34" charset="0"/>
              </a:rPr>
              <a:t> is increasingly affected by rising repair costs, technological advancements, and inflation, which in turn are driving up premiums. The shift toward usage-based insurance and the eventual impact of autonomous vehicles are also reshaping the landscape.</a:t>
            </a:r>
          </a:p>
          <a:p>
            <a:pPr lvl="0" defTabSz="914400" eaLnBrk="0" fontAlgn="base" hangingPunct="0">
              <a:spcBef>
                <a:spcPct val="0"/>
              </a:spcBef>
              <a:spcAft>
                <a:spcPct val="0"/>
              </a:spcAft>
            </a:pPr>
            <a:endParaRPr lang="en-US" altLang="en-US" dirty="0">
              <a:latin typeface="Calibri" panose="020F0502020204030204" pitchFamily="34" charset="0"/>
              <a:ea typeface="Calibri" panose="020F0502020204030204" pitchFamily="34" charset="0"/>
              <a:cs typeface="Calibri" panose="020F0502020204030204" pitchFamily="34" charset="0"/>
            </a:endParaRPr>
          </a:p>
          <a:p>
            <a:pPr lvl="0" defTabSz="914400" eaLnBrk="0" fontAlgn="base" hangingPunct="0">
              <a:spcBef>
                <a:spcPct val="0"/>
              </a:spcBef>
              <a:spcAft>
                <a:spcPct val="0"/>
              </a:spcAft>
              <a:buFontTx/>
              <a:buChar char="•"/>
            </a:pPr>
            <a:r>
              <a:rPr lang="en-US" altLang="en-US" b="1" dirty="0">
                <a:latin typeface="Calibri" panose="020F0502020204030204" pitchFamily="34" charset="0"/>
                <a:ea typeface="Calibri" panose="020F0502020204030204" pitchFamily="34" charset="0"/>
                <a:cs typeface="Calibri" panose="020F0502020204030204" pitchFamily="34" charset="0"/>
              </a:rPr>
              <a:t>Property Insurance</a:t>
            </a:r>
            <a:r>
              <a:rPr lang="en-US" altLang="en-US" dirty="0">
                <a:latin typeface="Calibri" panose="020F0502020204030204" pitchFamily="34" charset="0"/>
                <a:ea typeface="Calibri" panose="020F0502020204030204" pitchFamily="34" charset="0"/>
                <a:cs typeface="Calibri" panose="020F0502020204030204" pitchFamily="34" charset="0"/>
              </a:rPr>
              <a:t> faces challenges from increasing catastrophic weather events linked to climate change, rising home values, and the strain on the reinsurance market. Insurers are responding with higher premiums and more complex coverage models, especially in high-risk areas</a:t>
            </a:r>
          </a:p>
          <a:p>
            <a:endParaRPr lang="en-US" dirty="0"/>
          </a:p>
          <a:p>
            <a:endParaRPr lang="en-US" dirty="0"/>
          </a:p>
        </p:txBody>
      </p:sp>
    </p:spTree>
    <p:extLst>
      <p:ext uri="{BB962C8B-B14F-4D97-AF65-F5344CB8AC3E}">
        <p14:creationId xmlns:p14="http://schemas.microsoft.com/office/powerpoint/2010/main" val="871086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1D5924-CF7C-42D1-A442-01CFDAE19706}"/>
              </a:ext>
            </a:extLst>
          </p:cNvPr>
          <p:cNvSpPr/>
          <p:nvPr/>
        </p:nvSpPr>
        <p:spPr>
          <a:xfrm>
            <a:off x="1504951" y="674400"/>
            <a:ext cx="9782174" cy="5509200"/>
          </a:xfrm>
          <a:prstGeom prst="rect">
            <a:avLst/>
          </a:prstGeom>
        </p:spPr>
        <p:txBody>
          <a:bodyPr wrap="square">
            <a:spAutoFit/>
          </a:bodyPr>
          <a:lstStyle/>
          <a:p>
            <a:r>
              <a:rPr lang="en-IN" sz="1600" b="1" dirty="0">
                <a:latin typeface="Calibri" panose="020F0502020204030204" pitchFamily="34" charset="0"/>
                <a:ea typeface="Calibri" panose="020F0502020204030204" pitchFamily="34" charset="0"/>
                <a:cs typeface="Calibri" panose="020F0502020204030204" pitchFamily="34" charset="0"/>
              </a:rPr>
              <a:t>4. Economic Factors:</a:t>
            </a:r>
          </a:p>
          <a:p>
            <a:r>
              <a:rPr lang="en-IN" sz="1600" dirty="0">
                <a:latin typeface="Calibri" panose="020F0502020204030204" pitchFamily="34" charset="0"/>
                <a:ea typeface="Calibri" panose="020F0502020204030204" pitchFamily="34" charset="0"/>
                <a:cs typeface="Calibri" panose="020F0502020204030204" pitchFamily="34" charset="0"/>
              </a:rPr>
              <a:t>Risk: Economic downturns, inflation, and interest rate fluctuations can impact investment returns and claim costs.</a:t>
            </a:r>
          </a:p>
          <a:p>
            <a:r>
              <a:rPr lang="en-IN" sz="1600" dirty="0">
                <a:latin typeface="Calibri" panose="020F0502020204030204" pitchFamily="34" charset="0"/>
                <a:ea typeface="Calibri" panose="020F0502020204030204" pitchFamily="34" charset="0"/>
                <a:cs typeface="Calibri" panose="020F0502020204030204" pitchFamily="34" charset="0"/>
              </a:rPr>
              <a:t>Dependency: Diversified investment portfolios and dynamic pricing models can help mitigate these economic risks.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5. Natural Catastrophes and Climate Change:</a:t>
            </a:r>
          </a:p>
          <a:p>
            <a:r>
              <a:rPr lang="en-IN" sz="1600" dirty="0">
                <a:latin typeface="Calibri" panose="020F0502020204030204" pitchFamily="34" charset="0"/>
                <a:ea typeface="Calibri" panose="020F0502020204030204" pitchFamily="34" charset="0"/>
                <a:cs typeface="Calibri" panose="020F0502020204030204" pitchFamily="34" charset="0"/>
              </a:rPr>
              <a:t>Risk: Increasing frequency and severity of natural disasters can lead to higher claim volumes and underwriting losses.</a:t>
            </a:r>
          </a:p>
          <a:p>
            <a:r>
              <a:rPr lang="en-IN" sz="1600" dirty="0">
                <a:latin typeface="Calibri" panose="020F0502020204030204" pitchFamily="34" charset="0"/>
                <a:ea typeface="Calibri" panose="020F0502020204030204" pitchFamily="34" charset="0"/>
                <a:cs typeface="Calibri" panose="020F0502020204030204" pitchFamily="34" charset="0"/>
              </a:rPr>
              <a:t>Dependency: Investment in advanced risk modelling, reinsurance arrangements, and catastrophe bonds are vital to manage these exposures.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6. Operational Efficiency:</a:t>
            </a:r>
          </a:p>
          <a:p>
            <a:r>
              <a:rPr lang="en-IN" sz="1600" dirty="0">
                <a:latin typeface="Calibri" panose="020F0502020204030204" pitchFamily="34" charset="0"/>
                <a:ea typeface="Calibri" panose="020F0502020204030204" pitchFamily="34" charset="0"/>
                <a:cs typeface="Calibri" panose="020F0502020204030204" pitchFamily="34" charset="0"/>
              </a:rPr>
              <a:t>Risk: Inefficient processes can result in increased operational costs and customer dissatisfaction.</a:t>
            </a:r>
          </a:p>
          <a:p>
            <a:r>
              <a:rPr lang="en-IN" sz="1600" dirty="0">
                <a:latin typeface="Calibri" panose="020F0502020204030204" pitchFamily="34" charset="0"/>
                <a:ea typeface="Calibri" panose="020F0502020204030204" pitchFamily="34" charset="0"/>
                <a:cs typeface="Calibri" panose="020F0502020204030204" pitchFamily="34" charset="0"/>
              </a:rPr>
              <a:t>Dependency: Streamlined workflows, automation, and continuous process improvement initiatives are necessary to enhance efficiency.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7. Data Management and Analytics:</a:t>
            </a:r>
          </a:p>
          <a:p>
            <a:r>
              <a:rPr lang="en-IN" sz="1600" dirty="0">
                <a:latin typeface="Calibri" panose="020F0502020204030204" pitchFamily="34" charset="0"/>
                <a:ea typeface="Calibri" panose="020F0502020204030204" pitchFamily="34" charset="0"/>
                <a:cs typeface="Calibri" panose="020F0502020204030204" pitchFamily="34" charset="0"/>
              </a:rPr>
              <a:t>Risk: Poor data quality and analytics capabilities can impair decision-making and risk assessment.</a:t>
            </a:r>
          </a:p>
          <a:p>
            <a:r>
              <a:rPr lang="en-IN" sz="1600" dirty="0">
                <a:latin typeface="Calibri" panose="020F0502020204030204" pitchFamily="34" charset="0"/>
                <a:ea typeface="Calibri" panose="020F0502020204030204" pitchFamily="34" charset="0"/>
                <a:cs typeface="Calibri" panose="020F0502020204030204" pitchFamily="34" charset="0"/>
              </a:rPr>
              <a:t>Dependency: Investment in data governance frameworks, advanced analytics tools, and skilled data scientists is essential.</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By proactively addressing these risks and understanding their dependencies, P&amp;C insurance projects can enhance resilience and achieve strategic objectives in the automobile and property.</a:t>
            </a:r>
          </a:p>
        </p:txBody>
      </p:sp>
    </p:spTree>
    <p:extLst>
      <p:ext uri="{BB962C8B-B14F-4D97-AF65-F5344CB8AC3E}">
        <p14:creationId xmlns:p14="http://schemas.microsoft.com/office/powerpoint/2010/main" val="530466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1B5F6-A3DD-4386-8637-71A533008581}"/>
              </a:ext>
            </a:extLst>
          </p:cNvPr>
          <p:cNvSpPr>
            <a:spLocks noGrp="1"/>
          </p:cNvSpPr>
          <p:nvPr>
            <p:ph type="title"/>
          </p:nvPr>
        </p:nvSpPr>
        <p:spPr>
          <a:xfrm>
            <a:off x="1484311" y="685800"/>
            <a:ext cx="10018713" cy="1411941"/>
          </a:xfrm>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Conclusion</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E3558CEC-0D64-4F36-8754-673D54ED5C85}"/>
              </a:ext>
            </a:extLst>
          </p:cNvPr>
          <p:cNvSpPr>
            <a:spLocks noGrp="1"/>
          </p:cNvSpPr>
          <p:nvPr>
            <p:ph idx="1"/>
          </p:nvPr>
        </p:nvSpPr>
        <p:spPr>
          <a:xfrm>
            <a:off x="1484310" y="1855695"/>
            <a:ext cx="10018713" cy="3935506"/>
          </a:xfrm>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b="1" dirty="0">
                <a:latin typeface="Calibri" panose="020F0502020204030204" pitchFamily="34" charset="0"/>
                <a:ea typeface="Calibri" panose="020F0502020204030204" pitchFamily="34" charset="0"/>
                <a:cs typeface="Calibri" panose="020F0502020204030204" pitchFamily="34" charset="0"/>
              </a:rPr>
              <a:t>Recap of Opportunities:</a:t>
            </a:r>
            <a:endParaRPr lang="en-IN"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dirty="0">
                <a:latin typeface="Calibri" panose="020F0502020204030204" pitchFamily="34" charset="0"/>
                <a:ea typeface="Calibri" panose="020F0502020204030204" pitchFamily="34" charset="0"/>
                <a:cs typeface="Calibri" panose="020F0502020204030204" pitchFamily="34" charset="0"/>
              </a:rPr>
              <a:t>Emphasize the potential for enhancing operational efficiency and customer satisfaction.</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b="1" dirty="0">
                <a:latin typeface="Calibri" panose="020F0502020204030204" pitchFamily="34" charset="0"/>
                <a:ea typeface="Calibri" panose="020F0502020204030204" pitchFamily="34" charset="0"/>
                <a:cs typeface="Calibri" panose="020F0502020204030204" pitchFamily="34" charset="0"/>
              </a:rPr>
              <a:t>Call to Action:</a:t>
            </a:r>
            <a:endParaRPr lang="en-IN"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2800" dirty="0">
                <a:latin typeface="Calibri" panose="020F0502020204030204" pitchFamily="34" charset="0"/>
                <a:ea typeface="Calibri" panose="020F0502020204030204" pitchFamily="34" charset="0"/>
                <a:cs typeface="Calibri" panose="020F0502020204030204" pitchFamily="34" charset="0"/>
              </a:rPr>
              <a:t>Encourage feedback and collaboration as we move forward with this exciting project</a:t>
            </a:r>
            <a:r>
              <a:rPr lang="en-IN" sz="1200" dirty="0">
                <a:latin typeface="Calibri" panose="020F0502020204030204" pitchFamily="34" charset="0"/>
                <a:ea typeface="Calibri" panose="020F0502020204030204" pitchFamily="34" charset="0"/>
                <a:cs typeface="Calibri" panose="020F0502020204030204" pitchFamily="34" charset="0"/>
              </a:rPr>
              <a:t>.</a:t>
            </a:r>
            <a:endParaRPr lang="en-IN" sz="1100" dirty="0">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Tree>
    <p:extLst>
      <p:ext uri="{BB962C8B-B14F-4D97-AF65-F5344CB8AC3E}">
        <p14:creationId xmlns:p14="http://schemas.microsoft.com/office/powerpoint/2010/main" val="1992242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11FF-300C-4D5D-9B24-E5C9ADD986E6}"/>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To Be Completed by Appropriate Manager</a:t>
            </a:r>
            <a:endParaRPr lang="en-IN" dirty="0"/>
          </a:p>
        </p:txBody>
      </p:sp>
      <p:sp>
        <p:nvSpPr>
          <p:cNvPr id="3" name="Content Placeholder 2">
            <a:extLst>
              <a:ext uri="{FF2B5EF4-FFF2-40B4-BE49-F238E27FC236}">
                <a16:creationId xmlns:a16="http://schemas.microsoft.com/office/drawing/2014/main" id="{843C20F5-3AD2-40D7-BEB8-79325E3DCEBB}"/>
              </a:ext>
            </a:extLst>
          </p:cNvPr>
          <p:cNvSpPr>
            <a:spLocks noGrp="1"/>
          </p:cNvSpPr>
          <p:nvPr>
            <p:ph idx="1"/>
          </p:nvPr>
        </p:nvSpPr>
        <p:spPr>
          <a:xfrm>
            <a:off x="1640541" y="2557369"/>
            <a:ext cx="8758517" cy="1829828"/>
          </a:xfrm>
        </p:spPr>
        <p:txBody>
          <a:bodyPr/>
          <a:lstStyle/>
          <a:p>
            <a:r>
              <a:rPr lang="en-IN" dirty="0">
                <a:latin typeface="Calibri" panose="020F0502020204030204" pitchFamily="34" charset="0"/>
                <a:ea typeface="Calibri" panose="020F0502020204030204" pitchFamily="34" charset="0"/>
                <a:cs typeface="Calibri" panose="020F0502020204030204" pitchFamily="34" charset="0"/>
              </a:rPr>
              <a:t>Project Sponsor:  Ankur Agarwal</a:t>
            </a:r>
          </a:p>
          <a:p>
            <a:pPr marL="0" indent="0">
              <a:buNone/>
            </a:pPr>
            <a:endParaRPr lang="en-IN" dirty="0">
              <a:latin typeface="Calibri" panose="020F0502020204030204" pitchFamily="34" charset="0"/>
              <a:ea typeface="Calibri" panose="020F0502020204030204" pitchFamily="34" charset="0"/>
              <a:cs typeface="Calibri" panose="020F0502020204030204" pitchFamily="34" charset="0"/>
            </a:endParaRPr>
          </a:p>
          <a:p>
            <a:r>
              <a:rPr lang="en-IN" dirty="0">
                <a:latin typeface="Calibri" panose="020F0502020204030204" pitchFamily="34" charset="0"/>
                <a:ea typeface="Calibri" panose="020F0502020204030204" pitchFamily="34" charset="0"/>
                <a:cs typeface="Calibri" panose="020F0502020204030204" pitchFamily="34" charset="0"/>
              </a:rPr>
              <a:t>Project Manager:  Udaya K</a:t>
            </a:r>
          </a:p>
          <a:p>
            <a:endParaRPr lang="en-IN" dirty="0"/>
          </a:p>
        </p:txBody>
      </p:sp>
    </p:spTree>
    <p:extLst>
      <p:ext uri="{BB962C8B-B14F-4D97-AF65-F5344CB8AC3E}">
        <p14:creationId xmlns:p14="http://schemas.microsoft.com/office/powerpoint/2010/main" val="7234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85E4AE-8EAD-4083-830F-F0871D4E18B0}"/>
              </a:ext>
            </a:extLst>
          </p:cNvPr>
          <p:cNvSpPr/>
          <p:nvPr/>
        </p:nvSpPr>
        <p:spPr>
          <a:xfrm>
            <a:off x="4600575" y="72509"/>
            <a:ext cx="3367203" cy="769441"/>
          </a:xfrm>
          <a:prstGeom prst="rect">
            <a:avLst/>
          </a:prstGeom>
        </p:spPr>
        <p:txBody>
          <a:bodyPr wrap="square">
            <a:spAutoFit/>
          </a:bodyPr>
          <a:lstStyle/>
          <a:p>
            <a:pPr algn="ctr"/>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Problems</a:t>
            </a:r>
            <a:endParaRPr lang="en-IN" sz="4400" dirty="0"/>
          </a:p>
        </p:txBody>
      </p:sp>
      <p:sp>
        <p:nvSpPr>
          <p:cNvPr id="4" name="Rectangle 1">
            <a:extLst>
              <a:ext uri="{FF2B5EF4-FFF2-40B4-BE49-F238E27FC236}">
                <a16:creationId xmlns:a16="http://schemas.microsoft.com/office/drawing/2014/main" id="{A3BC29A2-C00F-4446-9E40-516E366BE77D}"/>
              </a:ext>
            </a:extLst>
          </p:cNvPr>
          <p:cNvSpPr>
            <a:spLocks noChangeArrowheads="1"/>
          </p:cNvSpPr>
          <p:nvPr/>
        </p:nvSpPr>
        <p:spPr bwMode="auto">
          <a:xfrm>
            <a:off x="1333501" y="1305341"/>
            <a:ext cx="1064895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Rising Premiums: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Higher repair costs, inflation, and more severe accidents and natural disasters are driving up premiums for auto and property insurance.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Natural Disasters: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frequency of extreme weather events (floods, wildfires, hurricanes) is increasing, leading to more frequent and costly claims, especially in high-risk areas.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Fraud and Legal Costs: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Auto and property insurance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are plagued by fraud, staged accidents, and rising legal costs related to lawsuits, further increasing insurer expenses.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Availability of Coverage:</a:t>
            </a:r>
            <a:b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Insurers are pulling out of high-risk regions (e.g., flood zones, wildfire-prone areas), making it harder for consumers to find affordable insurance.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Technological Complexity:</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rise of </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electric vehicles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autonomous vehicles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and </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smart homes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presents new risks and opportunities but also complicates the underwriting process.</a:t>
            </a:r>
          </a:p>
        </p:txBody>
      </p:sp>
    </p:spTree>
    <p:extLst>
      <p:ext uri="{BB962C8B-B14F-4D97-AF65-F5344CB8AC3E}">
        <p14:creationId xmlns:p14="http://schemas.microsoft.com/office/powerpoint/2010/main" val="60375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BB8E28-12C9-4760-BA25-7A39404967C6}"/>
              </a:ext>
            </a:extLst>
          </p:cNvPr>
          <p:cNvSpPr/>
          <p:nvPr/>
        </p:nvSpPr>
        <p:spPr>
          <a:xfrm>
            <a:off x="4772102" y="129659"/>
            <a:ext cx="3227165" cy="769441"/>
          </a:xfrm>
          <a:prstGeom prst="rect">
            <a:avLst/>
          </a:prstGeom>
        </p:spPr>
        <p:txBody>
          <a:bodyPr wrap="none">
            <a:spAutoFit/>
          </a:bodyPr>
          <a:lstStyle/>
          <a:p>
            <a:pPr algn="ctr"/>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Opportunity</a:t>
            </a:r>
            <a:endParaRPr lang="en-IN" sz="4400" dirty="0"/>
          </a:p>
        </p:txBody>
      </p:sp>
      <p:sp>
        <p:nvSpPr>
          <p:cNvPr id="3" name="Rectangle 1">
            <a:extLst>
              <a:ext uri="{FF2B5EF4-FFF2-40B4-BE49-F238E27FC236}">
                <a16:creationId xmlns:a16="http://schemas.microsoft.com/office/drawing/2014/main" id="{1FCFE613-5A61-428F-9124-C4F2A4B75CC0}"/>
              </a:ext>
            </a:extLst>
          </p:cNvPr>
          <p:cNvSpPr>
            <a:spLocks noChangeArrowheads="1"/>
          </p:cNvSpPr>
          <p:nvPr/>
        </p:nvSpPr>
        <p:spPr bwMode="auto">
          <a:xfrm>
            <a:off x="1428750" y="1061293"/>
            <a:ext cx="1029652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buFontTx/>
              <a:buChar char="•"/>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Telematics and Usage-Based Insurance:</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By offering personalized insurance based on driving behavior, insurers can provide lower premiums for safe drivers and expand into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usage-based </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models </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IN" sz="1600" dirty="0">
                <a:latin typeface="Calibri" panose="020F0502020204030204" pitchFamily="34" charset="0"/>
                <a:ea typeface="Calibri" panose="020F0502020204030204" pitchFamily="34" charset="0"/>
                <a:cs typeface="Calibri" panose="020F0502020204030204" pitchFamily="34" charset="0"/>
              </a:rPr>
              <a:t>pay-per-use)</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Climate-Resilient Insurance:</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Insurers can offer specialized products for natural disaster coverage, partnering with consumers to mitigate risk and build more resilient homes and vehicles.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Smart Technology Discounts: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Offering discounts for smart home devices or electric vehicles provides an opportunity to lower claims frequency and enhance customer loyalty.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Autonomous and Electric Vehicles:</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 rise of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self-driving cars and electric vehicles </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creates opportunities for new types of coverage and lower-risk models for insurers.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On-Demand Insurance and Flexibility:</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Providing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on-demand or modular </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insurance products gives consumers more flexibility, particularly for short-term coverage or specific needs like short-term rentals.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Data-Driven Innovation:</a:t>
            </a:r>
            <a:b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Insurers can leverage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predictive</a:t>
            </a:r>
            <a:r>
              <a:rPr kumimoji="0" lang="en-US" altLang="en-US"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analytics</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and </a:t>
            </a:r>
            <a:r>
              <a:rPr kumimoji="0" lang="en-US" altLang="en-US" sz="18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AI</a:t>
            </a:r>
            <a:r>
              <a:rPr kumimoji="0" lang="en-US" altLang="en-US"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to personalize pricing, improve claims processes, and enhance fraud detection.</a:t>
            </a:r>
          </a:p>
        </p:txBody>
      </p:sp>
    </p:spTree>
    <p:extLst>
      <p:ext uri="{BB962C8B-B14F-4D97-AF65-F5344CB8AC3E}">
        <p14:creationId xmlns:p14="http://schemas.microsoft.com/office/powerpoint/2010/main" val="20569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0E9D6-D187-49C3-A8B0-DF31B44E6085}"/>
              </a:ext>
            </a:extLst>
          </p:cNvPr>
          <p:cNvSpPr>
            <a:spLocks noGrp="1"/>
          </p:cNvSpPr>
          <p:nvPr>
            <p:ph type="title"/>
          </p:nvPr>
        </p:nvSpPr>
        <p:spPr>
          <a:xfrm>
            <a:off x="1403629" y="73026"/>
            <a:ext cx="10018713" cy="1752599"/>
          </a:xfrm>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Purpose Statement (Goals)</a:t>
            </a:r>
            <a:br>
              <a:rPr lang="en-US" dirty="0">
                <a:latin typeface="Times New Roman" panose="02020603050405020304" pitchFamily="18" charset="0"/>
                <a:cs typeface="Times New Roman" panose="02020603050405020304" pitchFamily="18" charset="0"/>
              </a:rPr>
            </a:br>
            <a:endParaRPr lang="en-IN" dirty="0"/>
          </a:p>
        </p:txBody>
      </p:sp>
      <p:sp>
        <p:nvSpPr>
          <p:cNvPr id="6" name="Content Placeholder 5">
            <a:extLst>
              <a:ext uri="{FF2B5EF4-FFF2-40B4-BE49-F238E27FC236}">
                <a16:creationId xmlns:a16="http://schemas.microsoft.com/office/drawing/2014/main" id="{0A497B95-FC8D-414A-8EEF-643E7091CA29}"/>
              </a:ext>
            </a:extLst>
          </p:cNvPr>
          <p:cNvSpPr>
            <a:spLocks noGrp="1"/>
          </p:cNvSpPr>
          <p:nvPr>
            <p:ph idx="1"/>
          </p:nvPr>
        </p:nvSpPr>
        <p:spPr>
          <a:xfrm>
            <a:off x="1403629" y="1537446"/>
            <a:ext cx="10018713" cy="3124201"/>
          </a:xfrm>
        </p:spPr>
        <p:txBody>
          <a:bodyPr>
            <a:normAutofit fontScale="85000" lnSpcReduction="20000"/>
          </a:bodyPr>
          <a:lstStyle/>
          <a:p>
            <a:pPr marL="0" indent="0">
              <a:buSzPct val="121000"/>
              <a:buNone/>
            </a:pPr>
            <a:r>
              <a:rPr lang="en-US" sz="2800" b="1" dirty="0">
                <a:latin typeface="Calibri" panose="020F0502020204030204" pitchFamily="34" charset="0"/>
                <a:ea typeface="Calibri" panose="020F0502020204030204" pitchFamily="34" charset="0"/>
                <a:cs typeface="Calibri" panose="020F0502020204030204" pitchFamily="34" charset="0"/>
              </a:rPr>
              <a:t>Purpose of the Project:</a:t>
            </a:r>
          </a:p>
          <a:p>
            <a:pPr>
              <a:buSzPct val="121000"/>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To analyze, select, and implement a robust candidate tracking system tailored for graduate admissions in the context of PNC policy management.</a:t>
            </a:r>
          </a:p>
          <a:p>
            <a:pPr marL="0" indent="0">
              <a:buNone/>
            </a:pPr>
            <a:endParaRPr lang="en-US" sz="2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800" b="1" dirty="0">
                <a:latin typeface="Calibri" panose="020F0502020204030204" pitchFamily="34" charset="0"/>
                <a:ea typeface="Calibri" panose="020F0502020204030204" pitchFamily="34" charset="0"/>
                <a:cs typeface="Calibri" panose="020F0502020204030204" pitchFamily="34" charset="0"/>
              </a:rPr>
              <a:t>Key Goals:</a:t>
            </a:r>
          </a:p>
          <a:p>
            <a:pPr>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Streamline processes for managing auto and property insurance claims</a:t>
            </a:r>
          </a:p>
          <a:p>
            <a:pPr>
              <a:buFont typeface="Arial" panose="020B0604020202020204" pitchFamily="34" charset="0"/>
              <a:buChar char="•"/>
            </a:pPr>
            <a:r>
              <a:rPr lang="en-US" sz="2800" dirty="0">
                <a:latin typeface="Calibri" panose="020F0502020204030204" pitchFamily="34" charset="0"/>
                <a:ea typeface="Calibri" panose="020F0502020204030204" pitchFamily="34" charset="0"/>
                <a:cs typeface="Calibri" panose="020F0502020204030204" pitchFamily="34" charset="0"/>
              </a:rPr>
              <a:t>Improve the overall service delivery to clients</a:t>
            </a:r>
          </a:p>
        </p:txBody>
      </p:sp>
    </p:spTree>
    <p:extLst>
      <p:ext uri="{BB962C8B-B14F-4D97-AF65-F5344CB8AC3E}">
        <p14:creationId xmlns:p14="http://schemas.microsoft.com/office/powerpoint/2010/main" val="664288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572274-BE87-40C7-B4CA-3E27697145D7}"/>
              </a:ext>
            </a:extLst>
          </p:cNvPr>
          <p:cNvSpPr/>
          <p:nvPr/>
        </p:nvSpPr>
        <p:spPr>
          <a:xfrm>
            <a:off x="1476374" y="645795"/>
            <a:ext cx="9534526" cy="5293757"/>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Establishing clear goals is essential for the success of a Property and Casualty (P&amp;C) insurance project within the automobile and property. Here are key goals to consider:</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Enhance Customer Experience:</a:t>
            </a:r>
          </a:p>
          <a:p>
            <a:r>
              <a:rPr lang="en-IN" sz="1600" dirty="0">
                <a:latin typeface="Calibri" panose="020F0502020204030204" pitchFamily="34" charset="0"/>
                <a:ea typeface="Calibri" panose="020F0502020204030204" pitchFamily="34" charset="0"/>
                <a:cs typeface="Calibri" panose="020F0502020204030204" pitchFamily="34" charset="0"/>
              </a:rPr>
              <a:t>Objective: Develop and deliver insurance products that are tailored to the specific needs of customers in the automobile and property, thereby improving customer satisfaction and loyalty.</a:t>
            </a:r>
          </a:p>
          <a:p>
            <a:r>
              <a:rPr lang="en-IN" sz="1600" dirty="0">
                <a:latin typeface="Calibri" panose="020F0502020204030204" pitchFamily="34" charset="0"/>
                <a:ea typeface="Calibri" panose="020F0502020204030204" pitchFamily="34" charset="0"/>
                <a:cs typeface="Calibri" panose="020F0502020204030204" pitchFamily="34" charset="0"/>
              </a:rPr>
              <a:t>Approach: Utilize advanced data analytics to gain insights into customer preferences and behaviours, enabling the creation of personalized insurance solutions.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2. Achieve Financial Growth and Profitability:</a:t>
            </a:r>
          </a:p>
          <a:p>
            <a:r>
              <a:rPr lang="en-IN" sz="1600" dirty="0">
                <a:latin typeface="Calibri" panose="020F0502020204030204" pitchFamily="34" charset="0"/>
                <a:ea typeface="Calibri" panose="020F0502020204030204" pitchFamily="34" charset="0"/>
                <a:cs typeface="Calibri" panose="020F0502020204030204" pitchFamily="34" charset="0"/>
              </a:rPr>
              <a:t>Objective: Drive financial growth by increasing market share and profitability in the automobile and property insurance segments.</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effective underwriting practices, optimize pricing strategies, and manage claims efficiently to enhance profitability.</a:t>
            </a:r>
          </a:p>
          <a:p>
            <a:r>
              <a:rPr lang="en-IN" sz="1600" dirty="0">
                <a:latin typeface="Calibri" panose="020F0502020204030204" pitchFamily="34" charset="0"/>
                <a:ea typeface="Calibri" panose="020F0502020204030204" pitchFamily="34" charset="0"/>
                <a:cs typeface="Calibri" panose="020F0502020204030204" pitchFamily="34" charset="0"/>
              </a:rPr>
              <a:t> </a:t>
            </a:r>
          </a:p>
          <a:p>
            <a:r>
              <a:rPr lang="en-IN" sz="1600" b="1" dirty="0">
                <a:latin typeface="Calibri" panose="020F0502020204030204" pitchFamily="34" charset="0"/>
                <a:ea typeface="Calibri" panose="020F0502020204030204" pitchFamily="34" charset="0"/>
                <a:cs typeface="Calibri" panose="020F0502020204030204" pitchFamily="34" charset="0"/>
              </a:rPr>
              <a:t>3. Leverage Technological Advancements:</a:t>
            </a:r>
          </a:p>
          <a:p>
            <a:r>
              <a:rPr lang="en-IN" sz="1600" dirty="0">
                <a:latin typeface="Calibri" panose="020F0502020204030204" pitchFamily="34" charset="0"/>
                <a:ea typeface="Calibri" panose="020F0502020204030204" pitchFamily="34" charset="0"/>
                <a:cs typeface="Calibri" panose="020F0502020204030204" pitchFamily="34" charset="0"/>
              </a:rPr>
              <a:t>Objective: Integrate cutting-edge technologies to streamline operations, improve underwriting accuracy, and enhance claims processing.</a:t>
            </a:r>
          </a:p>
          <a:p>
            <a:r>
              <a:rPr lang="en-IN" sz="1600" dirty="0">
                <a:latin typeface="Calibri" panose="020F0502020204030204" pitchFamily="34" charset="0"/>
                <a:ea typeface="Calibri" panose="020F0502020204030204" pitchFamily="34" charset="0"/>
                <a:cs typeface="Calibri" panose="020F0502020204030204" pitchFamily="34" charset="0"/>
              </a:rPr>
              <a:t>Approach: Adopt digital platforms, artificial intelligence, and machine learning to automate routine tasks and facilitate complex decision-making.</a:t>
            </a:r>
          </a:p>
          <a:p>
            <a:endParaRPr lang="en-IN" dirty="0"/>
          </a:p>
        </p:txBody>
      </p:sp>
    </p:spTree>
    <p:extLst>
      <p:ext uri="{BB962C8B-B14F-4D97-AF65-F5344CB8AC3E}">
        <p14:creationId xmlns:p14="http://schemas.microsoft.com/office/powerpoint/2010/main" val="126390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DC1BF7-FC93-4213-959B-9CDFFD1A3CD2}"/>
              </a:ext>
            </a:extLst>
          </p:cNvPr>
          <p:cNvSpPr/>
          <p:nvPr/>
        </p:nvSpPr>
        <p:spPr>
          <a:xfrm>
            <a:off x="1314450" y="1470869"/>
            <a:ext cx="10163175" cy="3293209"/>
          </a:xfrm>
          <a:prstGeom prst="rect">
            <a:avLst/>
          </a:prstGeom>
        </p:spPr>
        <p:txBody>
          <a:bodyPr wrap="square">
            <a:spAutoFit/>
          </a:bodyPr>
          <a:lstStyle/>
          <a:p>
            <a:r>
              <a:rPr lang="en-IN" sz="1600" b="1" dirty="0"/>
              <a:t> </a:t>
            </a:r>
            <a:r>
              <a:rPr lang="en-IN" sz="1600" b="1" dirty="0">
                <a:latin typeface="Calibri" panose="020F0502020204030204" pitchFamily="34" charset="0"/>
                <a:ea typeface="Calibri" panose="020F0502020204030204" pitchFamily="34" charset="0"/>
                <a:cs typeface="Calibri" panose="020F0502020204030204" pitchFamily="34" charset="0"/>
              </a:rPr>
              <a:t>4. Ensure Regulatory Compliance and Risk Management:</a:t>
            </a:r>
          </a:p>
          <a:p>
            <a:r>
              <a:rPr lang="en-IN" sz="1600" dirty="0">
                <a:latin typeface="Calibri" panose="020F0502020204030204" pitchFamily="34" charset="0"/>
                <a:ea typeface="Calibri" panose="020F0502020204030204" pitchFamily="34" charset="0"/>
                <a:cs typeface="Calibri" panose="020F0502020204030204" pitchFamily="34" charset="0"/>
              </a:rPr>
              <a:t>Objective: Maintain strict adherence to industry regulations and effectively manage risks associated with the automobile and property.</a:t>
            </a:r>
          </a:p>
          <a:p>
            <a:r>
              <a:rPr lang="en-IN" sz="1600" dirty="0">
                <a:latin typeface="Calibri" panose="020F0502020204030204" pitchFamily="34" charset="0"/>
                <a:ea typeface="Calibri" panose="020F0502020204030204" pitchFamily="34" charset="0"/>
                <a:cs typeface="Calibri" panose="020F0502020204030204" pitchFamily="34" charset="0"/>
              </a:rPr>
              <a:t>Approach: Regularly review and update compliance protocols, and develop comprehensive risk management strategies to mitigate potential losses.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5. Foster Operational Efficiency:</a:t>
            </a:r>
          </a:p>
          <a:p>
            <a:r>
              <a:rPr lang="en-IN" sz="1600" dirty="0">
                <a:latin typeface="Calibri" panose="020F0502020204030204" pitchFamily="34" charset="0"/>
                <a:ea typeface="Calibri" panose="020F0502020204030204" pitchFamily="34" charset="0"/>
                <a:cs typeface="Calibri" panose="020F0502020204030204" pitchFamily="34" charset="0"/>
              </a:rPr>
              <a:t>Objective: Streamline internal processes to reduce costs and improve service delivery.</a:t>
            </a:r>
          </a:p>
          <a:p>
            <a:r>
              <a:rPr lang="en-IN" sz="1600" dirty="0">
                <a:latin typeface="Calibri" panose="020F0502020204030204" pitchFamily="34" charset="0"/>
                <a:ea typeface="Calibri" panose="020F0502020204030204" pitchFamily="34" charset="0"/>
                <a:cs typeface="Calibri" panose="020F0502020204030204" pitchFamily="34" charset="0"/>
              </a:rPr>
              <a:t>Approach: Implement process optimization techniques and invest in automation tools to enhance operational capabilities.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By focusing on these goals, a P&amp;C insurance project can effectively address the unique challenges and opportunities within the automobile and property, leading to enhanced customer satisfaction and business growth.</a:t>
            </a:r>
          </a:p>
        </p:txBody>
      </p:sp>
    </p:spTree>
    <p:extLst>
      <p:ext uri="{BB962C8B-B14F-4D97-AF65-F5344CB8AC3E}">
        <p14:creationId xmlns:p14="http://schemas.microsoft.com/office/powerpoint/2010/main" val="244041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437E5-57F4-468C-ABBE-48E0A4BE211E}"/>
              </a:ext>
            </a:extLst>
          </p:cNvPr>
          <p:cNvSpPr>
            <a:spLocks noGrp="1"/>
          </p:cNvSpPr>
          <p:nvPr>
            <p:ph type="title"/>
          </p:nvPr>
        </p:nvSpPr>
        <p:spPr>
          <a:xfrm>
            <a:off x="1367770" y="190500"/>
            <a:ext cx="10018713" cy="1752599"/>
          </a:xfrm>
        </p:spPr>
        <p:txBody>
          <a:bodyPr/>
          <a:lstStyle/>
          <a:p>
            <a:pPr algn="ctr"/>
            <a:r>
              <a:rPr lang="en-US" b="1" dirty="0">
                <a:solidFill>
                  <a:srgbClr val="282824"/>
                </a:solidFill>
                <a:latin typeface="Times New Roman" panose="02020603050405020304" pitchFamily="18" charset="0"/>
                <a:ea typeface="Lato Bold" pitchFamily="34" charset="-122"/>
                <a:cs typeface="Times New Roman" panose="02020603050405020304" pitchFamily="18" charset="0"/>
              </a:rPr>
              <a:t>Project Objectives</a:t>
            </a:r>
            <a:br>
              <a:rPr lang="en-US"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92377BA8-326D-4952-B7F9-6DD180788B69}"/>
              </a:ext>
            </a:extLst>
          </p:cNvPr>
          <p:cNvSpPr>
            <a:spLocks noGrp="1"/>
          </p:cNvSpPr>
          <p:nvPr>
            <p:ph idx="1"/>
          </p:nvPr>
        </p:nvSpPr>
        <p:spPr>
          <a:xfrm>
            <a:off x="1367770" y="1564340"/>
            <a:ext cx="10018713" cy="4217895"/>
          </a:xfrm>
        </p:spPr>
        <p:txBody>
          <a:bodyPr>
            <a:normAutofit fontScale="25000" lnSpcReduction="200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Solution selection according to design criteria, specifications, and requirements:</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Establish clear criteria that align with business needs.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Solution prototyping and testing:</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Develop prototypes to assess usability and functionality.</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Enhance data integration capabilities:</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Ensure seamless integration with existing platforms.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Increase user training and support:</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Provide comprehensive training to ensure all staff are proficient in using the new system.</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IN" sz="8000" b="1" dirty="0">
                <a:latin typeface="Calibri" panose="020F0502020204030204" pitchFamily="34" charset="0"/>
                <a:ea typeface="Calibri" panose="020F0502020204030204" pitchFamily="34" charset="0"/>
                <a:cs typeface="Calibri" panose="020F0502020204030204" pitchFamily="34" charset="0"/>
              </a:rPr>
              <a:t>Achieve compliance and regulatory standards:</a:t>
            </a:r>
            <a:endParaRPr lang="en-IN" sz="8000" dirty="0">
              <a:latin typeface="Calibri" panose="020F0502020204030204" pitchFamily="34" charset="0"/>
              <a:ea typeface="Calibri" panose="020F0502020204030204" pitchFamily="34" charset="0"/>
              <a:cs typeface="Calibri" panose="020F050202020403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IN" sz="8000" dirty="0">
                <a:latin typeface="Calibri" panose="020F0502020204030204" pitchFamily="34" charset="0"/>
                <a:ea typeface="Calibri" panose="020F0502020204030204" pitchFamily="34" charset="0"/>
                <a:cs typeface="Calibri" panose="020F0502020204030204" pitchFamily="34" charset="0"/>
              </a:rPr>
              <a:t>Maintain adherence to industry standards and regulations throughout the implementation.</a:t>
            </a:r>
          </a:p>
          <a:p>
            <a:endParaRPr lang="en-IN" dirty="0"/>
          </a:p>
        </p:txBody>
      </p:sp>
    </p:spTree>
    <p:extLst>
      <p:ext uri="{BB962C8B-B14F-4D97-AF65-F5344CB8AC3E}">
        <p14:creationId xmlns:p14="http://schemas.microsoft.com/office/powerpoint/2010/main" val="20184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DA1B9-2CBF-4793-9E15-B7BFF99D8D70}"/>
              </a:ext>
            </a:extLst>
          </p:cNvPr>
          <p:cNvSpPr/>
          <p:nvPr/>
        </p:nvSpPr>
        <p:spPr>
          <a:xfrm>
            <a:off x="1419225" y="904875"/>
            <a:ext cx="10858500" cy="5509200"/>
          </a:xfrm>
          <a:prstGeom prst="rect">
            <a:avLst/>
          </a:prstGeom>
        </p:spPr>
        <p:txBody>
          <a:bodyPr wrap="square">
            <a:spAutoFit/>
          </a:bodyPr>
          <a:lstStyle/>
          <a:p>
            <a:r>
              <a:rPr lang="en-IN" sz="1600" dirty="0">
                <a:latin typeface="Calibri" panose="020F0502020204030204" pitchFamily="34" charset="0"/>
                <a:ea typeface="Calibri" panose="020F0502020204030204" pitchFamily="34" charset="0"/>
                <a:cs typeface="Calibri" panose="020F0502020204030204" pitchFamily="34" charset="0"/>
              </a:rPr>
              <a:t>Property and Casualty (P&amp;C) insurance plays a pivotal role in both the automobile and property, offering protection against various risks associated with vehicles and properties. Below are key objectives to consider:</a:t>
            </a:r>
          </a:p>
          <a:p>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buAutoNum type="arabicPeriod"/>
            </a:pPr>
            <a:r>
              <a:rPr lang="en-IN" sz="1600" b="1" dirty="0">
                <a:latin typeface="Calibri" panose="020F0502020204030204" pitchFamily="34" charset="0"/>
                <a:ea typeface="Calibri" panose="020F0502020204030204" pitchFamily="34" charset="0"/>
                <a:cs typeface="Calibri" panose="020F0502020204030204" pitchFamily="34" charset="0"/>
              </a:rPr>
              <a:t>Assessing Market Trends and Dynamics:</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Objective: Analyze current and emerging trends in the P&amp;C insurance market, focusing on the automobile and property sectors.</a:t>
            </a:r>
          </a:p>
          <a:p>
            <a:r>
              <a:rPr lang="en-IN" sz="1600" dirty="0">
                <a:latin typeface="Calibri" panose="020F0502020204030204" pitchFamily="34" charset="0"/>
                <a:ea typeface="Calibri" panose="020F0502020204030204" pitchFamily="34" charset="0"/>
                <a:cs typeface="Calibri" panose="020F0502020204030204" pitchFamily="34" charset="0"/>
              </a:rPr>
              <a:t>Approach: Examine factors such as evolving customer expectations, technological advancements, and regulatory changes that impact the insurance landscape.</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 2. Identifying Customer Needs and Preferences:</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Objective: Understand the specific insurance requirements of customers in the automobile and property markets.</a:t>
            </a:r>
          </a:p>
          <a:p>
            <a:r>
              <a:rPr lang="en-IN" sz="1600" dirty="0">
                <a:latin typeface="Calibri" panose="020F0502020204030204" pitchFamily="34" charset="0"/>
                <a:ea typeface="Calibri" panose="020F0502020204030204" pitchFamily="34" charset="0"/>
                <a:cs typeface="Calibri" panose="020F0502020204030204" pitchFamily="34" charset="0"/>
              </a:rPr>
              <a:t>Approach: Conduct surveys, focus groups, and analyze customer feedback to tailor insurance products that meet their expectations. </a:t>
            </a:r>
          </a:p>
          <a:p>
            <a:endParaRPr lang="en-IN" sz="1600" dirty="0">
              <a:latin typeface="Calibri" panose="020F0502020204030204" pitchFamily="34" charset="0"/>
              <a:ea typeface="Calibri" panose="020F0502020204030204" pitchFamily="34" charset="0"/>
              <a:cs typeface="Calibri" panose="020F0502020204030204" pitchFamily="34" charset="0"/>
            </a:endParaRPr>
          </a:p>
          <a:p>
            <a:r>
              <a:rPr lang="en-IN" sz="1600" b="1" dirty="0">
                <a:latin typeface="Calibri" panose="020F0502020204030204" pitchFamily="34" charset="0"/>
                <a:ea typeface="Calibri" panose="020F0502020204030204" pitchFamily="34" charset="0"/>
                <a:cs typeface="Calibri" panose="020F0502020204030204" pitchFamily="34" charset="0"/>
              </a:rPr>
              <a:t>3. Evaluating Technological Innovations:</a:t>
            </a:r>
          </a:p>
          <a:p>
            <a:endParaRPr lang="en-IN" sz="1600" b="1" dirty="0">
              <a:latin typeface="Calibri" panose="020F0502020204030204" pitchFamily="34" charset="0"/>
              <a:ea typeface="Calibri" panose="020F0502020204030204" pitchFamily="34" charset="0"/>
              <a:cs typeface="Calibri" panose="020F0502020204030204" pitchFamily="34" charset="0"/>
            </a:endParaRPr>
          </a:p>
          <a:p>
            <a:r>
              <a:rPr lang="en-IN" sz="1600" dirty="0">
                <a:latin typeface="Calibri" panose="020F0502020204030204" pitchFamily="34" charset="0"/>
                <a:ea typeface="Calibri" panose="020F0502020204030204" pitchFamily="34" charset="0"/>
                <a:cs typeface="Calibri" panose="020F0502020204030204" pitchFamily="34" charset="0"/>
              </a:rPr>
              <a:t>Objective: Explore how emerging technologies can enhance P&amp;C insurance offerings in the automobile and property sectors.</a:t>
            </a:r>
          </a:p>
          <a:p>
            <a:r>
              <a:rPr lang="en-IN" sz="1600" dirty="0">
                <a:latin typeface="Calibri" panose="020F0502020204030204" pitchFamily="34" charset="0"/>
                <a:ea typeface="Calibri" panose="020F0502020204030204" pitchFamily="34" charset="0"/>
                <a:cs typeface="Calibri" panose="020F0502020204030204" pitchFamily="34" charset="0"/>
              </a:rPr>
              <a:t>Approach: Investigate the integration of artificial intelligence, machine learning, and data analytics to improve underwriting processes, claims management, and customer service. </a:t>
            </a:r>
          </a:p>
          <a:p>
            <a:endParaRPr lang="en-IN" sz="1400" dirty="0">
              <a:latin typeface="Calibri" panose="020F0502020204030204" pitchFamily="34" charset="0"/>
              <a:ea typeface="Calibri" panose="020F0502020204030204" pitchFamily="34" charset="0"/>
              <a:cs typeface="Calibri" panose="020F0502020204030204" pitchFamily="34" charset="0"/>
            </a:endParaRPr>
          </a:p>
          <a:p>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4680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441</TotalTime>
  <Words>2872</Words>
  <Application>Microsoft Office PowerPoint</Application>
  <PresentationFormat>Widescreen</PresentationFormat>
  <Paragraphs>217</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Corbel</vt:lpstr>
      <vt:lpstr>Courier New</vt:lpstr>
      <vt:lpstr>Lato</vt:lpstr>
      <vt:lpstr>Lato Bold</vt:lpstr>
      <vt:lpstr>Symbol</vt:lpstr>
      <vt:lpstr>Times New Roman</vt:lpstr>
      <vt:lpstr>Wingdings</vt:lpstr>
      <vt:lpstr>Parallax</vt:lpstr>
      <vt:lpstr>Property and Casualty (PNC) Policy Analysis for Automobile and Property </vt:lpstr>
      <vt:lpstr> Situation </vt:lpstr>
      <vt:lpstr>PowerPoint Presentation</vt:lpstr>
      <vt:lpstr>PowerPoint Presentation</vt:lpstr>
      <vt:lpstr>Purpose Statement (Goals) </vt:lpstr>
      <vt:lpstr>PowerPoint Presentation</vt:lpstr>
      <vt:lpstr>PowerPoint Presentation</vt:lpstr>
      <vt:lpstr>Project Objectives </vt:lpstr>
      <vt:lpstr>PowerPoint Presentation</vt:lpstr>
      <vt:lpstr>PowerPoint Presentation</vt:lpstr>
      <vt:lpstr>Success Criteria </vt:lpstr>
      <vt:lpstr>PowerPoint Presentation</vt:lpstr>
      <vt:lpstr>PowerPoint Presentation</vt:lpstr>
      <vt:lpstr>Methods/Approach </vt:lpstr>
      <vt:lpstr>PowerPoint Presentation</vt:lpstr>
      <vt:lpstr>PowerPoint Presentation</vt:lpstr>
      <vt:lpstr>Resources </vt:lpstr>
      <vt:lpstr>Risks and Dependencies </vt:lpstr>
      <vt:lpstr>PowerPoint Presentation</vt:lpstr>
      <vt:lpstr>PowerPoint Presentation</vt:lpstr>
      <vt:lpstr>Conclusion </vt:lpstr>
      <vt:lpstr> To Be Completed by Appropriate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and Casualty (PNC) Policy Analysis for Automobile and Property</dc:title>
  <dc:creator>venkatesh jalnapure</dc:creator>
  <cp:lastModifiedBy>venkatesh jalnapure</cp:lastModifiedBy>
  <cp:revision>23</cp:revision>
  <dcterms:created xsi:type="dcterms:W3CDTF">2025-02-15T12:03:12Z</dcterms:created>
  <dcterms:modified xsi:type="dcterms:W3CDTF">2025-02-17T04:33:08Z</dcterms:modified>
</cp:coreProperties>
</file>