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5" r:id="rId13"/>
    <p:sldId id="269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4A9FE-664B-9220-E50E-499091B35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036B4E-7069-294D-4E4A-97EAC3CBF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DECC9-82F6-8511-86B4-25DE3849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F5595-5982-1B8D-04DF-EF4E20FF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9FA05-62AE-5B19-4382-F7069E01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2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721EE-CE89-71A8-364C-0A3FCE7F2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7A5A1-57D2-F945-626D-ABB5A1F13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B34E6-021B-170B-AFB3-054B8F09D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52C4-41D8-78A8-50D3-157FA2B0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D3E52-EF57-4D79-3A2B-7DE0D19A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8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DEA64C-F231-6E83-C8F9-1A758C7A0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0B079E-DEA5-2C2F-89E6-933471D4F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AE90E-2ED5-F45E-DB18-93E0BD4ED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03133-871E-4719-0AF0-2F291F99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ABAFC-DE47-396D-44AC-76590E972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1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E1BDF-8336-664E-9584-24F241408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D86F8-4B1A-607A-81DD-77CA7945B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93705-7DB0-E7F9-E9F3-6A6381699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1E9D8-4DCF-4301-EF40-94FAE344A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B173B-E0E6-90C1-D02E-040CE979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A6413-52A9-788C-34D8-CF4B74FC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75567-F8E9-FE50-42EE-72A976748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E8D2E-0780-D184-E487-192D6F33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16C1F-DBED-B192-3AE3-E2333D3B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13165-C46D-A558-F00F-2B5308A9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5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DE6BA-4A52-F94A-726B-6F7DC546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66F76-2DB6-BE79-F00C-8FB4A8251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34F93-BD00-734C-9631-CCAA15348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CC863-C179-7951-618D-9945C982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181C7-0EBE-A4E7-7C17-D5518060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ED6B5-0A66-AB11-FA82-AD18C700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7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D15C-235C-1E76-553A-D99ABEE00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0E363-3A0E-FD2C-D27F-7F1D0110C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4640F-59CA-3535-407D-DF33BF506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0EDD2A-701D-4E3F-4A44-0CE921A5E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4D156E-8026-2DF8-4222-1F17AD89C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1F936A-DBA6-8E14-3F03-63C2A5E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CEC2B-FFB7-21C5-AEB9-C022E3FB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F8424C-CCE6-23E7-6E32-9D3FE243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8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98E8-6873-F2B5-3118-EEBA7E63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16E1A-2B72-3AC0-EEDC-E91F51FB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2FACC-96A9-BC2C-38D3-1C3E8E1D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F1D8B-D69B-B411-45D1-ACB2EF264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9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71E2A-09E7-2231-EB8F-06243192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DF9B2-990D-D10A-6EBD-F56B3792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D32E6-706A-74BC-FC11-E45D8DD4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2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AAB2-C676-53C9-F24F-DEC61C0D2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04F6B-F2E7-A4F7-3981-FB7BBAF2D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21F50-42C8-84E9-80A6-0A8C52E1C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3A28-C93A-4C7E-3FE5-CF3C73BA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ADADA7-582E-2919-8F93-02E521C3B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48C05-06C0-9B91-F9D4-AFE520A33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3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1728-183B-26A4-CF5B-EA52EC473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11657-7C3D-D7C1-4086-CBE1D105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461EF-B0E5-C353-9494-0B48BE764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AD237-EB6D-AE1C-7A6F-FFD1CB0D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F28C0-A279-7876-4160-2C456239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AF771-992D-9402-1A47-3A297294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5B84C-BB5F-C140-C1AC-684A649E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0660A-B74C-31DB-4B71-126196E85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C8B0C-D3B9-FA3C-0BA6-5EE95DFCB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532EF-DD94-4278-9D26-734D8C553FA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B0B1C-2661-882F-7D42-8AC04A094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E9DAF-3AF7-404F-629A-2F7D0BBB5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7ACD8-C475-4300-9D30-2A927FEA4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6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8A37-1A46-9EB0-D24E-10D885E4B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Title: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Relationship Management (CRM)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A47D5-D7AF-94AB-1C68-0F367F087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Prepared By:</a:t>
            </a:r>
            <a:r>
              <a:rPr lang="en-US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Garima Sharma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Date:</a:t>
            </a:r>
            <a:r>
              <a:rPr lang="en-US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27</a:t>
            </a:r>
            <a:r>
              <a:rPr lang="en-US" sz="1600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Jan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564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9046-160E-5DC3-40FD-C5D6E176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76" y="365125"/>
            <a:ext cx="9013723" cy="1325563"/>
          </a:xfrm>
        </p:spPr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Methods/Approach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9809C-276B-C2BC-356C-D1956C688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b="1" dirty="0"/>
              <a:t>5) Testing:</a:t>
            </a:r>
          </a:p>
          <a:p>
            <a:pPr marL="514350" indent="-514350">
              <a:buAutoNum type="alphaLcParenR"/>
            </a:pPr>
            <a:r>
              <a:rPr lang="en-US" sz="1900" dirty="0"/>
              <a:t>Perform various testing phases, including unit testing, integration testing, and system testing.</a:t>
            </a:r>
          </a:p>
          <a:p>
            <a:pPr marL="514350" indent="-514350">
              <a:buAutoNum type="alphaLcParenR"/>
            </a:pPr>
            <a:r>
              <a:rPr lang="en-US" sz="1900" dirty="0"/>
              <a:t>Ensure the system meets defined requirements, handles data accurately, and maintains performance standards.</a:t>
            </a:r>
          </a:p>
          <a:p>
            <a:pPr marL="0" indent="0">
              <a:buNone/>
            </a:pPr>
            <a:r>
              <a:rPr lang="en-US" sz="1900" b="1" dirty="0"/>
              <a:t>6) User Acceptance Testing (UAT):</a:t>
            </a:r>
          </a:p>
          <a:p>
            <a:pPr marL="514350" indent="-514350">
              <a:buAutoNum type="alphaLcParenR"/>
            </a:pPr>
            <a:r>
              <a:rPr lang="en-US" sz="1900" dirty="0"/>
              <a:t>Collaborate with end-users to validate the CRM system against business requirements.</a:t>
            </a:r>
          </a:p>
          <a:p>
            <a:pPr marL="514350" indent="-514350">
              <a:buAutoNum type="alphaLcParenR"/>
            </a:pPr>
            <a:r>
              <a:rPr lang="en-US" sz="1900" dirty="0"/>
              <a:t>Gather feedback, document issues, and implement necessary changes.</a:t>
            </a:r>
          </a:p>
          <a:p>
            <a:pPr marL="514350" indent="-514350">
              <a:buAutoNum type="alphaLcParenR"/>
            </a:pPr>
            <a:r>
              <a:rPr lang="en-US" sz="1900" dirty="0"/>
              <a:t>Obtain user sign-off before deployment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100" b="1" dirty="0"/>
              <a:t>7) Deployment:</a:t>
            </a:r>
          </a:p>
          <a:p>
            <a:pPr marL="514350" indent="-514350">
              <a:buAutoNum type="alphaLcParenR"/>
            </a:pPr>
            <a:r>
              <a:rPr lang="en-US" sz="2100" dirty="0"/>
              <a:t>Roll out the CRM system in phases or a single launch based on business needs.</a:t>
            </a:r>
          </a:p>
          <a:p>
            <a:pPr marL="514350" indent="-514350">
              <a:buAutoNum type="alphaLcParenR"/>
            </a:pPr>
            <a:r>
              <a:rPr lang="en-US" sz="2100" dirty="0"/>
              <a:t>Provide user training sessions to ensure system adoption.</a:t>
            </a:r>
          </a:p>
        </p:txBody>
      </p:sp>
    </p:spTree>
    <p:extLst>
      <p:ext uri="{BB962C8B-B14F-4D97-AF65-F5344CB8AC3E}">
        <p14:creationId xmlns:p14="http://schemas.microsoft.com/office/powerpoint/2010/main" val="429348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604F-A737-4501-9C93-D6CA0FF9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5083" y="404454"/>
            <a:ext cx="73914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F8D40-84A2-43FD-E63B-E30B56B57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Project team members, IT staff, and CRM consultants.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Implementation within 6 months.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Rs. 25,00,000 (inclusive of software licensing, training, and implementation).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Resources: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Vendor support and third-party evaluations (budget: Rs. 3,00,000).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18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0448-F463-2F0A-55C1-B61D283E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218" y="365125"/>
            <a:ext cx="7263581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15EA5-8122-173B-A37E-60A2A5712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1800" b="1" dirty="0"/>
              <a:t>Data Integration Challenges</a:t>
            </a:r>
            <a:r>
              <a:rPr lang="en-US" sz="1800" dirty="0"/>
              <a:t>: Difficulty in integrating existing systems and consolidating customer data may lead to incomplete or inaccurate information.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User Adoption Resistance</a:t>
            </a:r>
            <a:r>
              <a:rPr lang="en-US" sz="1800" dirty="0"/>
              <a:t>: Employees may resist adopting the new CRM system due to unfamiliarity or fear of change, impacting productivity.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Data Security and Privacy Risks</a:t>
            </a:r>
            <a:r>
              <a:rPr lang="en-US" sz="1800" dirty="0"/>
              <a:t>:  Handling sensitive customer data increases the risk of data breaches or non-compliance with data protection regulations.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Scope Creep</a:t>
            </a:r>
            <a:r>
              <a:rPr lang="en-US" sz="1800" dirty="0"/>
              <a:t>: Uncontrolled changes in project requirements may cause delays, budget overruns, and reduced project effectiveness.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System Downtime During Deployment</a:t>
            </a:r>
            <a:r>
              <a:rPr lang="en-US" sz="1800" dirty="0"/>
              <a:t>: Potential system unavailability during implementation could disrupt customer service operations and affect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3547559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4FBE8-C6FB-5E70-BBC2-07976B12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818" y="365125"/>
            <a:ext cx="8177981" cy="1325563"/>
          </a:xfrm>
        </p:spPr>
        <p:txBody>
          <a:bodyPr/>
          <a:lstStyle/>
          <a:p>
            <a:r>
              <a:rPr lang="en-US" dirty="0"/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099FF-E39B-3A9B-07AA-B69D8B905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1800" b="1" dirty="0"/>
              <a:t>Data Migration</a:t>
            </a:r>
            <a:r>
              <a:rPr lang="en-US" sz="1800" dirty="0"/>
              <a:t>: Moving and integrating data from legacy systems or other platforms into the enhanced CRM system. This requires careful planning to avoid data loss or corruption.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Third-Party Integrations-Any </a:t>
            </a:r>
            <a:r>
              <a:rPr lang="en-US" sz="1800" dirty="0"/>
              <a:t>external systems or APIs (like payment gateways, marketing tools, or support platforms) that the CRM will interface with need to be compatible with the enhanced version.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User Training and Adoption-The </a:t>
            </a:r>
            <a:r>
              <a:rPr lang="en-US" sz="1800" dirty="0"/>
              <a:t>success of CRM enhancements depends on employees’ ability to understand and effectively use the new features. This might involve providing updated training or documentation.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Custom Development</a:t>
            </a:r>
            <a:r>
              <a:rPr lang="en-US" sz="1800" dirty="0"/>
              <a:t>: If custom features or modules are being added to the CRM, the development of these components is a critical dependency, especially if they need to align with existing CRM workflows.</a:t>
            </a:r>
          </a:p>
          <a:p>
            <a:pPr marL="514350" indent="-514350">
              <a:buAutoNum type="arabicParenR"/>
            </a:pPr>
            <a:r>
              <a:rPr lang="en-US" sz="1800" b="1" dirty="0"/>
              <a:t>Testing and Quality Assurance</a:t>
            </a:r>
            <a:r>
              <a:rPr lang="en-US" sz="1800" dirty="0"/>
              <a:t>: Thorough testing is needed to ensure that the enhancements do not negatively affect existing functionalities or cause system downtime. This includes functional, performance, and security testing.</a:t>
            </a:r>
          </a:p>
        </p:txBody>
      </p:sp>
    </p:spTree>
    <p:extLst>
      <p:ext uri="{BB962C8B-B14F-4D97-AF65-F5344CB8AC3E}">
        <p14:creationId xmlns:p14="http://schemas.microsoft.com/office/powerpoint/2010/main" val="1331448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66514-C2F4-88CD-390A-0AEDFA00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316" y="365125"/>
            <a:ext cx="8148484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Sponsor and Manager Approval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3AFEC-8A9F-8C74-4220-3758B3196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Sponsor: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 Henry Dsouza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Manager: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 Deepak Mahajan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8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131D-CA06-C5F7-F7CB-014E3622E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8542" y="325796"/>
            <a:ext cx="7489723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F4E81-5CC2-B350-8150-9DB511D10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Description:</a:t>
            </a:r>
          </a:p>
          <a:p>
            <a:pPr marL="342900" indent="-342900">
              <a:buAutoNum type="arabicParenR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Tab Navigation-</a:t>
            </a:r>
            <a:r>
              <a:rPr lang="en-US" sz="1800" dirty="0"/>
              <a:t>Employees must navigate various tabs for different customer queries.</a:t>
            </a: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n-US" sz="1800" b="1" dirty="0"/>
              <a:t>Repetitive Data Entry</a:t>
            </a:r>
            <a:r>
              <a:rPr lang="en-US" sz="1800" dirty="0"/>
              <a:t>: Customer details need to be entered repeatedly across departments.</a:t>
            </a: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n-US" sz="1800" b="1" dirty="0"/>
              <a:t>Data Silos</a:t>
            </a:r>
            <a:r>
              <a:rPr lang="en-US" sz="1800" dirty="0"/>
              <a:t>: Sales, support, billing, and complaint data are stored separately, leading to fragmented information.</a:t>
            </a: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n-US" sz="1800" b="1" dirty="0"/>
              <a:t>Lack of Unified Customer View</a:t>
            </a:r>
            <a:r>
              <a:rPr lang="en-US" sz="1800" dirty="0"/>
              <a:t>: Employees face difficulty in accessing a consolidated view of customer interactions.</a:t>
            </a:r>
            <a:endParaRPr lang="en-US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n-US" sz="1800" b="1" dirty="0"/>
              <a:t>Customer Frustration</a:t>
            </a:r>
            <a:r>
              <a:rPr lang="en-US" sz="1800" dirty="0"/>
              <a:t>: Customers often repeat their concerns, causing frustration and delays in query resolution.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6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885D-8750-2D50-4E7E-FD13BD66C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044" y="374957"/>
            <a:ext cx="7273413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AF860-75B7-6C23-1602-DD07D511C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Description:</a:t>
            </a:r>
          </a:p>
          <a:p>
            <a:pPr marL="0" indent="0">
              <a:buNone/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sz="1800" b="1" dirty="0"/>
              <a:t>Departmental Silos</a:t>
            </a:r>
            <a:r>
              <a:rPr lang="en-US" sz="1800" dirty="0"/>
              <a:t>: Lack of integration across departments hinders efficient query resolution and personalized customer service.</a:t>
            </a:r>
          </a:p>
          <a:p>
            <a:pPr marL="0" indent="0">
              <a:buNone/>
            </a:pPr>
            <a:r>
              <a:rPr lang="en-US" sz="1800" dirty="0"/>
              <a:t>2) </a:t>
            </a:r>
            <a:r>
              <a:rPr lang="en-US" sz="1800" b="1" dirty="0"/>
              <a:t>Absence of RM Tracking</a:t>
            </a:r>
            <a:r>
              <a:rPr lang="en-US" sz="1800" dirty="0"/>
              <a:t>: No automated system to track or prompt Relationship Manager (RM) engagements.</a:t>
            </a:r>
          </a:p>
          <a:p>
            <a:pPr marL="0" indent="0">
              <a:buNone/>
            </a:pPr>
            <a:r>
              <a:rPr lang="en-US" sz="1800" dirty="0"/>
              <a:t>3) </a:t>
            </a:r>
            <a:r>
              <a:rPr lang="en-US" sz="1800" b="1" dirty="0"/>
              <a:t>Unmonitored Interactions</a:t>
            </a:r>
            <a:r>
              <a:rPr lang="en-US" sz="1800" dirty="0"/>
              <a:t>: RM interactions are untracked, leading to inefficiencies and missed customer engagement opportunities.</a:t>
            </a:r>
          </a:p>
          <a:p>
            <a:pPr marL="0" indent="0">
              <a:buNone/>
            </a:pPr>
            <a:r>
              <a:rPr lang="en-US" sz="1800" dirty="0"/>
              <a:t>4) </a:t>
            </a:r>
            <a:r>
              <a:rPr lang="en-US" sz="1800" b="1" dirty="0"/>
              <a:t>Operational Inefficiencies</a:t>
            </a:r>
            <a:r>
              <a:rPr lang="en-US" sz="1800" dirty="0"/>
              <a:t>: Increased errors and lost opportunities for building better customer relationships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09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7FA4-AC62-F415-D82D-7276F13A6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012" y="365125"/>
            <a:ext cx="6899787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9F628-1F0F-6C47-6968-7A528117D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Description:</a:t>
            </a:r>
          </a:p>
          <a:p>
            <a:pPr marL="0" indent="0">
              <a:buNone/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sz="1900" b="1" dirty="0"/>
              <a:t>Centralized Customer Data</a:t>
            </a:r>
            <a:r>
              <a:rPr lang="en-US" sz="1900" dirty="0"/>
              <a:t>: All customer data consolidated under a single Customer ID for seamless management.</a:t>
            </a:r>
          </a:p>
          <a:p>
            <a:pPr marL="0" indent="0">
              <a:buNone/>
            </a:pPr>
            <a:r>
              <a:rPr lang="en-US" sz="1900" dirty="0"/>
              <a:t>2) </a:t>
            </a:r>
            <a:r>
              <a:rPr lang="en-US" sz="1900" b="1" dirty="0"/>
              <a:t>Complaint Tracking</a:t>
            </a:r>
            <a:r>
              <a:rPr lang="en-US" sz="1900" dirty="0"/>
              <a:t>: Integrated features to efficiently track and resolve customer complaints</a:t>
            </a:r>
          </a:p>
          <a:p>
            <a:pPr marL="0" indent="0">
              <a:buNone/>
            </a:pPr>
            <a:r>
              <a:rPr lang="en-US" sz="1900" dirty="0"/>
              <a:t>3) </a:t>
            </a:r>
            <a:r>
              <a:rPr lang="en-US" sz="1900" b="1" dirty="0"/>
              <a:t>RM Interaction Automation</a:t>
            </a:r>
            <a:r>
              <a:rPr lang="en-US" sz="1900" dirty="0"/>
              <a:t>: Automated prompts for Relationship Managers to ensure timely engagement and accountability.</a:t>
            </a:r>
          </a:p>
          <a:p>
            <a:pPr marL="0" indent="0">
              <a:buNone/>
            </a:pPr>
            <a:r>
              <a:rPr lang="en-US" sz="1900" dirty="0"/>
              <a:t>4) </a:t>
            </a:r>
            <a:r>
              <a:rPr lang="en-US" sz="1900" b="1" dirty="0"/>
              <a:t>Enhanced Query Resolution</a:t>
            </a:r>
            <a:r>
              <a:rPr lang="en-US" sz="1900" dirty="0"/>
              <a:t>: Improved efficiency in handling customer queries.</a:t>
            </a:r>
          </a:p>
          <a:p>
            <a:pPr marL="0" indent="0">
              <a:buNone/>
            </a:pPr>
            <a:r>
              <a:rPr lang="en-US" sz="1900" dirty="0"/>
              <a:t>5) </a:t>
            </a:r>
            <a:r>
              <a:rPr lang="en-US" sz="1900" b="1" dirty="0"/>
              <a:t>Data-Driven Decision-Making</a:t>
            </a:r>
            <a:r>
              <a:rPr lang="en-US" sz="1900" dirty="0"/>
              <a:t>: Better insights through unified and actionable customer data.</a:t>
            </a:r>
          </a:p>
        </p:txBody>
      </p:sp>
    </p:spTree>
    <p:extLst>
      <p:ext uri="{BB962C8B-B14F-4D97-AF65-F5344CB8AC3E}">
        <p14:creationId xmlns:p14="http://schemas.microsoft.com/office/powerpoint/2010/main" val="24021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957B-D45B-2EAA-AB86-D4B428113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470" y="365125"/>
            <a:ext cx="8040329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 Statement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AC47B-115B-03B8-40ED-CCB2B9842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Goals: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/>
              <a:t>1) </a:t>
            </a:r>
            <a:r>
              <a:rPr lang="en-US" sz="1900" b="1" dirty="0"/>
              <a:t>Enhanced Customer Experience</a:t>
            </a:r>
            <a:r>
              <a:rPr lang="en-US" sz="1900" dirty="0"/>
              <a:t>: Provide a unified and seamless customer service experience by consolidating all customer interactions and data under a single CRM system.</a:t>
            </a:r>
          </a:p>
          <a:p>
            <a:pPr marL="0" indent="0">
              <a:buNone/>
            </a:pPr>
            <a:r>
              <a:rPr lang="en-US" sz="1900" dirty="0"/>
              <a:t>2) </a:t>
            </a:r>
            <a:r>
              <a:rPr lang="en-US" sz="1900" b="1" dirty="0"/>
              <a:t>Operational Efficiency</a:t>
            </a:r>
            <a:r>
              <a:rPr lang="en-US" sz="1900" dirty="0"/>
              <a:t>: Streamline query resolution processes and reduce repetitive tasks through centralized data management and automation.</a:t>
            </a:r>
          </a:p>
          <a:p>
            <a:pPr marL="0" indent="0">
              <a:buNone/>
            </a:pPr>
            <a:r>
              <a:rPr lang="en-US" sz="1900" dirty="0"/>
              <a:t>3) </a:t>
            </a:r>
            <a:r>
              <a:rPr lang="en-US" sz="1900" b="1" dirty="0"/>
              <a:t>Proactive Relationship Management</a:t>
            </a:r>
            <a:r>
              <a:rPr lang="en-US" sz="1900" dirty="0"/>
              <a:t>: Ensure timely and accountable engagement of Relationship Managers through automated interaction prompts and tracking mechanisms.</a:t>
            </a:r>
          </a:p>
          <a:p>
            <a:pPr marL="0" indent="0">
              <a:buNone/>
            </a:pPr>
            <a:r>
              <a:rPr lang="en-US" sz="1900" dirty="0"/>
              <a:t>4) </a:t>
            </a:r>
            <a:r>
              <a:rPr lang="en-US" sz="1900" b="1" dirty="0"/>
              <a:t>Data-Driven Insights</a:t>
            </a:r>
            <a:r>
              <a:rPr lang="en-US" sz="1900" dirty="0"/>
              <a:t>: Enable informed decision-making and strategic improvements by leveraging comprehensive customer data analytics.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9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921B-EB60-441B-9149-0FAF4224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090" y="365125"/>
            <a:ext cx="7607709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Objectives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D0E03-246A-4C1C-43F2-439C8FC24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Streamline customer data management across departments.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Improve customer engagement through personalized communication.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 a system for tracking complaints and RM engagements.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Reduce response times for customer queries and complaints.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Enhanced Customer Service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Driven decision making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2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54752-7FAA-93D0-B7B8-64989CC8C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058" y="365125"/>
            <a:ext cx="7312742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 Criteria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6D9E2-AA87-955A-EB8B-B5BEB3E6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1: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Ensure 100% migration of customer data to the new CRM system.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2: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Achieve a 20% improvement in customer satisfaction scores within six months of implementation.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3: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Reduce query response times by 30%.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4: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Increase sales conversions by 15% using CRM analytics.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5: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Track and respond to 95% of RM engagement requests within 24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4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31E35-0996-3E83-C2C4-78B928274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0722" y="365125"/>
            <a:ext cx="7293077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Methods/Approach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AC384-E5A2-1E6D-C3B4-F82A1404E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sz="2300" b="1" dirty="0"/>
              <a:t>Requirement Gathering:</a:t>
            </a:r>
          </a:p>
          <a:p>
            <a:pPr marL="514350" indent="-514350">
              <a:buAutoNum type="alphaLcParenR"/>
            </a:pPr>
            <a:r>
              <a:rPr lang="en-US" sz="2300" dirty="0"/>
              <a:t>Conduct workshops and interviews with stakeholders, including customer service representatives and Relationship Managers.</a:t>
            </a:r>
          </a:p>
          <a:p>
            <a:pPr marL="514350" indent="-514350">
              <a:buAutoNum type="alphaLcParenR"/>
            </a:pPr>
            <a:r>
              <a:rPr lang="en-US" sz="2300" dirty="0"/>
              <a:t>Identify functional and non-functional requirements for CRM features such as customer data management, complaint tracking, and RM engagement automation.</a:t>
            </a:r>
          </a:p>
          <a:p>
            <a:pPr marL="514350" indent="-514350">
              <a:buAutoNum type="alphaLcParenR"/>
            </a:pPr>
            <a:r>
              <a:rPr lang="en-US" sz="2300" dirty="0"/>
              <a:t>Document system requirements and obtain stakeholder approval.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2) </a:t>
            </a:r>
            <a:r>
              <a:rPr lang="en-US" sz="2300" b="1" dirty="0"/>
              <a:t>Requirement Analysis:</a:t>
            </a:r>
          </a:p>
          <a:p>
            <a:pPr marL="0" indent="0">
              <a:buNone/>
            </a:pPr>
            <a:r>
              <a:rPr lang="en-US" sz="2300" dirty="0"/>
              <a:t>a)Analyze gathered requirements to assess feasibility, complexity, and potential challenges.</a:t>
            </a:r>
          </a:p>
          <a:p>
            <a:pPr marL="0" indent="0">
              <a:buNone/>
            </a:pPr>
            <a:r>
              <a:rPr lang="en-US" sz="2300" dirty="0"/>
              <a:t>Prioritize key functionalities and define system specifications.</a:t>
            </a:r>
          </a:p>
          <a:p>
            <a:pPr marL="0" indent="0">
              <a:buNone/>
            </a:pPr>
            <a:r>
              <a:rPr lang="en-US" sz="2300" dirty="0"/>
              <a:t>c) Create requirement traceability matrices to ensure coverage throughout the project lifecycle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44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666E-2DA8-5152-CD85-B2B16790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734" y="365125"/>
            <a:ext cx="8935065" cy="1325563"/>
          </a:xfrm>
        </p:spPr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Methods/Approach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C5C1B-4881-DB86-0341-E06CF7A1C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3)</a:t>
            </a:r>
            <a:r>
              <a:rPr lang="en-US" sz="2800" b="1" dirty="0"/>
              <a:t> </a:t>
            </a:r>
            <a:r>
              <a:rPr lang="en-US" sz="1900" b="1" dirty="0"/>
              <a:t>System Design:</a:t>
            </a:r>
          </a:p>
          <a:p>
            <a:pPr marL="342900" indent="-342900">
              <a:buAutoNum type="alphaLcParenR"/>
            </a:pPr>
            <a:r>
              <a:rPr lang="en-US" sz="1900" dirty="0"/>
              <a:t>Create system architecture, database schema, and data flow diagrams</a:t>
            </a:r>
          </a:p>
          <a:p>
            <a:pPr marL="457200" indent="-457200">
              <a:buAutoNum type="alphaLcParenR"/>
            </a:pPr>
            <a:r>
              <a:rPr lang="en-US" sz="1900" dirty="0"/>
              <a:t>Design user-friendly interfaces for customer service teams and RM dashboards.</a:t>
            </a:r>
          </a:p>
          <a:p>
            <a:pPr marL="457200" indent="-457200">
              <a:buAutoNum type="alphaLcParenR"/>
            </a:pPr>
            <a:r>
              <a:rPr lang="en-US" sz="1900" dirty="0"/>
              <a:t>Define security and access control mechanisms.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b="1" dirty="0"/>
              <a:t>4) Development:</a:t>
            </a:r>
          </a:p>
          <a:p>
            <a:pPr marL="514350" indent="-514350">
              <a:buAutoNum type="alphaLcParenR"/>
            </a:pPr>
            <a:r>
              <a:rPr lang="en-US" sz="1900" dirty="0"/>
              <a:t>Build CRM modules for data consolidation, complaint tracking, and automated RM engagement prompts.</a:t>
            </a:r>
          </a:p>
          <a:p>
            <a:pPr marL="514350" indent="-514350">
              <a:buAutoNum type="alphaLcParenR"/>
            </a:pPr>
            <a:r>
              <a:rPr lang="en-US" sz="1900" dirty="0"/>
              <a:t>Develop APIs for integrating existing systems across departments.</a:t>
            </a:r>
          </a:p>
          <a:p>
            <a:pPr marL="514350" indent="-514350">
              <a:buAutoNum type="alphaLcParenR"/>
            </a:pPr>
            <a:r>
              <a:rPr lang="en-US" sz="1900" dirty="0"/>
              <a:t>Implement data validation and security protocols.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85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1092</Words>
  <Application>Microsoft Office PowerPoint</Application>
  <PresentationFormat>Widescreen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Office Theme</vt:lpstr>
      <vt:lpstr>Project Title: Customer Relationship Management (CRM) Implementation </vt:lpstr>
      <vt:lpstr>Situation</vt:lpstr>
      <vt:lpstr>Problem</vt:lpstr>
      <vt:lpstr>Opportunity</vt:lpstr>
      <vt:lpstr>Purpose Statement</vt:lpstr>
      <vt:lpstr>Project Objectives</vt:lpstr>
      <vt:lpstr>Success Criteria</vt:lpstr>
      <vt:lpstr>Methods/Approach</vt:lpstr>
      <vt:lpstr>Methods/Approach</vt:lpstr>
      <vt:lpstr>Methods/Approach</vt:lpstr>
      <vt:lpstr>Resources</vt:lpstr>
      <vt:lpstr>Risks </vt:lpstr>
      <vt:lpstr>Dependencies</vt:lpstr>
      <vt:lpstr>Sponsor and Manager Approval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Navdeep Sharma</dc:creator>
  <cp:lastModifiedBy>Navdeep Sharma</cp:lastModifiedBy>
  <cp:revision>4</cp:revision>
  <dcterms:created xsi:type="dcterms:W3CDTF">2025-01-27T10:45:34Z</dcterms:created>
  <dcterms:modified xsi:type="dcterms:W3CDTF">2025-01-29T07:09:09Z</dcterms:modified>
</cp:coreProperties>
</file>