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4" r:id="rId8"/>
    <p:sldId id="266" r:id="rId9"/>
    <p:sldId id="267" r:id="rId10"/>
    <p:sldId id="260" r:id="rId11"/>
    <p:sldId id="263" r:id="rId12"/>
    <p:sldId id="271" r:id="rId13"/>
    <p:sldId id="261" r:id="rId14"/>
    <p:sldId id="262" r:id="rId15"/>
    <p:sldId id="268" r:id="rId16"/>
    <p:sldId id="269" r:id="rId17"/>
    <p:sldId id="270" r:id="rId18"/>
    <p:sldId id="26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Check and Go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                                                                A </a:t>
            </a:r>
            <a:r>
              <a:rPr lang="en-US" dirty="0" err="1" smtClean="0"/>
              <a:t>Venkata</a:t>
            </a:r>
            <a:r>
              <a:rPr lang="en-US" dirty="0" smtClean="0"/>
              <a:t> </a:t>
            </a:r>
            <a:r>
              <a:rPr lang="en-US" dirty="0" err="1" smtClean="0"/>
              <a:t>Jayaraju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</a:t>
            </a:r>
            <a:r>
              <a:rPr lang="en-US" dirty="0" smtClean="0"/>
              <a:t>19 </a:t>
            </a:r>
            <a:r>
              <a:rPr lang="en-US" dirty="0" err="1" smtClean="0"/>
              <a:t>feb</a:t>
            </a:r>
            <a:r>
              <a:rPr lang="en-US" dirty="0" smtClean="0"/>
              <a:t> </a:t>
            </a:r>
            <a:r>
              <a:rPr lang="en-US" dirty="0" smtClean="0"/>
              <a:t>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9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Methods/Approaches(Agile model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 basic application of </a:t>
            </a:r>
            <a:r>
              <a:rPr lang="en-US" dirty="0" err="1" smtClean="0"/>
              <a:t>qfund</a:t>
            </a:r>
            <a:r>
              <a:rPr lang="en-US" dirty="0" smtClean="0"/>
              <a:t> was developed by </a:t>
            </a:r>
            <a:r>
              <a:rPr lang="en-US" dirty="0" err="1" smtClean="0"/>
              <a:t>virinchi</a:t>
            </a:r>
            <a:r>
              <a:rPr lang="en-US" dirty="0" smtClean="0"/>
              <a:t> technologies by mutual interaction with external consultants. Later we market our product and do changes as per client requirement.</a:t>
            </a:r>
          </a:p>
          <a:p>
            <a:r>
              <a:rPr lang="en-US" dirty="0" smtClean="0"/>
              <a:t>Stages:</a:t>
            </a:r>
          </a:p>
          <a:p>
            <a:r>
              <a:rPr lang="en-US" dirty="0" smtClean="0"/>
              <a:t>Identify stakeholders: we followed ILS approach</a:t>
            </a:r>
          </a:p>
          <a:p>
            <a:r>
              <a:rPr lang="en-US" dirty="0" smtClean="0"/>
              <a:t>Requirement gathering: We used techniques like </a:t>
            </a:r>
            <a:r>
              <a:rPr lang="en-US" dirty="0" smtClean="0"/>
              <a:t>Interview.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86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Requirements are kept in product backlog. It is a live document.</a:t>
            </a:r>
          </a:p>
          <a:p>
            <a:pPr marL="0" indent="0">
              <a:buNone/>
            </a:pPr>
            <a:r>
              <a:rPr lang="en-US" b="1" dirty="0" smtClean="0"/>
              <a:t>Sprint backlog is prepared. We follow criteria like priority, availability of resource, Effort estimation, velocity.  It is done in sprint planning meeting.</a:t>
            </a:r>
          </a:p>
          <a:p>
            <a:pPr marL="0" indent="0">
              <a:buNone/>
            </a:pPr>
            <a:r>
              <a:rPr lang="en-US" b="1" dirty="0" smtClean="0"/>
              <a:t>Scrum master will assign each user story to each developer, They will start working on it.</a:t>
            </a:r>
          </a:p>
          <a:p>
            <a:pPr marL="0" indent="0">
              <a:buNone/>
            </a:pPr>
            <a:r>
              <a:rPr lang="en-US" b="1" dirty="0" smtClean="0"/>
              <a:t>We go for daily meetings, where we look at what work is done yesterday, what is done today, any issues, how did you over come.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32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After sprint we have sprint review and retrospective.</a:t>
            </a:r>
          </a:p>
          <a:p>
            <a:r>
              <a:rPr lang="en-US" b="1" dirty="0" smtClean="0"/>
              <a:t>Sprint review: Client is involved. We will explain the functionality how it is prepared and how to work and testing result to client.</a:t>
            </a:r>
          </a:p>
          <a:p>
            <a:r>
              <a:rPr lang="en-US" b="1" dirty="0" smtClean="0"/>
              <a:t>Sprint retrospective: we have internal feedback about our team. </a:t>
            </a:r>
          </a:p>
          <a:p>
            <a:r>
              <a:rPr lang="en-US" b="1" dirty="0" smtClean="0"/>
              <a:t>Test documents are prepared and used by testing team.</a:t>
            </a:r>
          </a:p>
          <a:p>
            <a:r>
              <a:rPr lang="en-US" b="1" dirty="0" smtClean="0"/>
              <a:t>Here less documentation compared to waterfall.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40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People: Point of contact from client</a:t>
            </a:r>
          </a:p>
          <a:p>
            <a:r>
              <a:rPr lang="en-US" dirty="0" smtClean="0"/>
              <a:t>IT Team:   Manager(1),</a:t>
            </a:r>
            <a:r>
              <a:rPr lang="en-US" dirty="0"/>
              <a:t> Business Analyst(2</a:t>
            </a:r>
            <a:r>
              <a:rPr lang="en-US" dirty="0" smtClean="0"/>
              <a:t>),</a:t>
            </a:r>
            <a:r>
              <a:rPr lang="en-US" dirty="0"/>
              <a:t> Designer (2</a:t>
            </a:r>
            <a:r>
              <a:rPr lang="en-US" dirty="0" smtClean="0"/>
              <a:t>),</a:t>
            </a:r>
            <a:r>
              <a:rPr lang="en-US" dirty="0"/>
              <a:t> </a:t>
            </a:r>
            <a:r>
              <a:rPr lang="en-US" dirty="0" smtClean="0"/>
              <a:t>Development </a:t>
            </a:r>
            <a:r>
              <a:rPr lang="en-US" dirty="0"/>
              <a:t>lead(1)+</a:t>
            </a:r>
            <a:r>
              <a:rPr lang="en-US" dirty="0" smtClean="0"/>
              <a:t>Team, </a:t>
            </a:r>
            <a:r>
              <a:rPr lang="en-US" dirty="0"/>
              <a:t>Testing lead (1)+ </a:t>
            </a:r>
            <a:r>
              <a:rPr lang="en-US" dirty="0" smtClean="0"/>
              <a:t>Team</a:t>
            </a:r>
            <a:endParaRPr lang="en-US" dirty="0"/>
          </a:p>
          <a:p>
            <a:r>
              <a:rPr lang="en-US" dirty="0" smtClean="0"/>
              <a:t>Mostly we focused on java technology   </a:t>
            </a:r>
          </a:p>
          <a:p>
            <a:r>
              <a:rPr lang="en-US" dirty="0" smtClean="0"/>
              <a:t>Documentation templates implemented by management</a:t>
            </a:r>
          </a:p>
          <a:p>
            <a:r>
              <a:rPr lang="en-US" dirty="0" smtClean="0"/>
              <a:t>Excel for tracking</a:t>
            </a:r>
          </a:p>
          <a:p>
            <a:r>
              <a:rPr lang="en-US" dirty="0" smtClean="0"/>
              <a:t>Time in less than 8 months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8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A. Business Risks</a:t>
            </a:r>
          </a:p>
          <a:p>
            <a:r>
              <a:rPr lang="en-US" b="1" dirty="0" smtClean="0"/>
              <a:t>Regulatory </a:t>
            </a:r>
            <a:r>
              <a:rPr lang="en-US" b="1" dirty="0"/>
              <a:t>&amp; Compliance Issues</a:t>
            </a:r>
            <a:r>
              <a:rPr lang="en-US" dirty="0"/>
              <a:t> – Failure to comply with KYC, AML, and other financial regulations could lead to legal penalties.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Market Competition</a:t>
            </a:r>
            <a:r>
              <a:rPr lang="en-US" dirty="0"/>
              <a:t> – Competing loan providers may offer better features or lower interest rates.</a:t>
            </a:r>
            <a:br>
              <a:rPr lang="en-US" dirty="0"/>
            </a:br>
            <a:r>
              <a:rPr lang="en-US" b="1" dirty="0" smtClean="0"/>
              <a:t>Customer </a:t>
            </a:r>
            <a:r>
              <a:rPr lang="en-US" b="1" dirty="0"/>
              <a:t>Trust &amp; Adoption</a:t>
            </a:r>
            <a:r>
              <a:rPr lang="en-US" dirty="0"/>
              <a:t> – Users may be hesitant to apply online due to security concerns or lack of digital literacy.</a:t>
            </a:r>
            <a:br>
              <a:rPr lang="en-US" dirty="0"/>
            </a:br>
            <a:r>
              <a:rPr lang="en-US" b="1" dirty="0" smtClean="0"/>
              <a:t>Credit </a:t>
            </a:r>
            <a:r>
              <a:rPr lang="en-US" b="1" dirty="0"/>
              <a:t>&amp; Fraud Risks</a:t>
            </a:r>
            <a:r>
              <a:rPr lang="en-US" dirty="0"/>
              <a:t> – Fraudulent applications or high default rates can impact business profitability.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685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B. Technical Risks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System Downtime &amp; Performance Issues</a:t>
            </a:r>
            <a:r>
              <a:rPr lang="en-US" dirty="0"/>
              <a:t> – High traffic may cause slowdowns or crashes, affecting user experience.</a:t>
            </a:r>
            <a:br>
              <a:rPr lang="en-US" dirty="0"/>
            </a:br>
            <a:r>
              <a:rPr lang="en-US" b="1" dirty="0" smtClean="0"/>
              <a:t>Data </a:t>
            </a:r>
            <a:r>
              <a:rPr lang="en-US" b="1" dirty="0"/>
              <a:t>Security &amp; Cyber Threats</a:t>
            </a:r>
            <a:r>
              <a:rPr lang="en-US" dirty="0"/>
              <a:t> – Risks of data breaches, hacking, or identity theft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Integration Failures</a:t>
            </a:r>
            <a:r>
              <a:rPr lang="en-US" dirty="0"/>
              <a:t> – Issues connecting with external systems (e.g., credit bureaus, banking APIs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Scalability Challenges</a:t>
            </a:r>
            <a:r>
              <a:rPr lang="en-US" dirty="0"/>
              <a:t> – The system may not be able to handle increased users and transactions in the future.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140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A. Internal Dependencies</a:t>
            </a:r>
          </a:p>
          <a:p>
            <a:r>
              <a:rPr lang="en-US" dirty="0" smtClean="0"/>
              <a:t> </a:t>
            </a:r>
            <a:r>
              <a:rPr lang="en-US" b="1" dirty="0"/>
              <a:t>Business Requirements Clarity</a:t>
            </a:r>
            <a:r>
              <a:rPr lang="en-US" dirty="0"/>
              <a:t> – Clear and well-documented functional and non-functional requirements.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Stakeholder Alignment</a:t>
            </a:r>
            <a:r>
              <a:rPr lang="en-US" dirty="0"/>
              <a:t> – Continuous engagement with product owners, legal teams, and customer support.</a:t>
            </a:r>
            <a:br>
              <a:rPr lang="en-US" dirty="0"/>
            </a:br>
            <a:r>
              <a:rPr lang="en-US" b="1" dirty="0" smtClean="0"/>
              <a:t>Development </a:t>
            </a:r>
            <a:r>
              <a:rPr lang="en-US" b="1" dirty="0"/>
              <a:t>&amp; Testing Teams</a:t>
            </a:r>
            <a:r>
              <a:rPr lang="en-US" dirty="0"/>
              <a:t> – Availability of skilled developers, testers, and UX designers.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Loan Approval Workflow Design</a:t>
            </a:r>
            <a:r>
              <a:rPr lang="en-US" dirty="0"/>
              <a:t> – Collaboration with underwriting and risk assessment teams.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0718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and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B. External Dependencies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Third-Party Integrations</a:t>
            </a:r>
            <a:r>
              <a:rPr lang="en-US" dirty="0"/>
              <a:t> – APIs from credit bureaus, payment gateways, and identity verification providers.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Regulatory Compliance</a:t>
            </a:r>
            <a:r>
              <a:rPr lang="en-US" dirty="0"/>
              <a:t> – Adherence to financial laws and guidelines (may vary by country).</a:t>
            </a:r>
            <a:br>
              <a:rPr lang="en-US" dirty="0"/>
            </a:br>
            <a:r>
              <a:rPr lang="en-US" b="1" dirty="0" smtClean="0"/>
              <a:t>Hosting </a:t>
            </a:r>
            <a:r>
              <a:rPr lang="en-US" b="1" dirty="0"/>
              <a:t>&amp; Infrastructure</a:t>
            </a:r>
            <a:r>
              <a:rPr lang="en-US" dirty="0"/>
              <a:t> – Cloud service providers ensuring security, scalability, and uptime.</a:t>
            </a:r>
            <a:br>
              <a:rPr lang="en-US" dirty="0"/>
            </a:br>
            <a:r>
              <a:rPr lang="en-US" b="1" dirty="0" smtClean="0"/>
              <a:t>Customer </a:t>
            </a:r>
            <a:r>
              <a:rPr lang="en-US" b="1" dirty="0"/>
              <a:t>Feedback &amp; Market Trends</a:t>
            </a:r>
            <a:r>
              <a:rPr lang="en-US" dirty="0"/>
              <a:t> – Adapting to changing borrower needs and technology trends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810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52144"/>
            <a:ext cx="9601196" cy="472372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Project Sponsor: US Clients</a:t>
            </a:r>
          </a:p>
          <a:p>
            <a:r>
              <a:rPr lang="en-US" dirty="0" smtClean="0"/>
              <a:t>Project manager: XYZ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3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Q-Fund is an online application which provide loans to customers based on certain regulations.</a:t>
            </a:r>
          </a:p>
          <a:p>
            <a:r>
              <a:rPr lang="en-US" dirty="0" smtClean="0"/>
              <a:t>There are people who are looking for online platform in US market who wants to easily apply for loan to purchase their basic and excitement needs.</a:t>
            </a:r>
          </a:p>
          <a:p>
            <a:r>
              <a:rPr lang="en-US" dirty="0" smtClean="0"/>
              <a:t>Various loan types are provided to people as per their </a:t>
            </a:r>
            <a:r>
              <a:rPr lang="en-US" dirty="0" err="1" smtClean="0"/>
              <a:t>convienence</a:t>
            </a:r>
            <a:r>
              <a:rPr lang="en-US" dirty="0" smtClean="0"/>
              <a:t> and easy repayment terms</a:t>
            </a:r>
            <a:r>
              <a:rPr lang="en-US" dirty="0" smtClean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4525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People are offered only single type of loan only once.</a:t>
            </a:r>
          </a:p>
          <a:p>
            <a:pPr marL="0" indent="0">
              <a:buNone/>
            </a:pPr>
            <a:r>
              <a:rPr lang="en-US" dirty="0" smtClean="0"/>
              <a:t>They can avail one kind of loan and cannot avail </a:t>
            </a:r>
            <a:r>
              <a:rPr lang="en-US" dirty="0" err="1" smtClean="0"/>
              <a:t>parallelly</a:t>
            </a:r>
            <a:r>
              <a:rPr lang="en-US" dirty="0" smtClean="0"/>
              <a:t> one more time.</a:t>
            </a:r>
          </a:p>
          <a:p>
            <a:pPr marL="0" indent="0">
              <a:buNone/>
            </a:pPr>
            <a:r>
              <a:rPr lang="en-US" dirty="0" smtClean="0"/>
              <a:t>And one kind of loan is availed by customer and he cannot avail another kind </a:t>
            </a:r>
            <a:r>
              <a:rPr lang="en-US" dirty="0" err="1" smtClean="0"/>
              <a:t>parallely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028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Oppurtunity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there is a chance to make the product flexible.</a:t>
            </a:r>
          </a:p>
          <a:p>
            <a:r>
              <a:rPr lang="en-US" dirty="0" smtClean="0"/>
              <a:t>One loan can be offered to customer two to three times </a:t>
            </a:r>
            <a:r>
              <a:rPr lang="en-US" dirty="0" err="1" smtClean="0"/>
              <a:t>parallely</a:t>
            </a:r>
            <a:endParaRPr lang="en-US" dirty="0" smtClean="0"/>
          </a:p>
          <a:p>
            <a:r>
              <a:rPr lang="en-US" dirty="0" smtClean="0"/>
              <a:t>Customer can avail different kind of loans </a:t>
            </a:r>
            <a:r>
              <a:rPr lang="en-US" dirty="0" err="1" smtClean="0"/>
              <a:t>parallelly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can increase customer retention rate and customer satisfaction.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2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the main purpose of this application</a:t>
            </a:r>
          </a:p>
          <a:p>
            <a:r>
              <a:rPr lang="en-US" dirty="0" smtClean="0"/>
              <a:t>Fast </a:t>
            </a:r>
            <a:r>
              <a:rPr lang="en-US" dirty="0"/>
              <a:t>&amp; Seamless Loan </a:t>
            </a:r>
            <a:r>
              <a:rPr lang="en-US" dirty="0" smtClean="0"/>
              <a:t>Processing</a:t>
            </a:r>
          </a:p>
          <a:p>
            <a:r>
              <a:rPr lang="en-US" dirty="0"/>
              <a:t>Accessibility &amp; </a:t>
            </a:r>
            <a:r>
              <a:rPr lang="en-US" dirty="0" smtClean="0"/>
              <a:t>Convenience</a:t>
            </a:r>
          </a:p>
          <a:p>
            <a:r>
              <a:rPr lang="en-US" dirty="0"/>
              <a:t>Customer Satisfaction &amp; </a:t>
            </a:r>
            <a:r>
              <a:rPr lang="en-US" dirty="0" smtClean="0"/>
              <a:t>Retention</a:t>
            </a:r>
          </a:p>
          <a:p>
            <a:r>
              <a:rPr lang="en-US" dirty="0"/>
              <a:t>Business Growth &amp; Scalability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Speed &amp; Efficiency in Loan </a:t>
            </a:r>
            <a:r>
              <a:rPr lang="en-US" dirty="0" smtClean="0"/>
              <a:t>Processing</a:t>
            </a:r>
          </a:p>
          <a:p>
            <a:r>
              <a:rPr lang="en-US" dirty="0"/>
              <a:t>User-Friendly &amp; Accessible </a:t>
            </a:r>
            <a:r>
              <a:rPr lang="en-US" dirty="0" smtClean="0"/>
              <a:t>Application</a:t>
            </a:r>
          </a:p>
          <a:p>
            <a:r>
              <a:rPr lang="en-US" dirty="0"/>
              <a:t>Risk Assessment &amp; Fraud </a:t>
            </a:r>
            <a:r>
              <a:rPr lang="en-US" dirty="0" smtClean="0"/>
              <a:t>Prevention</a:t>
            </a:r>
          </a:p>
          <a:p>
            <a:r>
              <a:rPr lang="en-US" dirty="0"/>
              <a:t>Compliance &amp; </a:t>
            </a:r>
            <a:r>
              <a:rPr lang="en-US" dirty="0" smtClean="0"/>
              <a:t>Security</a:t>
            </a:r>
          </a:p>
          <a:p>
            <a:r>
              <a:rPr lang="en-US" dirty="0"/>
              <a:t>Customer Satisfaction &amp; Retention</a:t>
            </a:r>
          </a:p>
        </p:txBody>
      </p:sp>
    </p:spTree>
    <p:extLst>
      <p:ext uri="{BB962C8B-B14F-4D97-AF65-F5344CB8AC3E}">
        <p14:creationId xmlns:p14="http://schemas.microsoft.com/office/powerpoint/2010/main" val="250883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1. Application Efficiency &amp; Processing Time</a:t>
            </a:r>
          </a:p>
          <a:p>
            <a:pPr marL="0" indent="0">
              <a:buNone/>
            </a:pPr>
            <a:r>
              <a:rPr lang="en-US" b="1" dirty="0" smtClean="0"/>
              <a:t>Fast </a:t>
            </a:r>
            <a:r>
              <a:rPr lang="en-US" b="1" dirty="0"/>
              <a:t>Loan Processing</a:t>
            </a:r>
            <a:r>
              <a:rPr lang="en-US" dirty="0"/>
              <a:t> – Reduce loan approval and disbursement time (e.g., under 24 hours).</a:t>
            </a:r>
            <a:br>
              <a:rPr lang="en-US" dirty="0"/>
            </a:br>
            <a:r>
              <a:rPr lang="en-US" b="1" dirty="0" smtClean="0"/>
              <a:t>Automation </a:t>
            </a:r>
            <a:r>
              <a:rPr lang="en-US" b="1" dirty="0"/>
              <a:t>Success Rate</a:t>
            </a:r>
            <a:r>
              <a:rPr lang="en-US" dirty="0"/>
              <a:t> – Percentage of loans approved automatically without manual review</a:t>
            </a:r>
            <a:r>
              <a:rPr lang="en-US" dirty="0" smtClean="0"/>
              <a:t>..</a:t>
            </a:r>
          </a:p>
          <a:p>
            <a:pPr marL="0" indent="0">
              <a:buNone/>
            </a:pPr>
            <a:r>
              <a:rPr lang="en-US" b="1" dirty="0" smtClean="0"/>
              <a:t>Document </a:t>
            </a:r>
            <a:r>
              <a:rPr lang="en-US" b="1" dirty="0"/>
              <a:t>Processing Speed</a:t>
            </a:r>
            <a:r>
              <a:rPr lang="en-US" dirty="0"/>
              <a:t> – Time taken for document verification and KYC checks.</a:t>
            </a:r>
          </a:p>
          <a:p>
            <a:pPr marL="0" indent="0">
              <a:buNone/>
            </a:pPr>
            <a:r>
              <a:rPr lang="en-US" b="1" dirty="0"/>
              <a:t>2. User Experience &amp; Accessibility</a:t>
            </a:r>
          </a:p>
          <a:p>
            <a:pPr marL="0" indent="0">
              <a:buNone/>
            </a:pPr>
            <a:r>
              <a:rPr lang="en-US" b="1" dirty="0" smtClean="0"/>
              <a:t>Application </a:t>
            </a:r>
            <a:r>
              <a:rPr lang="en-US" b="1" dirty="0"/>
              <a:t>Completion Rate</a:t>
            </a:r>
            <a:r>
              <a:rPr lang="en-US" dirty="0"/>
              <a:t> – Percentage of users who start and successfully complete the loan application.</a:t>
            </a:r>
            <a:br>
              <a:rPr lang="en-US" dirty="0"/>
            </a:br>
            <a:r>
              <a:rPr lang="en-US" b="1" dirty="0" smtClean="0"/>
              <a:t>Customer </a:t>
            </a:r>
            <a:r>
              <a:rPr lang="en-US" b="1" dirty="0"/>
              <a:t>Satisfaction Score (CSAT)</a:t>
            </a:r>
            <a:r>
              <a:rPr lang="en-US" dirty="0"/>
              <a:t> – Measured via surveys and feedback.</a:t>
            </a:r>
            <a:br>
              <a:rPr lang="en-US" dirty="0"/>
            </a:br>
            <a:r>
              <a:rPr lang="en-US" b="1" dirty="0" smtClean="0"/>
              <a:t>Mobile </a:t>
            </a:r>
            <a:r>
              <a:rPr lang="en-US" b="1" dirty="0"/>
              <a:t>&amp; Web Usability</a:t>
            </a:r>
            <a:r>
              <a:rPr lang="en-US" dirty="0"/>
              <a:t> – Ensuring a seamless experience across platforms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98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3. Loan Approval &amp; Disbursement</a:t>
            </a:r>
          </a:p>
          <a:p>
            <a:pPr marL="0" indent="0">
              <a:buNone/>
            </a:pPr>
            <a:r>
              <a:rPr lang="en-US" b="1" dirty="0" smtClean="0"/>
              <a:t>Loan </a:t>
            </a:r>
            <a:r>
              <a:rPr lang="en-US" b="1" dirty="0"/>
              <a:t>Conversion Rate</a:t>
            </a:r>
            <a:r>
              <a:rPr lang="en-US" dirty="0"/>
              <a:t> – Percentage of submitted applications that result in approved loans</a:t>
            </a:r>
            <a:r>
              <a:rPr lang="en-US" dirty="0" smtClean="0"/>
              <a:t>. </a:t>
            </a:r>
            <a:r>
              <a:rPr lang="en-US" b="1" dirty="0"/>
              <a:t>Disbursement Time</a:t>
            </a:r>
            <a:r>
              <a:rPr lang="en-US" dirty="0"/>
              <a:t> – Time from approval to fund transfer into the borrower's account.</a:t>
            </a:r>
            <a:br>
              <a:rPr lang="en-US" dirty="0"/>
            </a:br>
            <a:r>
              <a:rPr lang="en-US" b="1" dirty="0" smtClean="0"/>
              <a:t>Default </a:t>
            </a:r>
            <a:r>
              <a:rPr lang="en-US" b="1" dirty="0"/>
              <a:t>Rate Management</a:t>
            </a:r>
            <a:r>
              <a:rPr lang="en-US" dirty="0"/>
              <a:t> – Maintain an acceptable non-performing loan (NPL) </a:t>
            </a:r>
            <a:r>
              <a:rPr lang="en-US" dirty="0" smtClean="0"/>
              <a:t>ratio.</a:t>
            </a:r>
          </a:p>
          <a:p>
            <a:pPr marL="0" indent="0">
              <a:buNone/>
            </a:pPr>
            <a:r>
              <a:rPr lang="en-US" b="1" dirty="0" smtClean="0"/>
              <a:t>4</a:t>
            </a:r>
            <a:r>
              <a:rPr lang="en-US" b="1" dirty="0"/>
              <a:t>. Security &amp; Compliance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KYC &amp; AML Compliance Rate</a:t>
            </a:r>
            <a:r>
              <a:rPr lang="en-US" dirty="0"/>
              <a:t> – Percentage of applications successfully verified under regulations.</a:t>
            </a:r>
            <a:br>
              <a:rPr lang="en-US" dirty="0"/>
            </a:br>
            <a:r>
              <a:rPr lang="en-US" b="1" dirty="0" smtClean="0"/>
              <a:t>Data </a:t>
            </a:r>
            <a:r>
              <a:rPr lang="en-US" b="1" dirty="0"/>
              <a:t>Security &amp; Fraud Prevention</a:t>
            </a:r>
            <a:r>
              <a:rPr lang="en-US" dirty="0"/>
              <a:t> – Number of fraud cases prevented or detected.</a:t>
            </a:r>
            <a:br>
              <a:rPr lang="en-US" dirty="0"/>
            </a:br>
            <a:r>
              <a:rPr lang="en-US" b="1" dirty="0" smtClean="0"/>
              <a:t>Regulatory </a:t>
            </a:r>
            <a:r>
              <a:rPr lang="en-US" b="1" dirty="0"/>
              <a:t>Audit Success</a:t>
            </a:r>
            <a:r>
              <a:rPr lang="en-US" dirty="0"/>
              <a:t> – Pass all financial audits with no major compliance 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5. Business Growth &amp; Retention</a:t>
            </a:r>
          </a:p>
          <a:p>
            <a:pPr marL="0" indent="0">
              <a:buNone/>
            </a:pPr>
            <a:r>
              <a:rPr lang="en-US" b="1" dirty="0" smtClean="0"/>
              <a:t>Customer </a:t>
            </a:r>
            <a:r>
              <a:rPr lang="en-US" b="1" dirty="0"/>
              <a:t>Retention Rate</a:t>
            </a:r>
            <a:r>
              <a:rPr lang="en-US" dirty="0"/>
              <a:t> – Percentage of repeat borrowers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/>
              <a:t>Loan Portfolio Growth</a:t>
            </a:r>
            <a:r>
              <a:rPr lang="en-US" dirty="0"/>
              <a:t> – Increase in the total number of loans disbursed.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b="1" dirty="0"/>
              <a:t>Referral &amp; Engagement Metrics</a:t>
            </a:r>
            <a:r>
              <a:rPr lang="en-US" dirty="0"/>
              <a:t> – Number of referrals and returning users.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3685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265</TotalTime>
  <Words>664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Check and Go</vt:lpstr>
      <vt:lpstr>Situation</vt:lpstr>
      <vt:lpstr>Problem </vt:lpstr>
      <vt:lpstr>Oppurtunity</vt:lpstr>
      <vt:lpstr>Purpose</vt:lpstr>
      <vt:lpstr>Objectives</vt:lpstr>
      <vt:lpstr>Success Criteria</vt:lpstr>
      <vt:lpstr>Success Criteria</vt:lpstr>
      <vt:lpstr>Success Criteria</vt:lpstr>
      <vt:lpstr>Methods/Approaches(Agile model)</vt:lpstr>
      <vt:lpstr>Approach</vt:lpstr>
      <vt:lpstr>Approach</vt:lpstr>
      <vt:lpstr>Resource</vt:lpstr>
      <vt:lpstr>Risks and Dependencies</vt:lpstr>
      <vt:lpstr>Risks and Dependencies</vt:lpstr>
      <vt:lpstr>Risks and Dependencies</vt:lpstr>
      <vt:lpstr>Risks and Dependencies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 And Go</dc:title>
  <dc:creator>JAYARAJU</dc:creator>
  <cp:lastModifiedBy>JAYARAJU</cp:lastModifiedBy>
  <cp:revision>18</cp:revision>
  <dcterms:created xsi:type="dcterms:W3CDTF">2025-02-06T12:20:30Z</dcterms:created>
  <dcterms:modified xsi:type="dcterms:W3CDTF">2025-02-21T05:16:28Z</dcterms:modified>
</cp:coreProperties>
</file>