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handoutMasterIdLst>
    <p:handoutMasterId r:id="rId22"/>
  </p:handoutMasterIdLst>
  <p:sldIdLst>
    <p:sldId id="258" r:id="rId2"/>
    <p:sldId id="260" r:id="rId3"/>
    <p:sldId id="270" r:id="rId4"/>
    <p:sldId id="287" r:id="rId5"/>
    <p:sldId id="271" r:id="rId6"/>
    <p:sldId id="272" r:id="rId7"/>
    <p:sldId id="273" r:id="rId8"/>
    <p:sldId id="274" r:id="rId9"/>
    <p:sldId id="275" r:id="rId10"/>
    <p:sldId id="276" r:id="rId11"/>
    <p:sldId id="277" r:id="rId12"/>
    <p:sldId id="278" r:id="rId13"/>
    <p:sldId id="279" r:id="rId14"/>
    <p:sldId id="280" r:id="rId15"/>
    <p:sldId id="281" r:id="rId16"/>
    <p:sldId id="282" r:id="rId17"/>
    <p:sldId id="283" r:id="rId18"/>
    <p:sldId id="284" r:id="rId19"/>
    <p:sldId id="285"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8" d="100"/>
          <a:sy n="68" d="100"/>
        </p:scale>
        <p:origin x="616" y="48"/>
      </p:cViewPr>
      <p:guideLst/>
    </p:cSldViewPr>
  </p:slideViewPr>
  <p:notesTextViewPr>
    <p:cViewPr>
      <p:scale>
        <a:sx n="1" d="1"/>
        <a:sy n="1" d="1"/>
      </p:scale>
      <p:origin x="0" y="0"/>
    </p:cViewPr>
  </p:notesTextViewPr>
  <p:notesViewPr>
    <p:cSldViewPr snapToGrid="0">
      <p:cViewPr varScale="1">
        <p:scale>
          <a:sx n="65" d="100"/>
          <a:sy n="65" d="100"/>
        </p:scale>
        <p:origin x="2784" y="4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EEBDA6D-DC69-4DCE-BAF7-6763517D3376}" type="datetimeFigureOut">
              <a:rPr lang="en-US"/>
              <a:t>1/5/2025</a:t>
            </a:fld>
            <a:endParaRPr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2977E94-A6AB-4E02-8E43-E89F9CF4757F}" type="slidenum">
              <a:rPr/>
              <a:t>‹#›</a:t>
            </a:fld>
            <a:endParaRPr dirty="0"/>
          </a:p>
        </p:txBody>
      </p:sp>
    </p:spTree>
    <p:extLst>
      <p:ext uri="{BB962C8B-B14F-4D97-AF65-F5344CB8AC3E}">
        <p14:creationId xmlns:p14="http://schemas.microsoft.com/office/powerpoint/2010/main" val="21542583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37F6C43-988E-4257-9A1C-C162EF036D58}" type="datetimeFigureOut">
              <a:rPr lang="en-US"/>
              <a:t>1/5/2025</a:t>
            </a:fld>
            <a:endParaRPr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ED491D0-8E1B-49C7-849B-A28568D94497}" type="slidenum">
              <a:rPr/>
              <a:t>‹#›</a:t>
            </a:fld>
            <a:endParaRPr dirty="0"/>
          </a:p>
        </p:txBody>
      </p:sp>
    </p:spTree>
    <p:extLst>
      <p:ext uri="{BB962C8B-B14F-4D97-AF65-F5344CB8AC3E}">
        <p14:creationId xmlns:p14="http://schemas.microsoft.com/office/powerpoint/2010/main" val="17263258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inv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Rectangle 8"/>
          <p:cNvSpPr/>
          <p:nvPr/>
        </p:nvSpPr>
        <p:spPr>
          <a:xfrm>
            <a:off x="2832533" y="1371600"/>
            <a:ext cx="9359467" cy="2971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10" name="Rectangle 9"/>
          <p:cNvSpPr/>
          <p:nvPr/>
        </p:nvSpPr>
        <p:spPr>
          <a:xfrm>
            <a:off x="2832533" y="4462272"/>
            <a:ext cx="9359467" cy="10332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2" name="Title 1"/>
          <p:cNvSpPr>
            <a:spLocks noGrp="1"/>
          </p:cNvSpPr>
          <p:nvPr>
            <p:ph type="ctrTitle"/>
          </p:nvPr>
        </p:nvSpPr>
        <p:spPr bwMode="black">
          <a:xfrm>
            <a:off x="3175199" y="1943842"/>
            <a:ext cx="8500062" cy="2387600"/>
          </a:xfrm>
        </p:spPr>
        <p:txBody>
          <a:bodyPr anchor="b"/>
          <a:lstStyle>
            <a:lvl1pPr algn="l">
              <a:lnSpc>
                <a:spcPct val="90000"/>
              </a:lnSpc>
              <a:defRPr sz="6000" b="1">
                <a:solidFill>
                  <a:schemeClr val="tx1"/>
                </a:solidFill>
              </a:defRPr>
            </a:lvl1pPr>
          </a:lstStyle>
          <a:p>
            <a:r>
              <a:rPr lang="en-US" smtClean="0"/>
              <a:t>Click to edit Master title style</a:t>
            </a:r>
            <a:endParaRPr/>
          </a:p>
        </p:txBody>
      </p:sp>
      <p:sp>
        <p:nvSpPr>
          <p:cNvPr id="3" name="Subtitle 2"/>
          <p:cNvSpPr>
            <a:spLocks noGrp="1"/>
          </p:cNvSpPr>
          <p:nvPr>
            <p:ph type="subTitle" idx="1"/>
          </p:nvPr>
        </p:nvSpPr>
        <p:spPr>
          <a:xfrm>
            <a:off x="3175199" y="4538659"/>
            <a:ext cx="8500062" cy="865321"/>
          </a:xfrm>
        </p:spPr>
        <p:txBody>
          <a:bodyPr/>
          <a:lstStyle>
            <a:lvl1pPr marL="0" indent="0" algn="l">
              <a:spcBef>
                <a:spcPts val="0"/>
              </a:spcBef>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a:p>
        </p:txBody>
      </p:sp>
      <p:sp>
        <p:nvSpPr>
          <p:cNvPr id="11" name="Date Placeholder 3"/>
          <p:cNvSpPr>
            <a:spLocks noGrp="1"/>
          </p:cNvSpPr>
          <p:nvPr>
            <p:ph type="dt" sz="half" idx="10"/>
          </p:nvPr>
        </p:nvSpPr>
        <p:spPr/>
        <p:txBody>
          <a:bodyPr/>
          <a:lstStyle>
            <a:lvl1pPr>
              <a:defRPr>
                <a:solidFill>
                  <a:schemeClr val="bg2"/>
                </a:solidFill>
              </a:defRPr>
            </a:lvl1pPr>
          </a:lstStyle>
          <a:p>
            <a:fld id="{2CCFE9AC-F15C-4FA0-A6F1-298829FA691D}" type="datetimeFigureOut">
              <a:rPr lang="en-US" smtClean="0"/>
              <a:pPr/>
              <a:t>1/5/2025</a:t>
            </a:fld>
            <a:endParaRPr lang="en-US" dirty="0"/>
          </a:p>
        </p:txBody>
      </p:sp>
      <p:sp>
        <p:nvSpPr>
          <p:cNvPr id="12" name="Footer Placeholder 4"/>
          <p:cNvSpPr>
            <a:spLocks noGrp="1"/>
          </p:cNvSpPr>
          <p:nvPr>
            <p:ph type="ftr" sz="quarter" idx="11"/>
          </p:nvPr>
        </p:nvSpPr>
        <p:spPr/>
        <p:txBody>
          <a:bodyPr/>
          <a:lstStyle>
            <a:lvl1pPr>
              <a:defRPr>
                <a:solidFill>
                  <a:schemeClr val="bg2"/>
                </a:solidFill>
              </a:defRPr>
            </a:lvl1pPr>
          </a:lstStyle>
          <a:p>
            <a:endParaRPr lang="en-US" dirty="0"/>
          </a:p>
        </p:txBody>
      </p:sp>
      <p:sp>
        <p:nvSpPr>
          <p:cNvPr id="13" name="Slide Number Placeholder 5"/>
          <p:cNvSpPr>
            <a:spLocks noGrp="1"/>
          </p:cNvSpPr>
          <p:nvPr>
            <p:ph type="sldNum" sz="quarter" idx="12"/>
          </p:nvPr>
        </p:nvSpPr>
        <p:spPr/>
        <p:txBody>
          <a:bodyPr/>
          <a:lstStyle>
            <a:lvl1pPr>
              <a:defRPr>
                <a:solidFill>
                  <a:schemeClr val="bg2"/>
                </a:solidFill>
              </a:defRPr>
            </a:lvl1pPr>
          </a:lstStyle>
          <a:p>
            <a:fld id="{BD266BE7-899D-4075-917F-DBDE33B6B692}" type="slidenum">
              <a:rPr lang="en-US" smtClean="0"/>
              <a:pPr/>
              <a:t>‹#›</a:t>
            </a:fld>
            <a:endParaRPr lang="en-US" dirty="0"/>
          </a:p>
        </p:txBody>
      </p:sp>
    </p:spTree>
    <p:extLst>
      <p:ext uri="{BB962C8B-B14F-4D97-AF65-F5344CB8AC3E}">
        <p14:creationId xmlns:p14="http://schemas.microsoft.com/office/powerpoint/2010/main" val="3047549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2CCFE9AC-F15C-4FA0-A6F1-298829FA691D}" type="datetimeFigureOut">
              <a:rPr lang="en-US"/>
              <a:t>1/5/2025</a:t>
            </a:fld>
            <a:endParaRPr dirty="0"/>
          </a:p>
        </p:txBody>
      </p:sp>
      <p:sp>
        <p:nvSpPr>
          <p:cNvPr id="5" name="Footer Placeholder 4"/>
          <p:cNvSpPr>
            <a:spLocks noGrp="1"/>
          </p:cNvSpPr>
          <p:nvPr>
            <p:ph type="ftr" sz="quarter" idx="11"/>
          </p:nvPr>
        </p:nvSpPr>
        <p:spPr/>
        <p:txBody>
          <a:bodyPr/>
          <a:lstStyle/>
          <a:p>
            <a:endParaRPr dirty="0"/>
          </a:p>
        </p:txBody>
      </p:sp>
      <p:sp>
        <p:nvSpPr>
          <p:cNvPr id="6" name="Slide Number Placeholder 5"/>
          <p:cNvSpPr>
            <a:spLocks noGrp="1"/>
          </p:cNvSpPr>
          <p:nvPr>
            <p:ph type="sldNum" sz="quarter" idx="12"/>
          </p:nvPr>
        </p:nvSpPr>
        <p:spPr/>
        <p:txBody>
          <a:bodyPr/>
          <a:lstStyle/>
          <a:p>
            <a:fld id="{BD266BE7-899D-4075-917F-DBDE33B6B692}" type="slidenum">
              <a:rPr/>
              <a:t>‹#›</a:t>
            </a:fld>
            <a:endParaRPr dirty="0"/>
          </a:p>
        </p:txBody>
      </p:sp>
    </p:spTree>
    <p:extLst>
      <p:ext uri="{BB962C8B-B14F-4D97-AF65-F5344CB8AC3E}">
        <p14:creationId xmlns:p14="http://schemas.microsoft.com/office/powerpoint/2010/main" val="26644058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10" name="Rectangle 9"/>
          <p:cNvSpPr/>
          <p:nvPr/>
        </p:nvSpPr>
        <p:spPr>
          <a:xfrm rot="5400000">
            <a:off x="8267671" y="3370131"/>
            <a:ext cx="6858000" cy="1188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invGray">
          <a:xfrm rot="5400000">
            <a:off x="7523375" y="2743540"/>
            <a:ext cx="6857433" cy="1371487"/>
          </a:xfrm>
          <a:prstGeom prst="rect">
            <a:avLst/>
          </a:prstGeom>
        </p:spPr>
      </p:pic>
      <p:sp>
        <p:nvSpPr>
          <p:cNvPr id="2" name="Vertical Title 1"/>
          <p:cNvSpPr>
            <a:spLocks noGrp="1"/>
          </p:cNvSpPr>
          <p:nvPr>
            <p:ph type="title" orient="vert"/>
          </p:nvPr>
        </p:nvSpPr>
        <p:spPr>
          <a:xfrm>
            <a:off x="10266348" y="462249"/>
            <a:ext cx="1370886" cy="5714714"/>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378199" y="462249"/>
            <a:ext cx="9693088" cy="5714714"/>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a:xfrm>
            <a:off x="378199" y="6356350"/>
            <a:ext cx="1971947" cy="365125"/>
          </a:xfrm>
        </p:spPr>
        <p:txBody>
          <a:bodyPr/>
          <a:lstStyle/>
          <a:p>
            <a:fld id="{2CCFE9AC-F15C-4FA0-A6F1-298829FA691D}" type="datetimeFigureOut">
              <a:rPr lang="en-US"/>
              <a:t>1/5/2025</a:t>
            </a:fld>
            <a:endParaRPr dirty="0"/>
          </a:p>
        </p:txBody>
      </p:sp>
      <p:sp>
        <p:nvSpPr>
          <p:cNvPr id="5" name="Footer Placeholder 4"/>
          <p:cNvSpPr>
            <a:spLocks noGrp="1"/>
          </p:cNvSpPr>
          <p:nvPr>
            <p:ph type="ftr" sz="quarter" idx="11"/>
          </p:nvPr>
        </p:nvSpPr>
        <p:spPr>
          <a:xfrm>
            <a:off x="2382374" y="6356350"/>
            <a:ext cx="5687786" cy="365125"/>
          </a:xfrm>
        </p:spPr>
        <p:txBody>
          <a:bodyPr/>
          <a:lstStyle/>
          <a:p>
            <a:endParaRPr dirty="0"/>
          </a:p>
        </p:txBody>
      </p:sp>
      <p:sp>
        <p:nvSpPr>
          <p:cNvPr id="6" name="Slide Number Placeholder 5"/>
          <p:cNvSpPr>
            <a:spLocks noGrp="1"/>
          </p:cNvSpPr>
          <p:nvPr>
            <p:ph type="sldNum" sz="quarter" idx="12"/>
          </p:nvPr>
        </p:nvSpPr>
        <p:spPr>
          <a:xfrm>
            <a:off x="8102389" y="6356350"/>
            <a:ext cx="1968898" cy="365125"/>
          </a:xfrm>
        </p:spPr>
        <p:txBody>
          <a:bodyPr/>
          <a:lstStyle/>
          <a:p>
            <a:fld id="{BD266BE7-899D-4075-917F-DBDE33B6B692}" type="slidenum">
              <a:rPr/>
              <a:t>‹#›</a:t>
            </a:fld>
            <a:endParaRPr dirty="0"/>
          </a:p>
        </p:txBody>
      </p:sp>
    </p:spTree>
    <p:extLst>
      <p:ext uri="{BB962C8B-B14F-4D97-AF65-F5344CB8AC3E}">
        <p14:creationId xmlns:p14="http://schemas.microsoft.com/office/powerpoint/2010/main" val="30294111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2CCFE9AC-F15C-4FA0-A6F1-298829FA691D}" type="datetimeFigureOut">
              <a:rPr lang="en-US"/>
              <a:t>1/5/2025</a:t>
            </a:fld>
            <a:endParaRPr dirty="0"/>
          </a:p>
        </p:txBody>
      </p:sp>
      <p:sp>
        <p:nvSpPr>
          <p:cNvPr id="5" name="Footer Placeholder 4"/>
          <p:cNvSpPr>
            <a:spLocks noGrp="1"/>
          </p:cNvSpPr>
          <p:nvPr>
            <p:ph type="ftr" sz="quarter" idx="11"/>
          </p:nvPr>
        </p:nvSpPr>
        <p:spPr/>
        <p:txBody>
          <a:bodyPr/>
          <a:lstStyle/>
          <a:p>
            <a:endParaRPr dirty="0"/>
          </a:p>
        </p:txBody>
      </p:sp>
      <p:sp>
        <p:nvSpPr>
          <p:cNvPr id="6" name="Slide Number Placeholder 5"/>
          <p:cNvSpPr>
            <a:spLocks noGrp="1"/>
          </p:cNvSpPr>
          <p:nvPr>
            <p:ph type="sldNum" sz="quarter" idx="12"/>
          </p:nvPr>
        </p:nvSpPr>
        <p:spPr/>
        <p:txBody>
          <a:bodyPr/>
          <a:lstStyle/>
          <a:p>
            <a:fld id="{BD266BE7-899D-4075-917F-DBDE33B6B692}" type="slidenum">
              <a:rPr/>
              <a:t>‹#›</a:t>
            </a:fld>
            <a:endParaRPr dirty="0"/>
          </a:p>
        </p:txBody>
      </p:sp>
    </p:spTree>
    <p:extLst>
      <p:ext uri="{BB962C8B-B14F-4D97-AF65-F5344CB8AC3E}">
        <p14:creationId xmlns:p14="http://schemas.microsoft.com/office/powerpoint/2010/main" val="5413334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bwMode="inv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angle 7"/>
          <p:cNvSpPr/>
          <p:nvPr/>
        </p:nvSpPr>
        <p:spPr>
          <a:xfrm>
            <a:off x="3502152" y="-20637"/>
            <a:ext cx="7315200" cy="4343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9" name="Rectangle 8"/>
          <p:cNvSpPr/>
          <p:nvPr/>
        </p:nvSpPr>
        <p:spPr>
          <a:xfrm>
            <a:off x="3502152" y="4462272"/>
            <a:ext cx="7315200" cy="17190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2" name="Title 1"/>
          <p:cNvSpPr>
            <a:spLocks noGrp="1"/>
          </p:cNvSpPr>
          <p:nvPr>
            <p:ph type="title"/>
          </p:nvPr>
        </p:nvSpPr>
        <p:spPr bwMode="black">
          <a:xfrm>
            <a:off x="3838015" y="658346"/>
            <a:ext cx="6597464" cy="3664417"/>
          </a:xfrm>
        </p:spPr>
        <p:txBody>
          <a:bodyPr anchor="b">
            <a:normAutofit/>
          </a:bodyPr>
          <a:lstStyle>
            <a:lvl1pPr>
              <a:lnSpc>
                <a:spcPct val="90000"/>
              </a:lnSpc>
              <a:defRPr sz="5000" b="1">
                <a:solidFill>
                  <a:schemeClr val="tx1"/>
                </a:solidFill>
              </a:defRPr>
            </a:lvl1pPr>
          </a:lstStyle>
          <a:p>
            <a:r>
              <a:rPr lang="en-US" smtClean="0"/>
              <a:t>Click to edit Master title style</a:t>
            </a:r>
            <a:endParaRPr/>
          </a:p>
        </p:txBody>
      </p:sp>
      <p:sp>
        <p:nvSpPr>
          <p:cNvPr id="3" name="Text Placeholder 2"/>
          <p:cNvSpPr>
            <a:spLocks noGrp="1"/>
          </p:cNvSpPr>
          <p:nvPr>
            <p:ph type="body" idx="1"/>
          </p:nvPr>
        </p:nvSpPr>
        <p:spPr>
          <a:xfrm>
            <a:off x="3838014" y="4589463"/>
            <a:ext cx="6597465" cy="1500187"/>
          </a:xfrm>
        </p:spPr>
        <p:txBody>
          <a:bodyPr/>
          <a:lstStyle>
            <a:lvl1pPr marL="0" indent="0">
              <a:spcBef>
                <a:spcPts val="0"/>
              </a:spcBef>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lvl1pPr>
              <a:defRPr>
                <a:solidFill>
                  <a:schemeClr val="bg2"/>
                </a:solidFill>
              </a:defRPr>
            </a:lvl1pPr>
          </a:lstStyle>
          <a:p>
            <a:fld id="{2CCFE9AC-F15C-4FA0-A6F1-298829FA691D}" type="datetimeFigureOut">
              <a:rPr lang="en-US" smtClean="0"/>
              <a:pPr/>
              <a:t>1/5/2025</a:t>
            </a:fld>
            <a:endParaRPr lang="en-US" dirty="0"/>
          </a:p>
        </p:txBody>
      </p:sp>
      <p:sp>
        <p:nvSpPr>
          <p:cNvPr id="5" name="Footer Placeholder 4"/>
          <p:cNvSpPr>
            <a:spLocks noGrp="1"/>
          </p:cNvSpPr>
          <p:nvPr>
            <p:ph type="ftr" sz="quarter" idx="11"/>
          </p:nvPr>
        </p:nvSpPr>
        <p:spPr/>
        <p:txBody>
          <a:bodyPr/>
          <a:lstStyle>
            <a:lvl1pPr>
              <a:defRPr>
                <a:solidFill>
                  <a:schemeClr val="bg2"/>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bg2"/>
                </a:solidFill>
              </a:defRPr>
            </a:lvl1pPr>
          </a:lstStyle>
          <a:p>
            <a:fld id="{BD266BE7-899D-4075-917F-DBDE33B6B692}" type="slidenum">
              <a:rPr lang="en-US" smtClean="0"/>
              <a:pPr/>
              <a:t>‹#›</a:t>
            </a:fld>
            <a:endParaRPr lang="en-US" dirty="0"/>
          </a:p>
        </p:txBody>
      </p:sp>
    </p:spTree>
    <p:extLst>
      <p:ext uri="{BB962C8B-B14F-4D97-AF65-F5344CB8AC3E}">
        <p14:creationId xmlns:p14="http://schemas.microsoft.com/office/powerpoint/2010/main" val="4282452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1280160" y="2194560"/>
            <a:ext cx="4489704" cy="398678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6415368" y="2194560"/>
            <a:ext cx="4493424" cy="398678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2CCFE9AC-F15C-4FA0-A6F1-298829FA691D}" type="datetimeFigureOut">
              <a:rPr lang="en-US"/>
              <a:t>1/5/2025</a:t>
            </a:fld>
            <a:endParaRPr dirty="0"/>
          </a:p>
        </p:txBody>
      </p:sp>
      <p:sp>
        <p:nvSpPr>
          <p:cNvPr id="6" name="Footer Placeholder 5"/>
          <p:cNvSpPr>
            <a:spLocks noGrp="1"/>
          </p:cNvSpPr>
          <p:nvPr>
            <p:ph type="ftr" sz="quarter" idx="11"/>
          </p:nvPr>
        </p:nvSpPr>
        <p:spPr/>
        <p:txBody>
          <a:bodyPr/>
          <a:lstStyle/>
          <a:p>
            <a:endParaRPr dirty="0"/>
          </a:p>
        </p:txBody>
      </p:sp>
      <p:sp>
        <p:nvSpPr>
          <p:cNvPr id="7" name="Slide Number Placeholder 6"/>
          <p:cNvSpPr>
            <a:spLocks noGrp="1"/>
          </p:cNvSpPr>
          <p:nvPr>
            <p:ph type="sldNum" sz="quarter" idx="12"/>
          </p:nvPr>
        </p:nvSpPr>
        <p:spPr/>
        <p:txBody>
          <a:bodyPr/>
          <a:lstStyle/>
          <a:p>
            <a:fld id="{BD266BE7-899D-4075-917F-DBDE33B6B692}" type="slidenum">
              <a:rPr/>
              <a:t>‹#›</a:t>
            </a:fld>
            <a:endParaRPr dirty="0"/>
          </a:p>
        </p:txBody>
      </p:sp>
    </p:spTree>
    <p:extLst>
      <p:ext uri="{BB962C8B-B14F-4D97-AF65-F5344CB8AC3E}">
        <p14:creationId xmlns:p14="http://schemas.microsoft.com/office/powerpoint/2010/main" val="3201040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Text Placeholder 2"/>
          <p:cNvSpPr>
            <a:spLocks noGrp="1"/>
          </p:cNvSpPr>
          <p:nvPr>
            <p:ph type="body" idx="1"/>
          </p:nvPr>
        </p:nvSpPr>
        <p:spPr>
          <a:xfrm>
            <a:off x="1280160" y="1828456"/>
            <a:ext cx="4489704" cy="83069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280160" y="2743194"/>
            <a:ext cx="4489704" cy="343376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6419088" y="1828456"/>
            <a:ext cx="4489704" cy="83069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419088" y="2743194"/>
            <a:ext cx="4489704" cy="343376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2CCFE9AC-F15C-4FA0-A6F1-298829FA691D}" type="datetimeFigureOut">
              <a:rPr lang="en-US"/>
              <a:t>1/5/2025</a:t>
            </a:fld>
            <a:endParaRPr dirty="0"/>
          </a:p>
        </p:txBody>
      </p:sp>
      <p:sp>
        <p:nvSpPr>
          <p:cNvPr id="8" name="Footer Placeholder 7"/>
          <p:cNvSpPr>
            <a:spLocks noGrp="1"/>
          </p:cNvSpPr>
          <p:nvPr>
            <p:ph type="ftr" sz="quarter" idx="11"/>
          </p:nvPr>
        </p:nvSpPr>
        <p:spPr/>
        <p:txBody>
          <a:bodyPr/>
          <a:lstStyle/>
          <a:p>
            <a:endParaRPr dirty="0"/>
          </a:p>
        </p:txBody>
      </p:sp>
      <p:sp>
        <p:nvSpPr>
          <p:cNvPr id="9" name="Slide Number Placeholder 8"/>
          <p:cNvSpPr>
            <a:spLocks noGrp="1"/>
          </p:cNvSpPr>
          <p:nvPr>
            <p:ph type="sldNum" sz="quarter" idx="12"/>
          </p:nvPr>
        </p:nvSpPr>
        <p:spPr/>
        <p:txBody>
          <a:bodyPr/>
          <a:lstStyle/>
          <a:p>
            <a:fld id="{BD266BE7-899D-4075-917F-DBDE33B6B692}" type="slidenum">
              <a:rPr/>
              <a:t>‹#›</a:t>
            </a:fld>
            <a:endParaRPr dirty="0"/>
          </a:p>
        </p:txBody>
      </p:sp>
    </p:spTree>
    <p:extLst>
      <p:ext uri="{BB962C8B-B14F-4D97-AF65-F5344CB8AC3E}">
        <p14:creationId xmlns:p14="http://schemas.microsoft.com/office/powerpoint/2010/main" val="42612869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2CCFE9AC-F15C-4FA0-A6F1-298829FA691D}" type="datetimeFigureOut">
              <a:rPr lang="en-US"/>
              <a:t>1/5/2025</a:t>
            </a:fld>
            <a:endParaRPr dirty="0"/>
          </a:p>
        </p:txBody>
      </p:sp>
      <p:sp>
        <p:nvSpPr>
          <p:cNvPr id="4" name="Footer Placeholder 3"/>
          <p:cNvSpPr>
            <a:spLocks noGrp="1"/>
          </p:cNvSpPr>
          <p:nvPr>
            <p:ph type="ftr" sz="quarter" idx="11"/>
          </p:nvPr>
        </p:nvSpPr>
        <p:spPr/>
        <p:txBody>
          <a:bodyPr/>
          <a:lstStyle/>
          <a:p>
            <a:endParaRPr dirty="0"/>
          </a:p>
        </p:txBody>
      </p:sp>
      <p:sp>
        <p:nvSpPr>
          <p:cNvPr id="5" name="Slide Number Placeholder 4"/>
          <p:cNvSpPr>
            <a:spLocks noGrp="1"/>
          </p:cNvSpPr>
          <p:nvPr>
            <p:ph type="sldNum" sz="quarter" idx="12"/>
          </p:nvPr>
        </p:nvSpPr>
        <p:spPr/>
        <p:txBody>
          <a:bodyPr/>
          <a:lstStyle/>
          <a:p>
            <a:fld id="{BD266BE7-899D-4075-917F-DBDE33B6B692}" type="slidenum">
              <a:rPr/>
              <a:t>‹#›</a:t>
            </a:fld>
            <a:endParaRPr dirty="0"/>
          </a:p>
        </p:txBody>
      </p:sp>
    </p:spTree>
    <p:extLst>
      <p:ext uri="{BB962C8B-B14F-4D97-AF65-F5344CB8AC3E}">
        <p14:creationId xmlns:p14="http://schemas.microsoft.com/office/powerpoint/2010/main" val="2641611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CFE9AC-F15C-4FA0-A6F1-298829FA691D}" type="datetimeFigureOut">
              <a:rPr lang="en-US"/>
              <a:t>1/5/2025</a:t>
            </a:fld>
            <a:endParaRPr dirty="0"/>
          </a:p>
        </p:txBody>
      </p:sp>
      <p:sp>
        <p:nvSpPr>
          <p:cNvPr id="3" name="Footer Placeholder 2"/>
          <p:cNvSpPr>
            <a:spLocks noGrp="1"/>
          </p:cNvSpPr>
          <p:nvPr>
            <p:ph type="ftr" sz="quarter" idx="11"/>
          </p:nvPr>
        </p:nvSpPr>
        <p:spPr/>
        <p:txBody>
          <a:bodyPr/>
          <a:lstStyle/>
          <a:p>
            <a:endParaRPr dirty="0"/>
          </a:p>
        </p:txBody>
      </p:sp>
      <p:sp>
        <p:nvSpPr>
          <p:cNvPr id="4" name="Slide Number Placeholder 3"/>
          <p:cNvSpPr>
            <a:spLocks noGrp="1"/>
          </p:cNvSpPr>
          <p:nvPr>
            <p:ph type="sldNum" sz="quarter" idx="12"/>
          </p:nvPr>
        </p:nvSpPr>
        <p:spPr/>
        <p:txBody>
          <a:bodyPr/>
          <a:lstStyle/>
          <a:p>
            <a:fld id="{BD266BE7-899D-4075-917F-DBDE33B6B692}" type="slidenum">
              <a:rPr/>
              <a:t>‹#›</a:t>
            </a:fld>
            <a:endParaRPr dirty="0"/>
          </a:p>
        </p:txBody>
      </p:sp>
    </p:spTree>
    <p:extLst>
      <p:ext uri="{BB962C8B-B14F-4D97-AF65-F5344CB8AC3E}">
        <p14:creationId xmlns:p14="http://schemas.microsoft.com/office/powerpoint/2010/main" val="1830296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lvl1pPr>
              <a:defRPr sz="3000"/>
            </a:lvl1pPr>
          </a:lstStyle>
          <a:p>
            <a:r>
              <a:rPr lang="en-US" smtClean="0"/>
              <a:t>Click to edit Master title style</a:t>
            </a:r>
            <a:endParaRPr/>
          </a:p>
        </p:txBody>
      </p:sp>
      <p:sp>
        <p:nvSpPr>
          <p:cNvPr id="4" name="Text Placeholder 2"/>
          <p:cNvSpPr>
            <a:spLocks noGrp="1"/>
          </p:cNvSpPr>
          <p:nvPr>
            <p:ph type="body" sz="half" idx="2"/>
          </p:nvPr>
        </p:nvSpPr>
        <p:spPr>
          <a:xfrm>
            <a:off x="1291818" y="2465294"/>
            <a:ext cx="3834874" cy="3711669"/>
          </a:xfrm>
        </p:spPr>
        <p:txBody>
          <a:bodyPr>
            <a:normAutofit/>
          </a:bodyPr>
          <a:lstStyle>
            <a:lvl1pPr marL="0" indent="0">
              <a:spcBef>
                <a:spcPts val="1500"/>
              </a:spcBef>
              <a:buNone/>
              <a:defRPr sz="2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3" name="Content Placeholder 3"/>
          <p:cNvSpPr>
            <a:spLocks noGrp="1"/>
          </p:cNvSpPr>
          <p:nvPr>
            <p:ph idx="1"/>
          </p:nvPr>
        </p:nvSpPr>
        <p:spPr>
          <a:xfrm>
            <a:off x="5518897" y="2465294"/>
            <a:ext cx="5174504" cy="3711669"/>
          </a:xfrm>
        </p:spPr>
        <p:txBody>
          <a:bodyPr>
            <a:normAutofit/>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2CCFE9AC-F15C-4FA0-A6F1-298829FA691D}" type="datetimeFigureOut">
              <a:rPr lang="en-US"/>
              <a:t>1/5/2025</a:t>
            </a:fld>
            <a:endParaRPr dirty="0"/>
          </a:p>
        </p:txBody>
      </p:sp>
      <p:sp>
        <p:nvSpPr>
          <p:cNvPr id="6" name="Footer Placeholder 5"/>
          <p:cNvSpPr>
            <a:spLocks noGrp="1"/>
          </p:cNvSpPr>
          <p:nvPr>
            <p:ph type="ftr" sz="quarter" idx="11"/>
          </p:nvPr>
        </p:nvSpPr>
        <p:spPr/>
        <p:txBody>
          <a:bodyPr/>
          <a:lstStyle/>
          <a:p>
            <a:endParaRPr dirty="0"/>
          </a:p>
        </p:txBody>
      </p:sp>
      <p:sp>
        <p:nvSpPr>
          <p:cNvPr id="7" name="Slide Number Placeholder 6"/>
          <p:cNvSpPr>
            <a:spLocks noGrp="1"/>
          </p:cNvSpPr>
          <p:nvPr>
            <p:ph type="sldNum" sz="quarter" idx="12"/>
          </p:nvPr>
        </p:nvSpPr>
        <p:spPr/>
        <p:txBody>
          <a:bodyPr/>
          <a:lstStyle/>
          <a:p>
            <a:fld id="{BD266BE7-899D-4075-917F-DBDE33B6B692}" type="slidenum">
              <a:rPr/>
              <a:t>‹#›</a:t>
            </a:fld>
            <a:endParaRPr dirty="0"/>
          </a:p>
        </p:txBody>
      </p:sp>
    </p:spTree>
    <p:extLst>
      <p:ext uri="{BB962C8B-B14F-4D97-AF65-F5344CB8AC3E}">
        <p14:creationId xmlns:p14="http://schemas.microsoft.com/office/powerpoint/2010/main" val="3114742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lvl1pPr>
              <a:defRPr sz="3000"/>
            </a:lvl1pPr>
          </a:lstStyle>
          <a:p>
            <a:r>
              <a:rPr lang="en-US" smtClean="0"/>
              <a:t>Click to edit Master title style</a:t>
            </a:r>
            <a:endParaRPr/>
          </a:p>
        </p:txBody>
      </p:sp>
      <p:sp>
        <p:nvSpPr>
          <p:cNvPr id="4" name="Text Placeholder 3"/>
          <p:cNvSpPr>
            <a:spLocks noGrp="1"/>
          </p:cNvSpPr>
          <p:nvPr>
            <p:ph type="body" sz="half" idx="2"/>
          </p:nvPr>
        </p:nvSpPr>
        <p:spPr>
          <a:xfrm>
            <a:off x="1291819" y="2465293"/>
            <a:ext cx="3834874" cy="3711669"/>
          </a:xfrm>
        </p:spPr>
        <p:txBody>
          <a:bodyPr>
            <a:normAutofit/>
          </a:bodyPr>
          <a:lstStyle>
            <a:lvl1pPr marL="0" indent="0">
              <a:buNone/>
              <a:defRPr sz="2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3" name="Picture Placeholder 2" descr="An empty placeholder to add an image. Click on the placeholder and select the image that you wish to add"/>
          <p:cNvSpPr>
            <a:spLocks noGrp="1"/>
          </p:cNvSpPr>
          <p:nvPr>
            <p:ph type="pic" idx="1"/>
          </p:nvPr>
        </p:nvSpPr>
        <p:spPr>
          <a:xfrm>
            <a:off x="5518896" y="1828456"/>
            <a:ext cx="5389895" cy="5029544"/>
          </a:xfrm>
        </p:spPr>
        <p:txBody>
          <a:bodyPr tIns="137160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dirty="0"/>
          </a:p>
        </p:txBody>
      </p:sp>
      <p:sp>
        <p:nvSpPr>
          <p:cNvPr id="5" name="Date Placeholder 4"/>
          <p:cNvSpPr>
            <a:spLocks noGrp="1"/>
          </p:cNvSpPr>
          <p:nvPr>
            <p:ph type="dt" sz="half" idx="10"/>
          </p:nvPr>
        </p:nvSpPr>
        <p:spPr/>
        <p:txBody>
          <a:bodyPr/>
          <a:lstStyle/>
          <a:p>
            <a:fld id="{2CCFE9AC-F15C-4FA0-A6F1-298829FA691D}" type="datetimeFigureOut">
              <a:rPr lang="en-US"/>
              <a:t>1/5/2025</a:t>
            </a:fld>
            <a:endParaRPr dirty="0"/>
          </a:p>
        </p:txBody>
      </p:sp>
      <p:sp>
        <p:nvSpPr>
          <p:cNvPr id="6" name="Footer Placeholder 5"/>
          <p:cNvSpPr>
            <a:spLocks noGrp="1"/>
          </p:cNvSpPr>
          <p:nvPr>
            <p:ph type="ftr" sz="quarter" idx="11"/>
          </p:nvPr>
        </p:nvSpPr>
        <p:spPr/>
        <p:txBody>
          <a:bodyPr/>
          <a:lstStyle/>
          <a:p>
            <a:endParaRPr dirty="0"/>
          </a:p>
        </p:txBody>
      </p:sp>
      <p:sp>
        <p:nvSpPr>
          <p:cNvPr id="7" name="Slide Number Placeholder 6"/>
          <p:cNvSpPr>
            <a:spLocks noGrp="1"/>
          </p:cNvSpPr>
          <p:nvPr>
            <p:ph type="sldNum" sz="quarter" idx="12"/>
          </p:nvPr>
        </p:nvSpPr>
        <p:spPr/>
        <p:txBody>
          <a:bodyPr/>
          <a:lstStyle/>
          <a:p>
            <a:fld id="{BD266BE7-899D-4075-917F-DBDE33B6B692}" type="slidenum">
              <a:rPr/>
              <a:t>‹#›</a:t>
            </a:fld>
            <a:endParaRPr dirty="0"/>
          </a:p>
        </p:txBody>
      </p:sp>
    </p:spTree>
    <p:extLst>
      <p:ext uri="{BB962C8B-B14F-4D97-AF65-F5344CB8AC3E}">
        <p14:creationId xmlns:p14="http://schemas.microsoft.com/office/powerpoint/2010/main" val="41613664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347472"/>
            <a:ext cx="12188952" cy="1188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pic>
        <p:nvPicPr>
          <p:cNvPr id="8" name="Picture 7"/>
          <p:cNvPicPr>
            <a:picLocks noChangeAspect="1"/>
          </p:cNvPicPr>
          <p:nvPr/>
        </p:nvPicPr>
        <p:blipFill>
          <a:blip r:embed="rId13">
            <a:extLst>
              <a:ext uri="{28A0092B-C50C-407E-A947-70E740481C1C}">
                <a14:useLocalDpi xmlns:a14="http://schemas.microsoft.com/office/drawing/2010/main" val="0"/>
              </a:ext>
            </a:extLst>
          </a:blip>
          <a:stretch>
            <a:fillRect/>
          </a:stretch>
        </p:blipFill>
        <p:spPr bwMode="invGray">
          <a:xfrm>
            <a:off x="0" y="457200"/>
            <a:ext cx="12188952" cy="1371257"/>
          </a:xfrm>
          <a:prstGeom prst="rect">
            <a:avLst/>
          </a:prstGeom>
        </p:spPr>
      </p:pic>
      <p:sp>
        <p:nvSpPr>
          <p:cNvPr id="2" name="Title Placeholder 1"/>
          <p:cNvSpPr>
            <a:spLocks noGrp="1"/>
          </p:cNvSpPr>
          <p:nvPr>
            <p:ph type="title"/>
          </p:nvPr>
        </p:nvSpPr>
        <p:spPr bwMode="black">
          <a:xfrm>
            <a:off x="1280160" y="466343"/>
            <a:ext cx="9628632" cy="1362113"/>
          </a:xfrm>
          <a:prstGeom prst="rect">
            <a:avLst/>
          </a:prstGeom>
        </p:spPr>
        <p:txBody>
          <a:bodyPr vert="horz" lIns="91440" tIns="45720" rIns="91440" bIns="45720" rtlCol="0" anchor="ctr">
            <a:normAutofit/>
          </a:bodyPr>
          <a:lstStyle/>
          <a:p>
            <a:r>
              <a:rPr lang="en-US" smtClean="0"/>
              <a:t>Click to edit Master title style</a:t>
            </a:r>
            <a:endParaRPr dirty="0"/>
          </a:p>
        </p:txBody>
      </p:sp>
      <p:sp>
        <p:nvSpPr>
          <p:cNvPr id="3" name="Text Placeholder 2"/>
          <p:cNvSpPr>
            <a:spLocks noGrp="1"/>
          </p:cNvSpPr>
          <p:nvPr>
            <p:ph type="body" idx="1"/>
          </p:nvPr>
        </p:nvSpPr>
        <p:spPr>
          <a:xfrm>
            <a:off x="1280160" y="2190749"/>
            <a:ext cx="9628632" cy="3986213"/>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1280160" y="6356350"/>
            <a:ext cx="1971947" cy="365125"/>
          </a:xfrm>
          <a:prstGeom prst="rect">
            <a:avLst/>
          </a:prstGeom>
        </p:spPr>
        <p:txBody>
          <a:bodyPr vert="horz" lIns="91440" tIns="45720" rIns="91440" bIns="45720" rtlCol="0" anchor="ctr"/>
          <a:lstStyle>
            <a:lvl1pPr algn="l">
              <a:defRPr sz="1200" baseline="0">
                <a:solidFill>
                  <a:schemeClr val="tx1"/>
                </a:solidFill>
              </a:defRPr>
            </a:lvl1pPr>
          </a:lstStyle>
          <a:p>
            <a:fld id="{2CCFE9AC-F15C-4FA0-A6F1-298829FA691D}" type="datetimeFigureOut">
              <a:rPr lang="en-US" smtClean="0"/>
              <a:pPr/>
              <a:t>1/5/2025</a:t>
            </a:fld>
            <a:endParaRPr lang="en-US" dirty="0"/>
          </a:p>
        </p:txBody>
      </p:sp>
      <p:sp>
        <p:nvSpPr>
          <p:cNvPr id="5" name="Footer Placeholder 4"/>
          <p:cNvSpPr>
            <a:spLocks noGrp="1"/>
          </p:cNvSpPr>
          <p:nvPr>
            <p:ph type="ftr" sz="quarter" idx="3"/>
          </p:nvPr>
        </p:nvSpPr>
        <p:spPr>
          <a:xfrm>
            <a:off x="3252107" y="6356350"/>
            <a:ext cx="5687786" cy="365125"/>
          </a:xfrm>
          <a:prstGeom prst="rect">
            <a:avLst/>
          </a:prstGeom>
        </p:spPr>
        <p:txBody>
          <a:bodyPr vert="horz" lIns="91440" tIns="45720" rIns="91440" bIns="45720" rtlCol="0" anchor="ctr"/>
          <a:lstStyle>
            <a:lvl1pPr algn="ctr">
              <a:defRPr sz="1200" baseline="0">
                <a:solidFill>
                  <a:schemeClr val="tx1"/>
                </a:solidFill>
              </a:defRPr>
            </a:lvl1pPr>
          </a:lstStyle>
          <a:p>
            <a:endParaRPr lang="en-US" dirty="0"/>
          </a:p>
        </p:txBody>
      </p:sp>
      <p:sp>
        <p:nvSpPr>
          <p:cNvPr id="6" name="Slide Number Placeholder 5"/>
          <p:cNvSpPr>
            <a:spLocks noGrp="1"/>
          </p:cNvSpPr>
          <p:nvPr>
            <p:ph type="sldNum" sz="quarter" idx="4"/>
          </p:nvPr>
        </p:nvSpPr>
        <p:spPr>
          <a:xfrm>
            <a:off x="8939894" y="6356350"/>
            <a:ext cx="1968898" cy="365125"/>
          </a:xfrm>
          <a:prstGeom prst="rect">
            <a:avLst/>
          </a:prstGeom>
        </p:spPr>
        <p:txBody>
          <a:bodyPr vert="horz" lIns="91440" tIns="45720" rIns="91440" bIns="45720" rtlCol="0" anchor="ctr"/>
          <a:lstStyle>
            <a:lvl1pPr algn="r">
              <a:defRPr sz="1200" baseline="0">
                <a:solidFill>
                  <a:schemeClr val="tx1"/>
                </a:solidFill>
              </a:defRPr>
            </a:lvl1pPr>
          </a:lstStyle>
          <a:p>
            <a:fld id="{BD266BE7-899D-4075-917F-DBDE33B6B692}" type="slidenum">
              <a:rPr lang="en-US" smtClean="0"/>
              <a:pPr/>
              <a:t>‹#›</a:t>
            </a:fld>
            <a:endParaRPr lang="en-US" dirty="0"/>
          </a:p>
        </p:txBody>
      </p:sp>
    </p:spTree>
    <p:extLst>
      <p:ext uri="{BB962C8B-B14F-4D97-AF65-F5344CB8AC3E}">
        <p14:creationId xmlns:p14="http://schemas.microsoft.com/office/powerpoint/2010/main" val="28719210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5000"/>
        </a:lnSpc>
        <a:spcBef>
          <a:spcPct val="0"/>
        </a:spcBef>
        <a:buNone/>
        <a:defRPr sz="3000" kern="1200">
          <a:solidFill>
            <a:schemeClr val="bg1"/>
          </a:solidFill>
          <a:latin typeface="+mj-lt"/>
          <a:ea typeface="+mj-ea"/>
          <a:cs typeface="+mj-cs"/>
        </a:defRPr>
      </a:lvl1pPr>
    </p:titleStyle>
    <p:bodyStyle>
      <a:lvl1pPr marL="228600" indent="-228600" algn="l" defTabSz="914400" rtl="0" eaLnBrk="1" latinLnBrk="0" hangingPunct="1">
        <a:lnSpc>
          <a:spcPct val="100000"/>
        </a:lnSpc>
        <a:spcBef>
          <a:spcPts val="1500"/>
        </a:spcBef>
        <a:buFont typeface="Wingdings" panose="05000000000000000000" pitchFamily="2" charset="2"/>
        <a:buChar char="§"/>
        <a:defRPr sz="2200" kern="1200">
          <a:solidFill>
            <a:schemeClr val="tx1"/>
          </a:solidFill>
          <a:latin typeface="+mn-lt"/>
          <a:ea typeface="+mn-ea"/>
          <a:cs typeface="+mn-cs"/>
        </a:defRPr>
      </a:lvl1pPr>
      <a:lvl2pPr marL="685800" indent="-228600" algn="l" defTabSz="914400" rtl="0" eaLnBrk="1" latinLnBrk="0" hangingPunct="1">
        <a:lnSpc>
          <a:spcPct val="100000"/>
        </a:lnSpc>
        <a:spcBef>
          <a:spcPts val="300"/>
        </a:spcBef>
        <a:buFont typeface="Wingdings" panose="05000000000000000000" pitchFamily="2" charset="2"/>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300"/>
        </a:spcBef>
        <a:buFont typeface="Wingdings" panose="05000000000000000000" pitchFamily="2" charset="2"/>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5pPr>
      <a:lvl6pPr marL="25146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6pPr>
      <a:lvl7pPr marL="29718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7pPr>
      <a:lvl8pPr marL="34290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8pPr>
      <a:lvl9pPr marL="38862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CTS Reporting</a:t>
            </a:r>
            <a:endParaRPr lang="en-US" dirty="0"/>
          </a:p>
        </p:txBody>
      </p:sp>
      <p:sp>
        <p:nvSpPr>
          <p:cNvPr id="3" name="Subtitle 2"/>
          <p:cNvSpPr>
            <a:spLocks noGrp="1"/>
          </p:cNvSpPr>
          <p:nvPr>
            <p:ph type="subTitle" idx="1"/>
          </p:nvPr>
        </p:nvSpPr>
        <p:spPr/>
        <p:txBody>
          <a:bodyPr/>
          <a:lstStyle/>
          <a:p>
            <a:r>
              <a:rPr lang="en-US" dirty="0" smtClean="0"/>
              <a:t>Prepared By – Rohit Salvi</a:t>
            </a:r>
          </a:p>
          <a:p>
            <a:r>
              <a:rPr lang="en-US" dirty="0" smtClean="0"/>
              <a:t>Date – </a:t>
            </a:r>
            <a:r>
              <a:rPr lang="en-US" dirty="0" smtClean="0"/>
              <a:t>05.01.2025</a:t>
            </a:r>
            <a:endParaRPr lang="en-US" dirty="0"/>
          </a:p>
        </p:txBody>
      </p:sp>
    </p:spTree>
    <p:extLst>
      <p:ext uri="{BB962C8B-B14F-4D97-AF65-F5344CB8AC3E}">
        <p14:creationId xmlns:p14="http://schemas.microsoft.com/office/powerpoint/2010/main" val="1732698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2"/>
                </a:solidFill>
              </a:rPr>
              <a:t> Success </a:t>
            </a:r>
            <a:r>
              <a:rPr lang="en-US" dirty="0">
                <a:solidFill>
                  <a:schemeClr val="bg2"/>
                </a:solidFill>
              </a:rPr>
              <a:t>Criteria</a:t>
            </a:r>
            <a:endParaRPr lang="en-IN" dirty="0"/>
          </a:p>
        </p:txBody>
      </p:sp>
      <p:sp>
        <p:nvSpPr>
          <p:cNvPr id="3" name="Content Placeholder 2"/>
          <p:cNvSpPr>
            <a:spLocks noGrp="1"/>
          </p:cNvSpPr>
          <p:nvPr>
            <p:ph idx="1"/>
          </p:nvPr>
        </p:nvSpPr>
        <p:spPr/>
        <p:txBody>
          <a:bodyPr/>
          <a:lstStyle/>
          <a:p>
            <a:r>
              <a:rPr lang="en-US" sz="2400" dirty="0"/>
              <a:t>Project to completed with allocated resources</a:t>
            </a:r>
          </a:p>
          <a:p>
            <a:r>
              <a:rPr lang="en-US" dirty="0" smtClean="0"/>
              <a:t>Successful updation of </a:t>
            </a:r>
            <a:r>
              <a:rPr lang="en-US" dirty="0" smtClean="0"/>
              <a:t>cheque collection data</a:t>
            </a:r>
            <a:endParaRPr lang="en-US" dirty="0" smtClean="0"/>
          </a:p>
          <a:p>
            <a:r>
              <a:rPr lang="en-US" dirty="0" smtClean="0"/>
              <a:t>Successful </a:t>
            </a:r>
            <a:r>
              <a:rPr lang="en-US" dirty="0" smtClean="0"/>
              <a:t>maintenance </a:t>
            </a:r>
            <a:r>
              <a:rPr lang="en-US" dirty="0" smtClean="0"/>
              <a:t>of </a:t>
            </a:r>
            <a:r>
              <a:rPr lang="en-US" dirty="0"/>
              <a:t>cheque collection </a:t>
            </a:r>
            <a:r>
              <a:rPr lang="en-US" dirty="0" smtClean="0"/>
              <a:t>data at central level</a:t>
            </a:r>
            <a:endParaRPr lang="en-US" dirty="0" smtClean="0"/>
          </a:p>
          <a:p>
            <a:r>
              <a:rPr lang="en-US" dirty="0" smtClean="0"/>
              <a:t>Best optimal </a:t>
            </a:r>
            <a:r>
              <a:rPr lang="en-US" dirty="0" smtClean="0"/>
              <a:t>CTS reporting </a:t>
            </a:r>
            <a:r>
              <a:rPr lang="en-US" dirty="0" smtClean="0"/>
              <a:t>application performance</a:t>
            </a:r>
          </a:p>
          <a:p>
            <a:r>
              <a:rPr lang="en-US" dirty="0" smtClean="0"/>
              <a:t>Positive client feedback</a:t>
            </a:r>
          </a:p>
          <a:p>
            <a:r>
              <a:rPr lang="en-US" dirty="0" smtClean="0"/>
              <a:t>Faster cheque processing </a:t>
            </a:r>
            <a:endParaRPr lang="en-US" dirty="0" smtClean="0"/>
          </a:p>
          <a:p>
            <a:r>
              <a:rPr lang="en-US" dirty="0" smtClean="0"/>
              <a:t>Successful cheque lodgment within NPCI Turn Around TAT</a:t>
            </a:r>
            <a:endParaRPr lang="en-US" dirty="0" smtClean="0"/>
          </a:p>
          <a:p>
            <a:pPr marL="0" indent="0">
              <a:buNone/>
            </a:pPr>
            <a:endParaRPr lang="en-IN" dirty="0"/>
          </a:p>
        </p:txBody>
      </p:sp>
    </p:spTree>
    <p:extLst>
      <p:ext uri="{BB962C8B-B14F-4D97-AF65-F5344CB8AC3E}">
        <p14:creationId xmlns:p14="http://schemas.microsoft.com/office/powerpoint/2010/main" val="28693796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2"/>
                </a:solidFill>
              </a:rPr>
              <a:t>Methods  / Approach</a:t>
            </a:r>
            <a:endParaRPr lang="en-IN" dirty="0">
              <a:solidFill>
                <a:schemeClr val="bg2"/>
              </a:solidFill>
            </a:endParaRPr>
          </a:p>
        </p:txBody>
      </p:sp>
      <p:sp>
        <p:nvSpPr>
          <p:cNvPr id="3" name="Content Placeholder 2"/>
          <p:cNvSpPr>
            <a:spLocks noGrp="1"/>
          </p:cNvSpPr>
          <p:nvPr>
            <p:ph idx="1"/>
          </p:nvPr>
        </p:nvSpPr>
        <p:spPr/>
        <p:txBody>
          <a:bodyPr>
            <a:noAutofit/>
          </a:bodyPr>
          <a:lstStyle/>
          <a:p>
            <a:r>
              <a:rPr lang="en-US" sz="2400" dirty="0" smtClean="0"/>
              <a:t>Bank has appointed a </a:t>
            </a:r>
            <a:r>
              <a:rPr lang="en-US" sz="2400" dirty="0" smtClean="0"/>
              <a:t>Cheque Clearing </a:t>
            </a:r>
            <a:r>
              <a:rPr lang="en-US" sz="2400" dirty="0" smtClean="0"/>
              <a:t>Committee </a:t>
            </a:r>
            <a:r>
              <a:rPr lang="en-US" sz="2400" dirty="0" smtClean="0"/>
              <a:t>consisting of </a:t>
            </a:r>
            <a:r>
              <a:rPr lang="en-US" sz="2400" dirty="0" smtClean="0"/>
              <a:t>Clearing </a:t>
            </a:r>
            <a:r>
              <a:rPr lang="en-US" sz="2400" dirty="0" smtClean="0"/>
              <a:t>Head, </a:t>
            </a:r>
            <a:r>
              <a:rPr lang="en-US" sz="2400" dirty="0" smtClean="0"/>
              <a:t>Branch </a:t>
            </a:r>
            <a:r>
              <a:rPr lang="en-US" sz="2400" dirty="0" smtClean="0"/>
              <a:t>Control Unit Head, Internal Audit Head, Information Technology Head.</a:t>
            </a:r>
          </a:p>
          <a:p>
            <a:r>
              <a:rPr lang="en-US" sz="2400" dirty="0" smtClean="0"/>
              <a:t>After evaluation of existing </a:t>
            </a:r>
            <a:r>
              <a:rPr lang="en-US" sz="2400" dirty="0" smtClean="0"/>
              <a:t>cheque reporting process, </a:t>
            </a:r>
            <a:r>
              <a:rPr lang="en-US" sz="2400" dirty="0" smtClean="0"/>
              <a:t>it is recommended for introduction of </a:t>
            </a:r>
            <a:r>
              <a:rPr lang="en-US" sz="2400" dirty="0" smtClean="0"/>
              <a:t>CTS Reporting application for </a:t>
            </a:r>
            <a:r>
              <a:rPr lang="en-US" sz="2400" dirty="0" smtClean="0"/>
              <a:t>all branches at bank level</a:t>
            </a:r>
          </a:p>
          <a:p>
            <a:r>
              <a:rPr lang="en-US" sz="2400" dirty="0"/>
              <a:t>CTS Reporting </a:t>
            </a:r>
            <a:r>
              <a:rPr lang="en-US" sz="2400" dirty="0" smtClean="0"/>
              <a:t>application to include the following features for reporting purpose</a:t>
            </a:r>
          </a:p>
          <a:p>
            <a:pPr marL="0" indent="0">
              <a:buNone/>
            </a:pPr>
            <a:r>
              <a:rPr lang="en-US" sz="2400" dirty="0"/>
              <a:t> </a:t>
            </a:r>
            <a:r>
              <a:rPr lang="en-US" sz="2400" dirty="0" smtClean="0"/>
              <a:t>     a</a:t>
            </a:r>
            <a:r>
              <a:rPr lang="en-US" sz="2400" dirty="0"/>
              <a:t>. Branch Code - Mandatory</a:t>
            </a:r>
          </a:p>
          <a:p>
            <a:pPr marL="0" indent="0">
              <a:buNone/>
            </a:pPr>
            <a:r>
              <a:rPr lang="en-US" sz="2400" dirty="0"/>
              <a:t>     b. </a:t>
            </a:r>
            <a:r>
              <a:rPr lang="en-US" sz="2400" dirty="0" smtClean="0"/>
              <a:t>Cheque Category- </a:t>
            </a:r>
            <a:r>
              <a:rPr lang="en-US" sz="2400" dirty="0"/>
              <a:t>Mandatory</a:t>
            </a:r>
          </a:p>
          <a:p>
            <a:pPr marL="0" indent="0">
              <a:buNone/>
            </a:pPr>
            <a:r>
              <a:rPr lang="en-US" sz="2400" dirty="0" smtClean="0"/>
              <a:t>     </a:t>
            </a:r>
            <a:endParaRPr lang="en-US" sz="2400" dirty="0" smtClean="0"/>
          </a:p>
          <a:p>
            <a:endParaRPr lang="en-IN" sz="2400" dirty="0"/>
          </a:p>
        </p:txBody>
      </p:sp>
    </p:spTree>
    <p:extLst>
      <p:ext uri="{BB962C8B-B14F-4D97-AF65-F5344CB8AC3E}">
        <p14:creationId xmlns:p14="http://schemas.microsoft.com/office/powerpoint/2010/main" val="17454191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2"/>
                </a:solidFill>
              </a:rPr>
              <a:t>Methods  / Approach</a:t>
            </a:r>
            <a:endParaRPr lang="en-IN" dirty="0"/>
          </a:p>
        </p:txBody>
      </p:sp>
      <p:sp>
        <p:nvSpPr>
          <p:cNvPr id="3" name="Content Placeholder 2"/>
          <p:cNvSpPr>
            <a:spLocks noGrp="1"/>
          </p:cNvSpPr>
          <p:nvPr>
            <p:ph idx="1"/>
          </p:nvPr>
        </p:nvSpPr>
        <p:spPr/>
        <p:txBody>
          <a:bodyPr/>
          <a:lstStyle/>
          <a:p>
            <a:pPr marL="0" indent="0">
              <a:buNone/>
            </a:pPr>
            <a:r>
              <a:rPr lang="en-US" dirty="0" smtClean="0"/>
              <a:t>     c</a:t>
            </a:r>
            <a:r>
              <a:rPr lang="en-US" dirty="0" smtClean="0"/>
              <a:t>. </a:t>
            </a:r>
            <a:r>
              <a:rPr lang="en-US" dirty="0" smtClean="0"/>
              <a:t>Client Account Number– </a:t>
            </a:r>
            <a:r>
              <a:rPr lang="en-US" dirty="0" smtClean="0"/>
              <a:t>Mandatory</a:t>
            </a:r>
          </a:p>
          <a:p>
            <a:pPr marL="0" indent="0">
              <a:buNone/>
            </a:pPr>
            <a:r>
              <a:rPr lang="en-US" dirty="0"/>
              <a:t> </a:t>
            </a:r>
            <a:r>
              <a:rPr lang="en-US" dirty="0" smtClean="0"/>
              <a:t>    d. </a:t>
            </a:r>
            <a:r>
              <a:rPr lang="en-US" dirty="0" smtClean="0"/>
              <a:t>Cheque number– </a:t>
            </a:r>
            <a:r>
              <a:rPr lang="en-US" dirty="0" smtClean="0"/>
              <a:t>Mandatory</a:t>
            </a:r>
          </a:p>
          <a:p>
            <a:pPr marL="0" indent="0">
              <a:buNone/>
            </a:pPr>
            <a:r>
              <a:rPr lang="en-US" dirty="0"/>
              <a:t> </a:t>
            </a:r>
            <a:r>
              <a:rPr lang="en-US" dirty="0" smtClean="0"/>
              <a:t>    e. </a:t>
            </a:r>
            <a:r>
              <a:rPr lang="en-US" dirty="0" smtClean="0"/>
              <a:t>Cheque Amount - </a:t>
            </a:r>
            <a:r>
              <a:rPr lang="en-US" dirty="0"/>
              <a:t>Mandatory</a:t>
            </a:r>
          </a:p>
          <a:p>
            <a:r>
              <a:rPr lang="en-US" dirty="0" smtClean="0"/>
              <a:t>  </a:t>
            </a:r>
            <a:r>
              <a:rPr lang="en-US" dirty="0" smtClean="0"/>
              <a:t>Since CTS reporting would be a new application with </a:t>
            </a:r>
            <a:r>
              <a:rPr lang="en-US" dirty="0" smtClean="0"/>
              <a:t>bank</a:t>
            </a:r>
            <a:r>
              <a:rPr lang="en-US" dirty="0" smtClean="0"/>
              <a:t>. Request for Proposal (RFP) </a:t>
            </a:r>
            <a:r>
              <a:rPr lang="en-US" dirty="0" smtClean="0"/>
              <a:t>Request for Information (RFI) and </a:t>
            </a:r>
            <a:r>
              <a:rPr lang="en-US" dirty="0" smtClean="0"/>
              <a:t>Request </a:t>
            </a:r>
            <a:r>
              <a:rPr lang="en-US" dirty="0" smtClean="0"/>
              <a:t>for Quotation  (RFQ) is asked </a:t>
            </a:r>
            <a:r>
              <a:rPr lang="en-US" dirty="0" smtClean="0"/>
              <a:t>for. After having  Pre-Bid conference Statement of Work (SOW) would be finalized</a:t>
            </a:r>
          </a:p>
          <a:p>
            <a:r>
              <a:rPr lang="en-US" sz="2000" dirty="0"/>
              <a:t>Technical Team consisting of Project Manager, Business Analyst, Java Developers, Testers and Data Base Developers is identified for this project</a:t>
            </a:r>
          </a:p>
          <a:p>
            <a:endParaRPr lang="en-IN" dirty="0"/>
          </a:p>
        </p:txBody>
      </p:sp>
    </p:spTree>
    <p:extLst>
      <p:ext uri="{BB962C8B-B14F-4D97-AF65-F5344CB8AC3E}">
        <p14:creationId xmlns:p14="http://schemas.microsoft.com/office/powerpoint/2010/main" val="5861225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2"/>
                </a:solidFill>
              </a:rPr>
              <a:t>Methods  / Approach</a:t>
            </a:r>
            <a:endParaRPr lang="en-IN" dirty="0"/>
          </a:p>
        </p:txBody>
      </p:sp>
      <p:sp>
        <p:nvSpPr>
          <p:cNvPr id="3" name="Content Placeholder 2"/>
          <p:cNvSpPr>
            <a:spLocks noGrp="1"/>
          </p:cNvSpPr>
          <p:nvPr>
            <p:ph idx="1"/>
          </p:nvPr>
        </p:nvSpPr>
        <p:spPr/>
        <p:txBody>
          <a:bodyPr>
            <a:noAutofit/>
          </a:bodyPr>
          <a:lstStyle/>
          <a:p>
            <a:r>
              <a:rPr lang="en-US" sz="2400" dirty="0" smtClean="0"/>
              <a:t>Technical </a:t>
            </a:r>
            <a:r>
              <a:rPr lang="en-US" sz="2400" dirty="0" smtClean="0"/>
              <a:t>Team consisting of Project Manager, Business Analyst, Java Developers, Testers and Data Base Developers is identified for this project</a:t>
            </a:r>
          </a:p>
          <a:p>
            <a:r>
              <a:rPr lang="en-US" sz="2400" dirty="0" smtClean="0"/>
              <a:t>Bank has identified Project Head, SME and experienced end users for the project</a:t>
            </a:r>
          </a:p>
          <a:p>
            <a:r>
              <a:rPr lang="en-US" sz="2400" dirty="0" smtClean="0"/>
              <a:t>Business Analyst has first identified the project goals and objectives</a:t>
            </a:r>
          </a:p>
          <a:p>
            <a:r>
              <a:rPr lang="en-US" sz="2400" dirty="0" smtClean="0"/>
              <a:t>Business Analyst has then done the stakeholder analysis for this project using RACI Matrix</a:t>
            </a:r>
            <a:endParaRPr lang="en-IN" sz="2400" dirty="0"/>
          </a:p>
        </p:txBody>
      </p:sp>
    </p:spTree>
    <p:extLst>
      <p:ext uri="{BB962C8B-B14F-4D97-AF65-F5344CB8AC3E}">
        <p14:creationId xmlns:p14="http://schemas.microsoft.com/office/powerpoint/2010/main" val="1278643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2"/>
                </a:solidFill>
              </a:rPr>
              <a:t>Methods  / Approach</a:t>
            </a:r>
            <a:endParaRPr lang="en-IN" dirty="0"/>
          </a:p>
        </p:txBody>
      </p:sp>
      <p:sp>
        <p:nvSpPr>
          <p:cNvPr id="3" name="Content Placeholder 2"/>
          <p:cNvSpPr>
            <a:spLocks noGrp="1"/>
          </p:cNvSpPr>
          <p:nvPr>
            <p:ph idx="1"/>
          </p:nvPr>
        </p:nvSpPr>
        <p:spPr/>
        <p:txBody>
          <a:bodyPr>
            <a:normAutofit lnSpcReduction="10000"/>
          </a:bodyPr>
          <a:lstStyle/>
          <a:p>
            <a:r>
              <a:rPr lang="en-US" sz="2400" dirty="0" smtClean="0"/>
              <a:t>Business Analyst has done requirement gathering from Bank end using elicitation techniques like document analysis, brainstorming, interviews and observations</a:t>
            </a:r>
          </a:p>
          <a:p>
            <a:r>
              <a:rPr lang="en-US" sz="2400" dirty="0" smtClean="0"/>
              <a:t>Business Analyst has then documented the requirement in Business Requirement Document.</a:t>
            </a:r>
          </a:p>
          <a:p>
            <a:r>
              <a:rPr lang="en-US" sz="2400" dirty="0" smtClean="0"/>
              <a:t>Business Analyst then proceeds to UML  Diagrams ( Use Case and Activity Diagram) and also prepares Functional and Non Functional Requirement Documents, Software Requirements Specification and RTM</a:t>
            </a:r>
          </a:p>
          <a:p>
            <a:r>
              <a:rPr lang="en-US" sz="2400" dirty="0" smtClean="0"/>
              <a:t>Business Analyst has then completed Knowledge Transfer to its Development team regarding the requirements</a:t>
            </a:r>
            <a:endParaRPr lang="en-IN" sz="2400" dirty="0"/>
          </a:p>
        </p:txBody>
      </p:sp>
    </p:spTree>
    <p:extLst>
      <p:ext uri="{BB962C8B-B14F-4D97-AF65-F5344CB8AC3E}">
        <p14:creationId xmlns:p14="http://schemas.microsoft.com/office/powerpoint/2010/main" val="351869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2"/>
                </a:solidFill>
              </a:rPr>
              <a:t>Methods  / Approach</a:t>
            </a:r>
            <a:endParaRPr lang="en-IN" dirty="0"/>
          </a:p>
        </p:txBody>
      </p:sp>
      <p:sp>
        <p:nvSpPr>
          <p:cNvPr id="3" name="Content Placeholder 2"/>
          <p:cNvSpPr>
            <a:spLocks noGrp="1"/>
          </p:cNvSpPr>
          <p:nvPr>
            <p:ph idx="1"/>
          </p:nvPr>
        </p:nvSpPr>
        <p:spPr/>
        <p:txBody>
          <a:bodyPr/>
          <a:lstStyle/>
          <a:p>
            <a:r>
              <a:rPr lang="en-US" dirty="0" smtClean="0"/>
              <a:t>Development Team works of development and Coding part</a:t>
            </a:r>
          </a:p>
          <a:p>
            <a:r>
              <a:rPr lang="en-US" dirty="0" smtClean="0"/>
              <a:t>Testers to then test application functionality and identity and fix the bugs</a:t>
            </a:r>
          </a:p>
          <a:p>
            <a:r>
              <a:rPr lang="en-US" dirty="0" smtClean="0"/>
              <a:t>UAT testing to be arranged by  Business Analyst with trained bank end users</a:t>
            </a:r>
          </a:p>
          <a:p>
            <a:r>
              <a:rPr lang="en-US" dirty="0" smtClean="0"/>
              <a:t>Post satisfactory confirmation from Banks Project Head, business analyst to get a sign – off</a:t>
            </a:r>
          </a:p>
          <a:p>
            <a:r>
              <a:rPr lang="en-US" dirty="0" smtClean="0"/>
              <a:t>CTS Reporting Application to </a:t>
            </a:r>
            <a:r>
              <a:rPr lang="en-US" dirty="0" smtClean="0"/>
              <a:t>deployed for Live Environment </a:t>
            </a:r>
          </a:p>
          <a:p>
            <a:r>
              <a:rPr lang="en-US" dirty="0" smtClean="0"/>
              <a:t>Application maintenance to implemented</a:t>
            </a:r>
          </a:p>
          <a:p>
            <a:r>
              <a:rPr lang="en-US" dirty="0" smtClean="0"/>
              <a:t>Gather Bank feedback</a:t>
            </a:r>
            <a:endParaRPr lang="en-IN" dirty="0"/>
          </a:p>
        </p:txBody>
      </p:sp>
    </p:spTree>
    <p:extLst>
      <p:ext uri="{BB962C8B-B14F-4D97-AF65-F5344CB8AC3E}">
        <p14:creationId xmlns:p14="http://schemas.microsoft.com/office/powerpoint/2010/main" val="22814143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a:t>
            </a:r>
            <a:endParaRPr lang="en-IN" dirty="0"/>
          </a:p>
        </p:txBody>
      </p:sp>
      <p:sp>
        <p:nvSpPr>
          <p:cNvPr id="3" name="Content Placeholder 2"/>
          <p:cNvSpPr>
            <a:spLocks noGrp="1"/>
          </p:cNvSpPr>
          <p:nvPr>
            <p:ph idx="1"/>
          </p:nvPr>
        </p:nvSpPr>
        <p:spPr/>
        <p:txBody>
          <a:bodyPr>
            <a:noAutofit/>
          </a:bodyPr>
          <a:lstStyle/>
          <a:p>
            <a:r>
              <a:rPr lang="en-US" sz="2400" dirty="0" smtClean="0"/>
              <a:t>Bank Committee : Ms. Priyanka – Project Head</a:t>
            </a:r>
          </a:p>
          <a:p>
            <a:pPr marL="0" indent="0">
              <a:buNone/>
            </a:pPr>
            <a:r>
              <a:rPr lang="en-US" sz="2400" dirty="0" smtClean="0"/>
              <a:t>                                     Mr. Rajesh – SME</a:t>
            </a:r>
          </a:p>
          <a:p>
            <a:pPr marL="0" indent="0">
              <a:buNone/>
            </a:pPr>
            <a:r>
              <a:rPr lang="en-US" sz="2400" dirty="0"/>
              <a:t> </a:t>
            </a:r>
            <a:r>
              <a:rPr lang="en-US" sz="2400" dirty="0" smtClean="0"/>
              <a:t>                                    Ms. Harshita &amp; Ms. Devika – End User  </a:t>
            </a:r>
          </a:p>
          <a:p>
            <a:r>
              <a:rPr lang="en-US" sz="2400" dirty="0" smtClean="0"/>
              <a:t>Salesforce Team : Mr. Hanumant -  Project Leader</a:t>
            </a:r>
          </a:p>
          <a:p>
            <a:pPr marL="0" indent="0">
              <a:buNone/>
            </a:pPr>
            <a:r>
              <a:rPr lang="en-US" sz="2400" dirty="0" smtClean="0"/>
              <a:t>                                    Mr. Rohit – Business Analyst</a:t>
            </a:r>
          </a:p>
          <a:p>
            <a:pPr marL="0" indent="0">
              <a:buNone/>
            </a:pPr>
            <a:r>
              <a:rPr lang="en-US" sz="2400" dirty="0"/>
              <a:t> </a:t>
            </a:r>
            <a:r>
              <a:rPr lang="en-US" sz="2400" dirty="0" smtClean="0"/>
              <a:t>                                   Mr. Gajanan &amp; Mr. Yogesh  - Java Developers</a:t>
            </a:r>
          </a:p>
          <a:p>
            <a:pPr marL="0" indent="0">
              <a:buNone/>
            </a:pPr>
            <a:r>
              <a:rPr lang="en-US" sz="2400" dirty="0"/>
              <a:t> </a:t>
            </a:r>
            <a:r>
              <a:rPr lang="en-US" sz="2400" dirty="0" smtClean="0"/>
              <a:t>                                   Ms. Madhuri &amp; Ms. Anshika – Testers</a:t>
            </a:r>
          </a:p>
          <a:p>
            <a:pPr marL="0" indent="0">
              <a:buNone/>
            </a:pPr>
            <a:r>
              <a:rPr lang="en-US" sz="2400" dirty="0"/>
              <a:t> </a:t>
            </a:r>
            <a:r>
              <a:rPr lang="en-US" sz="2400" dirty="0" smtClean="0"/>
              <a:t>                                   Ms. Sneha – Database Admin</a:t>
            </a:r>
          </a:p>
          <a:p>
            <a:pPr marL="0" indent="0">
              <a:buNone/>
            </a:pPr>
            <a:endParaRPr lang="en-US" sz="2400" dirty="0" smtClean="0"/>
          </a:p>
          <a:p>
            <a:pPr marL="0" indent="0">
              <a:buNone/>
            </a:pPr>
            <a:r>
              <a:rPr lang="en-US" sz="2400" dirty="0"/>
              <a:t> </a:t>
            </a:r>
            <a:endParaRPr lang="en-US" sz="2400" dirty="0" smtClean="0"/>
          </a:p>
          <a:p>
            <a:pPr marL="0" indent="0">
              <a:buNone/>
            </a:pPr>
            <a:endParaRPr lang="en-US" sz="2400" dirty="0" smtClean="0"/>
          </a:p>
          <a:p>
            <a:pPr marL="0" indent="0">
              <a:buNone/>
            </a:pPr>
            <a:r>
              <a:rPr lang="en-US" sz="2400" dirty="0"/>
              <a:t> </a:t>
            </a:r>
            <a:r>
              <a:rPr lang="en-US" sz="2400" dirty="0" smtClean="0"/>
              <a:t>                                                                                </a:t>
            </a:r>
          </a:p>
          <a:p>
            <a:pPr marL="0" indent="0">
              <a:buNone/>
            </a:pPr>
            <a:r>
              <a:rPr lang="en-US" sz="2400" dirty="0" smtClean="0"/>
              <a:t> </a:t>
            </a:r>
            <a:endParaRPr lang="en-IN" sz="2400" dirty="0"/>
          </a:p>
        </p:txBody>
      </p:sp>
    </p:spTree>
    <p:extLst>
      <p:ext uri="{BB962C8B-B14F-4D97-AF65-F5344CB8AC3E}">
        <p14:creationId xmlns:p14="http://schemas.microsoft.com/office/powerpoint/2010/main" val="28501077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Resources</a:t>
            </a:r>
            <a:endParaRPr lang="en-IN" dirty="0"/>
          </a:p>
        </p:txBody>
      </p:sp>
      <p:sp>
        <p:nvSpPr>
          <p:cNvPr id="3" name="Content Placeholder 2"/>
          <p:cNvSpPr>
            <a:spLocks noGrp="1"/>
          </p:cNvSpPr>
          <p:nvPr>
            <p:ph idx="1"/>
          </p:nvPr>
        </p:nvSpPr>
        <p:spPr/>
        <p:txBody>
          <a:bodyPr/>
          <a:lstStyle/>
          <a:p>
            <a:r>
              <a:rPr lang="en-US" dirty="0" smtClean="0"/>
              <a:t>Time – 12 Months maximum time frame</a:t>
            </a:r>
          </a:p>
          <a:p>
            <a:r>
              <a:rPr lang="en-US" dirty="0" smtClean="0"/>
              <a:t>Budget  - Not exceeding 1 Crore</a:t>
            </a:r>
          </a:p>
          <a:p>
            <a:r>
              <a:rPr lang="en-US" dirty="0" smtClean="0"/>
              <a:t>Project Size – Medium 500 to 1000 Man Hours</a:t>
            </a:r>
          </a:p>
          <a:p>
            <a:r>
              <a:rPr lang="en-US" dirty="0" smtClean="0"/>
              <a:t>Software – JavaScript, HTML.</a:t>
            </a:r>
          </a:p>
          <a:p>
            <a:r>
              <a:rPr lang="en-US" dirty="0" smtClean="0"/>
              <a:t>Hardware –  Bank Server, Hard Disk.</a:t>
            </a:r>
          </a:p>
          <a:p>
            <a:r>
              <a:rPr lang="en-US" dirty="0" smtClean="0"/>
              <a:t>Documents – Existing </a:t>
            </a:r>
            <a:r>
              <a:rPr lang="en-US" dirty="0" smtClean="0"/>
              <a:t>SOP and </a:t>
            </a:r>
            <a:r>
              <a:rPr lang="en-US" smtClean="0"/>
              <a:t>reporting format.</a:t>
            </a:r>
            <a:endParaRPr lang="en-US" dirty="0" smtClean="0"/>
          </a:p>
          <a:p>
            <a:endParaRPr lang="en-IN" dirty="0"/>
          </a:p>
        </p:txBody>
      </p:sp>
    </p:spTree>
    <p:extLst>
      <p:ext uri="{BB962C8B-B14F-4D97-AF65-F5344CB8AC3E}">
        <p14:creationId xmlns:p14="http://schemas.microsoft.com/office/powerpoint/2010/main" val="3195529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Risks and Dependencies</a:t>
            </a:r>
            <a:endParaRPr lang="en-IN" dirty="0"/>
          </a:p>
        </p:txBody>
      </p:sp>
      <p:sp>
        <p:nvSpPr>
          <p:cNvPr id="3" name="Content Placeholder 2"/>
          <p:cNvSpPr>
            <a:spLocks noGrp="1"/>
          </p:cNvSpPr>
          <p:nvPr>
            <p:ph idx="1"/>
          </p:nvPr>
        </p:nvSpPr>
        <p:spPr/>
        <p:txBody>
          <a:bodyPr/>
          <a:lstStyle/>
          <a:p>
            <a:r>
              <a:rPr lang="en-US" dirty="0" smtClean="0"/>
              <a:t>Change Request</a:t>
            </a:r>
          </a:p>
          <a:p>
            <a:r>
              <a:rPr lang="en-US" dirty="0" smtClean="0"/>
              <a:t>Budget Vs Expectations</a:t>
            </a:r>
          </a:p>
          <a:p>
            <a:r>
              <a:rPr lang="en-US" dirty="0" smtClean="0"/>
              <a:t>Lack Of Collaboration</a:t>
            </a:r>
          </a:p>
          <a:p>
            <a:r>
              <a:rPr lang="en-US" dirty="0" smtClean="0"/>
              <a:t>Rules and regulations</a:t>
            </a:r>
          </a:p>
          <a:p>
            <a:r>
              <a:rPr lang="en-US" dirty="0" smtClean="0"/>
              <a:t>Stakeholders availability</a:t>
            </a:r>
          </a:p>
          <a:p>
            <a:r>
              <a:rPr lang="en-US" dirty="0" smtClean="0"/>
              <a:t>Resource dependencies</a:t>
            </a:r>
          </a:p>
          <a:p>
            <a:r>
              <a:rPr lang="en-US" dirty="0" smtClean="0"/>
              <a:t>User Expertise</a:t>
            </a:r>
          </a:p>
          <a:p>
            <a:endParaRPr lang="en-IN" dirty="0"/>
          </a:p>
        </p:txBody>
      </p:sp>
    </p:spTree>
    <p:extLst>
      <p:ext uri="{BB962C8B-B14F-4D97-AF65-F5344CB8AC3E}">
        <p14:creationId xmlns:p14="http://schemas.microsoft.com/office/powerpoint/2010/main" val="1275846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Executive Summary</a:t>
            </a:r>
            <a:endParaRPr lang="en-IN" dirty="0"/>
          </a:p>
        </p:txBody>
      </p:sp>
      <p:sp>
        <p:nvSpPr>
          <p:cNvPr id="3" name="Content Placeholder 2"/>
          <p:cNvSpPr>
            <a:spLocks noGrp="1"/>
          </p:cNvSpPr>
          <p:nvPr>
            <p:ph idx="1"/>
          </p:nvPr>
        </p:nvSpPr>
        <p:spPr/>
        <p:txBody>
          <a:bodyPr/>
          <a:lstStyle/>
          <a:p>
            <a:r>
              <a:rPr lang="en-US" dirty="0" smtClean="0"/>
              <a:t>Current State – Low FTR success rate for Term Deposits</a:t>
            </a:r>
          </a:p>
          <a:p>
            <a:pPr marL="0" indent="0">
              <a:buNone/>
            </a:pPr>
            <a:r>
              <a:rPr lang="en-US" dirty="0"/>
              <a:t> </a:t>
            </a:r>
            <a:r>
              <a:rPr lang="en-US" dirty="0" smtClean="0"/>
              <a:t>                              Salesforce </a:t>
            </a:r>
            <a:r>
              <a:rPr lang="en-US" dirty="0"/>
              <a:t>Term Deposit</a:t>
            </a:r>
            <a:endParaRPr lang="en-US" dirty="0" smtClean="0"/>
          </a:p>
          <a:p>
            <a:r>
              <a:rPr lang="en-US" dirty="0" smtClean="0"/>
              <a:t>Future State – FTR success rate for Term Deposit not below 95%</a:t>
            </a:r>
          </a:p>
          <a:p>
            <a:pPr marL="0" indent="0">
              <a:buNone/>
            </a:pPr>
            <a:r>
              <a:rPr lang="en-US" dirty="0"/>
              <a:t> </a:t>
            </a:r>
            <a:r>
              <a:rPr lang="en-US" dirty="0" smtClean="0"/>
              <a:t>                            Salesforce Term Deposit E-checklist</a:t>
            </a:r>
          </a:p>
          <a:p>
            <a:pPr marL="0" indent="0">
              <a:buNone/>
            </a:pPr>
            <a:r>
              <a:rPr lang="en-US" dirty="0" smtClean="0"/>
              <a:t>Introduction of </a:t>
            </a:r>
            <a:r>
              <a:rPr lang="en-US" dirty="0"/>
              <a:t>Salesforce Term Deposit </a:t>
            </a:r>
            <a:r>
              <a:rPr lang="en-US" dirty="0" smtClean="0"/>
              <a:t>E-checklist will help the bank in Term deposit success rate processing leading to increase in term deposit volumes, increase in customer base, happy clients and increase banks profitability.</a:t>
            </a:r>
            <a:endParaRPr lang="en-US" dirty="0"/>
          </a:p>
        </p:txBody>
      </p:sp>
    </p:spTree>
    <p:extLst>
      <p:ext uri="{BB962C8B-B14F-4D97-AF65-F5344CB8AC3E}">
        <p14:creationId xmlns:p14="http://schemas.microsoft.com/office/powerpoint/2010/main" val="6433738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p:txBody>
          <a:bodyPr>
            <a:normAutofit/>
          </a:bodyPr>
          <a:lstStyle/>
          <a:p>
            <a:r>
              <a:rPr lang="en-US" sz="3200" dirty="0" smtClean="0">
                <a:solidFill>
                  <a:schemeClr val="bg2"/>
                </a:solidFill>
                <a:latin typeface="+mn-lt"/>
              </a:rPr>
              <a:t>Situation                                                                                       </a:t>
            </a:r>
            <a:endParaRPr lang="en-US" sz="3200" dirty="0">
              <a:solidFill>
                <a:schemeClr val="bg2"/>
              </a:solidFill>
              <a:latin typeface="+mn-lt"/>
            </a:endParaRPr>
          </a:p>
        </p:txBody>
      </p:sp>
      <p:sp>
        <p:nvSpPr>
          <p:cNvPr id="14" name="Content Placeholder 2"/>
          <p:cNvSpPr>
            <a:spLocks noGrp="1"/>
          </p:cNvSpPr>
          <p:nvPr>
            <p:ph idx="1"/>
          </p:nvPr>
        </p:nvSpPr>
        <p:spPr/>
        <p:txBody>
          <a:bodyPr>
            <a:normAutofit lnSpcReduction="10000"/>
          </a:bodyPr>
          <a:lstStyle/>
          <a:p>
            <a:pPr marL="0" indent="0">
              <a:buNone/>
            </a:pPr>
            <a:r>
              <a:rPr lang="en-US" dirty="0"/>
              <a:t>The Cheque Truncation System (CTS) is a technologically driven technique for processing physical paper cheques quicker with greater effectiveness. It is a technology that seeks to eliminate the need for paper cheques to be physically transported from one bank to another during the clearing process. It is commonly known as CTS. CTS stands for Cheque Truncation System (</a:t>
            </a:r>
            <a:r>
              <a:rPr lang="en-US" dirty="0" smtClean="0"/>
              <a:t>CTS).</a:t>
            </a:r>
          </a:p>
          <a:p>
            <a:pPr marL="0" indent="0">
              <a:buNone/>
            </a:pPr>
            <a:r>
              <a:rPr lang="en-US" dirty="0" smtClean="0"/>
              <a:t>CTS clearing is divided into 3 Grids, i.e. North, South and West Grid. At IDFC First Bank all branches do cheque collection for clients which is then handed over to third party vendor for processing (Cheque scanning activity).</a:t>
            </a:r>
          </a:p>
          <a:p>
            <a:pPr marL="0" indent="0">
              <a:buNone/>
            </a:pPr>
            <a:r>
              <a:rPr lang="en-US" dirty="0" smtClean="0"/>
              <a:t>All three Grids have central processing clearing team. Branched earlier used to complete cheque reporting via Email which consisted of excel format mentioning client account number, cheque number and cheque amount.</a:t>
            </a:r>
          </a:p>
          <a:p>
            <a:pPr marL="0" indent="0">
              <a:buNone/>
            </a:pPr>
            <a:endParaRPr lang="en-US" dirty="0" smtClean="0"/>
          </a:p>
          <a:p>
            <a:pPr marL="0" indent="0">
              <a:buNone/>
            </a:pPr>
            <a:endParaRPr lang="en-US" sz="2400" dirty="0"/>
          </a:p>
        </p:txBody>
      </p:sp>
    </p:spTree>
    <p:extLst>
      <p:ext uri="{BB962C8B-B14F-4D97-AF65-F5344CB8AC3E}">
        <p14:creationId xmlns:p14="http://schemas.microsoft.com/office/powerpoint/2010/main" val="14403556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solidFill>
                  <a:schemeClr val="bg2"/>
                </a:solidFill>
              </a:rPr>
              <a:t>Situation</a:t>
            </a:r>
            <a:endParaRPr lang="en-IN" dirty="0"/>
          </a:p>
        </p:txBody>
      </p:sp>
      <p:sp>
        <p:nvSpPr>
          <p:cNvPr id="3" name="Content Placeholder 2"/>
          <p:cNvSpPr>
            <a:spLocks noGrp="1"/>
          </p:cNvSpPr>
          <p:nvPr>
            <p:ph idx="1"/>
          </p:nvPr>
        </p:nvSpPr>
        <p:spPr/>
        <p:txBody>
          <a:bodyPr>
            <a:normAutofit fontScale="92500"/>
          </a:bodyPr>
          <a:lstStyle/>
          <a:p>
            <a:pPr marL="0" indent="0">
              <a:buNone/>
            </a:pPr>
            <a:r>
              <a:rPr lang="en-US" sz="2400" dirty="0" smtClean="0"/>
              <a:t>For instance, West Grid has a total of approximately 330 branches and a daily cheque collection count </a:t>
            </a:r>
            <a:r>
              <a:rPr lang="en-US" sz="2400" dirty="0" smtClean="0"/>
              <a:t>of approximate 10,000.00 cheques.</a:t>
            </a:r>
          </a:p>
          <a:p>
            <a:pPr marL="0" indent="0">
              <a:buNone/>
            </a:pPr>
            <a:r>
              <a:rPr lang="en-US" sz="2400" dirty="0" smtClean="0"/>
              <a:t>It was observed by Central clearing processing team that daily monitoring of branches cheque reporting emails and collating of cheque lodgment data has become a tedious task.</a:t>
            </a:r>
          </a:p>
          <a:p>
            <a:pPr marL="0" indent="0">
              <a:buNone/>
            </a:pPr>
            <a:r>
              <a:rPr lang="en-US" sz="2400" dirty="0" smtClean="0"/>
              <a:t>To overcome these challenges CTS Reporting application was identified as a solution which would require all branches to update </a:t>
            </a:r>
            <a:r>
              <a:rPr lang="en-US" sz="2400" dirty="0"/>
              <a:t>client account number, cheque number and cheque </a:t>
            </a:r>
            <a:r>
              <a:rPr lang="en-US" sz="2400" dirty="0" smtClean="0"/>
              <a:t>amount </a:t>
            </a:r>
            <a:r>
              <a:rPr lang="en-US" sz="2400" dirty="0"/>
              <a:t>CTS Reporting </a:t>
            </a:r>
            <a:r>
              <a:rPr lang="en-US" sz="2400" dirty="0" smtClean="0"/>
              <a:t>application. Post which cheque lodgment data would be created in an excel format. This data from each individual branches can be accessed by </a:t>
            </a:r>
            <a:r>
              <a:rPr lang="en-US" sz="2400" dirty="0"/>
              <a:t>Central clearing processing </a:t>
            </a:r>
            <a:r>
              <a:rPr lang="en-US" sz="2400" dirty="0" smtClean="0"/>
              <a:t>team.</a:t>
            </a:r>
            <a:endParaRPr lang="en-IN" sz="2400" dirty="0"/>
          </a:p>
        </p:txBody>
      </p:sp>
    </p:spTree>
    <p:extLst>
      <p:ext uri="{BB962C8B-B14F-4D97-AF65-F5344CB8AC3E}">
        <p14:creationId xmlns:p14="http://schemas.microsoft.com/office/powerpoint/2010/main" val="9009472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solidFill>
                  <a:schemeClr val="bg2"/>
                </a:solidFill>
              </a:rPr>
              <a:t>Situation</a:t>
            </a:r>
            <a:endParaRPr lang="en-IN" dirty="0"/>
          </a:p>
        </p:txBody>
      </p:sp>
      <p:sp>
        <p:nvSpPr>
          <p:cNvPr id="3" name="Content Placeholder 2"/>
          <p:cNvSpPr>
            <a:spLocks noGrp="1"/>
          </p:cNvSpPr>
          <p:nvPr>
            <p:ph idx="1"/>
          </p:nvPr>
        </p:nvSpPr>
        <p:spPr/>
        <p:txBody>
          <a:bodyPr/>
          <a:lstStyle/>
          <a:p>
            <a:pPr marL="0" indent="0">
              <a:buNone/>
            </a:pPr>
            <a:r>
              <a:rPr lang="en-US" dirty="0" smtClean="0"/>
              <a:t>The process of email reporting is thus eradicated and </a:t>
            </a:r>
            <a:r>
              <a:rPr lang="en-US" sz="2000" dirty="0"/>
              <a:t>Central clearing processing </a:t>
            </a:r>
            <a:r>
              <a:rPr lang="en-US" sz="2000" dirty="0" smtClean="0"/>
              <a:t>team</a:t>
            </a:r>
          </a:p>
          <a:p>
            <a:pPr marL="0" indent="0">
              <a:buNone/>
            </a:pPr>
            <a:r>
              <a:rPr lang="en-US" sz="2000" dirty="0" smtClean="0"/>
              <a:t>can collate the data from </a:t>
            </a:r>
            <a:r>
              <a:rPr lang="en-US" sz="2000" dirty="0"/>
              <a:t>CTS Reporting application </a:t>
            </a:r>
            <a:r>
              <a:rPr lang="en-US" sz="2000" dirty="0" smtClean="0"/>
              <a:t>itself.</a:t>
            </a:r>
            <a:endParaRPr lang="en-IN" dirty="0"/>
          </a:p>
        </p:txBody>
      </p:sp>
    </p:spTree>
    <p:extLst>
      <p:ext uri="{BB962C8B-B14F-4D97-AF65-F5344CB8AC3E}">
        <p14:creationId xmlns:p14="http://schemas.microsoft.com/office/powerpoint/2010/main" val="4105165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2"/>
                </a:solidFill>
              </a:rPr>
              <a:t>Goals</a:t>
            </a:r>
            <a:endParaRPr lang="en-IN" dirty="0">
              <a:solidFill>
                <a:schemeClr val="bg2"/>
              </a:solidFill>
            </a:endParaRPr>
          </a:p>
        </p:txBody>
      </p:sp>
      <p:sp>
        <p:nvSpPr>
          <p:cNvPr id="3" name="Content Placeholder 2"/>
          <p:cNvSpPr>
            <a:spLocks noGrp="1"/>
          </p:cNvSpPr>
          <p:nvPr>
            <p:ph idx="1"/>
          </p:nvPr>
        </p:nvSpPr>
        <p:spPr/>
        <p:txBody>
          <a:bodyPr/>
          <a:lstStyle/>
          <a:p>
            <a:pPr marL="0" indent="0">
              <a:buNone/>
            </a:pPr>
            <a:r>
              <a:rPr lang="en-US" dirty="0" smtClean="0"/>
              <a:t>The purpose of this project is to </a:t>
            </a:r>
            <a:r>
              <a:rPr lang="en-US" dirty="0" smtClean="0"/>
              <a:t>mitigate the tedious task of daily mail monitoring and cheque lodgment data collation. This would help in faster processing of cheques and avoid any mis outs/ errors.</a:t>
            </a:r>
          </a:p>
          <a:p>
            <a:pPr marL="0" indent="0">
              <a:buNone/>
            </a:pPr>
            <a:r>
              <a:rPr lang="en-US" dirty="0"/>
              <a:t>We have identified </a:t>
            </a:r>
            <a:r>
              <a:rPr lang="en-US" sz="2000" dirty="0"/>
              <a:t>CTS Reporting application </a:t>
            </a:r>
            <a:r>
              <a:rPr lang="en-US" dirty="0" smtClean="0"/>
              <a:t>to enable cheque collection reporting via centralized application and eliminate email reporting.</a:t>
            </a:r>
          </a:p>
          <a:p>
            <a:pPr marL="0" indent="0">
              <a:buNone/>
            </a:pPr>
            <a:r>
              <a:rPr lang="en-US" dirty="0" smtClean="0"/>
              <a:t>This application would assist central clearing processing team in seamless processing of cheques and identify cheque differences if any, with more faster resolutions and timely cheque lodgments with NPCI cut-off.</a:t>
            </a:r>
            <a:endParaRPr lang="en-US" dirty="0"/>
          </a:p>
          <a:p>
            <a:pPr marL="0" indent="0">
              <a:buNone/>
            </a:pPr>
            <a:endParaRPr lang="en-US" dirty="0" smtClean="0"/>
          </a:p>
        </p:txBody>
      </p:sp>
    </p:spTree>
    <p:extLst>
      <p:ext uri="{BB962C8B-B14F-4D97-AF65-F5344CB8AC3E}">
        <p14:creationId xmlns:p14="http://schemas.microsoft.com/office/powerpoint/2010/main" val="28984041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Project Objectives</a:t>
            </a:r>
            <a:endParaRPr lang="en-IN" dirty="0"/>
          </a:p>
        </p:txBody>
      </p:sp>
      <p:sp>
        <p:nvSpPr>
          <p:cNvPr id="3" name="Content Placeholder 2"/>
          <p:cNvSpPr>
            <a:spLocks noGrp="1"/>
          </p:cNvSpPr>
          <p:nvPr>
            <p:ph idx="1"/>
          </p:nvPr>
        </p:nvSpPr>
        <p:spPr/>
        <p:txBody>
          <a:bodyPr>
            <a:normAutofit fontScale="25000" lnSpcReduction="20000"/>
          </a:bodyPr>
          <a:lstStyle/>
          <a:p>
            <a:pPr>
              <a:lnSpc>
                <a:spcPct val="120000"/>
              </a:lnSpc>
            </a:pPr>
            <a:r>
              <a:rPr lang="en-US" sz="9600" dirty="0" smtClean="0"/>
              <a:t>Understand Client needs</a:t>
            </a:r>
          </a:p>
          <a:p>
            <a:pPr>
              <a:lnSpc>
                <a:spcPct val="120000"/>
              </a:lnSpc>
            </a:pPr>
            <a:r>
              <a:rPr lang="en-US" sz="9600" dirty="0" smtClean="0"/>
              <a:t>Provide Best Service</a:t>
            </a:r>
          </a:p>
          <a:p>
            <a:pPr>
              <a:lnSpc>
                <a:spcPct val="120000"/>
              </a:lnSpc>
            </a:pPr>
            <a:r>
              <a:rPr lang="en-US" sz="9600" dirty="0" smtClean="0"/>
              <a:t>Achieve highest client satisfaction levels</a:t>
            </a:r>
          </a:p>
          <a:p>
            <a:pPr>
              <a:lnSpc>
                <a:spcPct val="120000"/>
              </a:lnSpc>
            </a:pPr>
            <a:r>
              <a:rPr lang="en-US" sz="9600" dirty="0" smtClean="0"/>
              <a:t>Improve </a:t>
            </a:r>
            <a:r>
              <a:rPr lang="en-US" sz="9600" dirty="0"/>
              <a:t>First Time Right (FTR) for Term Deposit Bookings to </a:t>
            </a:r>
            <a:r>
              <a:rPr lang="en-US" sz="9600" dirty="0" smtClean="0"/>
              <a:t>95%</a:t>
            </a:r>
            <a:endParaRPr lang="en-US" sz="9600" dirty="0"/>
          </a:p>
          <a:p>
            <a:pPr>
              <a:lnSpc>
                <a:spcPct val="120000"/>
              </a:lnSpc>
            </a:pPr>
            <a:r>
              <a:rPr lang="en-US" sz="9600" dirty="0"/>
              <a:t>A</a:t>
            </a:r>
            <a:r>
              <a:rPr lang="en-US" sz="9600" dirty="0" smtClean="0"/>
              <a:t>dhere </a:t>
            </a:r>
            <a:r>
              <a:rPr lang="en-US" sz="9600" dirty="0"/>
              <a:t>to banks laid down process and policies</a:t>
            </a:r>
          </a:p>
          <a:p>
            <a:pPr>
              <a:lnSpc>
                <a:spcPct val="120000"/>
              </a:lnSpc>
            </a:pPr>
            <a:r>
              <a:rPr lang="en-US" sz="9600" dirty="0"/>
              <a:t>I</a:t>
            </a:r>
            <a:r>
              <a:rPr lang="en-US" sz="9600" dirty="0" smtClean="0"/>
              <a:t>ncrease </a:t>
            </a:r>
            <a:r>
              <a:rPr lang="en-US" sz="9600" dirty="0"/>
              <a:t>the banks Term deposit value</a:t>
            </a:r>
          </a:p>
          <a:p>
            <a:pPr>
              <a:lnSpc>
                <a:spcPct val="120000"/>
              </a:lnSpc>
            </a:pPr>
            <a:r>
              <a:rPr lang="en-US" sz="9600" dirty="0"/>
              <a:t>I</a:t>
            </a:r>
            <a:r>
              <a:rPr lang="en-US" sz="9600" dirty="0" smtClean="0"/>
              <a:t>ncrease </a:t>
            </a:r>
            <a:r>
              <a:rPr lang="en-US" sz="9600" dirty="0"/>
              <a:t>banks Client Base</a:t>
            </a:r>
          </a:p>
          <a:p>
            <a:pPr marL="0" indent="0">
              <a:buNone/>
            </a:pPr>
            <a:endParaRPr lang="en-IN" dirty="0"/>
          </a:p>
        </p:txBody>
      </p:sp>
    </p:spTree>
    <p:extLst>
      <p:ext uri="{BB962C8B-B14F-4D97-AF65-F5344CB8AC3E}">
        <p14:creationId xmlns:p14="http://schemas.microsoft.com/office/powerpoint/2010/main" val="237109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2"/>
                </a:solidFill>
              </a:rPr>
              <a:t>Project Objectives</a:t>
            </a:r>
            <a:endParaRPr lang="en-IN" dirty="0">
              <a:solidFill>
                <a:schemeClr val="bg2"/>
              </a:solidFill>
            </a:endParaRPr>
          </a:p>
        </p:txBody>
      </p:sp>
      <p:sp>
        <p:nvSpPr>
          <p:cNvPr id="3" name="Content Placeholder 2"/>
          <p:cNvSpPr>
            <a:spLocks noGrp="1"/>
          </p:cNvSpPr>
          <p:nvPr>
            <p:ph idx="1"/>
          </p:nvPr>
        </p:nvSpPr>
        <p:spPr/>
        <p:txBody>
          <a:bodyPr>
            <a:normAutofit fontScale="92500" lnSpcReduction="20000"/>
          </a:bodyPr>
          <a:lstStyle/>
          <a:p>
            <a:pPr>
              <a:lnSpc>
                <a:spcPct val="120000"/>
              </a:lnSpc>
            </a:pPr>
            <a:r>
              <a:rPr lang="en-US" sz="2600" dirty="0" smtClean="0"/>
              <a:t>Contribute </a:t>
            </a:r>
            <a:r>
              <a:rPr lang="en-US" sz="2600" dirty="0"/>
              <a:t>towards banks profitability</a:t>
            </a:r>
          </a:p>
          <a:p>
            <a:pPr>
              <a:lnSpc>
                <a:spcPct val="120000"/>
              </a:lnSpc>
            </a:pPr>
            <a:r>
              <a:rPr lang="en-US" sz="2600" dirty="0" smtClean="0"/>
              <a:t>Seamless cheque reporting</a:t>
            </a:r>
            <a:endParaRPr lang="en-US" sz="2600" dirty="0"/>
          </a:p>
          <a:p>
            <a:pPr>
              <a:lnSpc>
                <a:spcPct val="120000"/>
              </a:lnSpc>
            </a:pPr>
            <a:r>
              <a:rPr lang="en-US" sz="2600" dirty="0" smtClean="0"/>
              <a:t>Streamline </a:t>
            </a:r>
            <a:r>
              <a:rPr lang="en-US" sz="2600" dirty="0" smtClean="0"/>
              <a:t>cheque lodgment process</a:t>
            </a:r>
            <a:endParaRPr lang="en-US" sz="2600" dirty="0"/>
          </a:p>
          <a:p>
            <a:r>
              <a:rPr lang="en-US" sz="2600" dirty="0"/>
              <a:t>Reduce the </a:t>
            </a:r>
            <a:r>
              <a:rPr lang="en-US" sz="2600" dirty="0" smtClean="0"/>
              <a:t>error rates</a:t>
            </a:r>
          </a:p>
          <a:p>
            <a:r>
              <a:rPr lang="en-US" sz="2600" dirty="0" smtClean="0"/>
              <a:t>Implementation of </a:t>
            </a:r>
            <a:r>
              <a:rPr lang="en-US" sz="2600" dirty="0" smtClean="0"/>
              <a:t>CTS reporting application</a:t>
            </a:r>
            <a:endParaRPr lang="en-US" sz="2600" dirty="0" smtClean="0"/>
          </a:p>
          <a:p>
            <a:r>
              <a:rPr lang="en-US" sz="2600" dirty="0" smtClean="0"/>
              <a:t>Centralized tracker for cheque collection</a:t>
            </a:r>
            <a:endParaRPr lang="en-US" sz="2600" dirty="0" smtClean="0"/>
          </a:p>
          <a:p>
            <a:r>
              <a:rPr lang="en-US" sz="2600" dirty="0" smtClean="0"/>
              <a:t>Allocate the budget</a:t>
            </a:r>
          </a:p>
          <a:p>
            <a:r>
              <a:rPr lang="en-US" sz="2600" dirty="0" smtClean="0"/>
              <a:t>Identify risks and challenges</a:t>
            </a:r>
          </a:p>
          <a:p>
            <a:endParaRPr lang="en-US" sz="2400" dirty="0" smtClean="0"/>
          </a:p>
          <a:p>
            <a:endParaRPr lang="en-US" sz="2400" dirty="0" smtClean="0"/>
          </a:p>
          <a:p>
            <a:endParaRPr lang="en-US" sz="2400" dirty="0" smtClean="0"/>
          </a:p>
          <a:p>
            <a:endParaRPr lang="en-US" sz="2400" dirty="0" smtClean="0"/>
          </a:p>
          <a:p>
            <a:endParaRPr lang="en-US" sz="2400" dirty="0"/>
          </a:p>
        </p:txBody>
      </p:sp>
    </p:spTree>
    <p:extLst>
      <p:ext uri="{BB962C8B-B14F-4D97-AF65-F5344CB8AC3E}">
        <p14:creationId xmlns:p14="http://schemas.microsoft.com/office/powerpoint/2010/main" val="1295195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Project Objectives</a:t>
            </a:r>
            <a:endParaRPr lang="en-IN" dirty="0"/>
          </a:p>
        </p:txBody>
      </p:sp>
      <p:sp>
        <p:nvSpPr>
          <p:cNvPr id="3" name="Content Placeholder 2"/>
          <p:cNvSpPr>
            <a:spLocks noGrp="1"/>
          </p:cNvSpPr>
          <p:nvPr>
            <p:ph idx="1"/>
          </p:nvPr>
        </p:nvSpPr>
        <p:spPr/>
        <p:txBody>
          <a:bodyPr/>
          <a:lstStyle/>
          <a:p>
            <a:r>
              <a:rPr lang="en-US" dirty="0" smtClean="0"/>
              <a:t>Identify the resources</a:t>
            </a:r>
          </a:p>
          <a:p>
            <a:r>
              <a:rPr lang="en-US" dirty="0" smtClean="0"/>
              <a:t>Build high performance team</a:t>
            </a:r>
          </a:p>
          <a:p>
            <a:r>
              <a:rPr lang="en-US" dirty="0" smtClean="0"/>
              <a:t>Improve technical and analytical skills</a:t>
            </a:r>
          </a:p>
          <a:p>
            <a:r>
              <a:rPr lang="en-US" dirty="0" smtClean="0"/>
              <a:t>Improve productivity with cross functional team</a:t>
            </a:r>
          </a:p>
          <a:p>
            <a:r>
              <a:rPr lang="en-US" dirty="0" smtClean="0"/>
              <a:t>Create a performance focused culture</a:t>
            </a:r>
          </a:p>
          <a:p>
            <a:endParaRPr lang="en-IN" dirty="0"/>
          </a:p>
        </p:txBody>
      </p:sp>
    </p:spTree>
    <p:extLst>
      <p:ext uri="{BB962C8B-B14F-4D97-AF65-F5344CB8AC3E}">
        <p14:creationId xmlns:p14="http://schemas.microsoft.com/office/powerpoint/2010/main" val="676136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2"/>
                </a:solidFill>
              </a:rPr>
              <a:t>Success Criteria</a:t>
            </a:r>
            <a:endParaRPr lang="en-IN" dirty="0">
              <a:solidFill>
                <a:schemeClr val="bg2"/>
              </a:solidFill>
            </a:endParaRPr>
          </a:p>
        </p:txBody>
      </p:sp>
      <p:sp>
        <p:nvSpPr>
          <p:cNvPr id="3" name="Content Placeholder 2"/>
          <p:cNvSpPr>
            <a:spLocks noGrp="1"/>
          </p:cNvSpPr>
          <p:nvPr>
            <p:ph idx="1"/>
          </p:nvPr>
        </p:nvSpPr>
        <p:spPr/>
        <p:txBody>
          <a:bodyPr>
            <a:normAutofit fontScale="85000" lnSpcReduction="10000"/>
          </a:bodyPr>
          <a:lstStyle/>
          <a:p>
            <a:r>
              <a:rPr lang="en-US" sz="2600" dirty="0" smtClean="0"/>
              <a:t>Meeting the user requirements</a:t>
            </a:r>
          </a:p>
          <a:p>
            <a:r>
              <a:rPr lang="en-US" sz="2600" dirty="0" smtClean="0"/>
              <a:t>Cheque collection reporting to be done via CTS Reporting Application only</a:t>
            </a:r>
            <a:endParaRPr lang="en-US" sz="2600" dirty="0" smtClean="0"/>
          </a:p>
          <a:p>
            <a:r>
              <a:rPr lang="en-US" sz="2600" dirty="0" smtClean="0"/>
              <a:t>Minimal mail exchanges for cheque reporting's</a:t>
            </a:r>
            <a:endParaRPr lang="en-US" sz="2600" dirty="0" smtClean="0"/>
          </a:p>
          <a:p>
            <a:r>
              <a:rPr lang="en-US" sz="2600" dirty="0" smtClean="0"/>
              <a:t>Reduction in errors</a:t>
            </a:r>
          </a:p>
          <a:p>
            <a:r>
              <a:rPr lang="en-US" sz="2600" dirty="0" smtClean="0"/>
              <a:t>Minimal </a:t>
            </a:r>
            <a:r>
              <a:rPr lang="en-US" sz="2600" dirty="0" smtClean="0"/>
              <a:t>time taken for identification of cheque lodgment differences, if any </a:t>
            </a:r>
            <a:endParaRPr lang="en-US" sz="2600" dirty="0" smtClean="0"/>
          </a:p>
          <a:p>
            <a:r>
              <a:rPr lang="en-US" sz="2600" dirty="0" smtClean="0"/>
              <a:t>Successful Implementation of </a:t>
            </a:r>
            <a:r>
              <a:rPr lang="en-US" sz="2600" dirty="0"/>
              <a:t>CTS Reporting Application </a:t>
            </a:r>
            <a:endParaRPr lang="en-US" sz="2600" dirty="0" smtClean="0"/>
          </a:p>
          <a:p>
            <a:r>
              <a:rPr lang="en-US" sz="2600" dirty="0" smtClean="0"/>
              <a:t>Project to be completed within given timeframe</a:t>
            </a:r>
          </a:p>
          <a:p>
            <a:r>
              <a:rPr lang="en-US" sz="2600" dirty="0" smtClean="0"/>
              <a:t>Project to be completed within budget</a:t>
            </a:r>
          </a:p>
          <a:p>
            <a:endParaRPr lang="en-IN" sz="2600" dirty="0"/>
          </a:p>
        </p:txBody>
      </p:sp>
    </p:spTree>
    <p:extLst>
      <p:ext uri="{BB962C8B-B14F-4D97-AF65-F5344CB8AC3E}">
        <p14:creationId xmlns:p14="http://schemas.microsoft.com/office/powerpoint/2010/main" val="2521979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Educational subjects 16x9">
  <a:themeElements>
    <a:clrScheme name="Education">
      <a:dk1>
        <a:srgbClr val="3C4743"/>
      </a:dk1>
      <a:lt1>
        <a:srgbClr val="E5E6DA"/>
      </a:lt1>
      <a:dk2>
        <a:srgbClr val="000000"/>
      </a:dk2>
      <a:lt2>
        <a:srgbClr val="FFFFFF"/>
      </a:lt2>
      <a:accent1>
        <a:srgbClr val="DDC237"/>
      </a:accent1>
      <a:accent2>
        <a:srgbClr val="94A43E"/>
      </a:accent2>
      <a:accent3>
        <a:srgbClr val="6488A3"/>
      </a:accent3>
      <a:accent4>
        <a:srgbClr val="926E8F"/>
      </a:accent4>
      <a:accent5>
        <a:srgbClr val="96A1AA"/>
      </a:accent5>
      <a:accent6>
        <a:srgbClr val="A99E8A"/>
      </a:accent6>
      <a:hlink>
        <a:srgbClr val="6488A3"/>
      </a:hlink>
      <a:folHlink>
        <a:srgbClr val="926E8F"/>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00001127.potx" id="{6B18C398-4F76-4BDC-B8A4-D02A96E0AA82}" vid="{FBF1AC64-E511-41D2-AA23-0E693E79CD77}"/>
    </a:ext>
  </a:extLst>
</a:theme>
</file>

<file path=ppt/theme/theme2.xml><?xml version="1.0" encoding="utf-8"?>
<a:theme xmlns:a="http://schemas.openxmlformats.org/drawingml/2006/main" name="Office Theme">
  <a:themeElements>
    <a:clrScheme name="Education">
      <a:dk1>
        <a:srgbClr val="3C4743"/>
      </a:dk1>
      <a:lt1>
        <a:srgbClr val="E5E6DA"/>
      </a:lt1>
      <a:dk2>
        <a:srgbClr val="000000"/>
      </a:dk2>
      <a:lt2>
        <a:srgbClr val="FFFFFF"/>
      </a:lt2>
      <a:accent1>
        <a:srgbClr val="DDC237"/>
      </a:accent1>
      <a:accent2>
        <a:srgbClr val="94A43E"/>
      </a:accent2>
      <a:accent3>
        <a:srgbClr val="6488A3"/>
      </a:accent3>
      <a:accent4>
        <a:srgbClr val="926E8F"/>
      </a:accent4>
      <a:accent5>
        <a:srgbClr val="96A1AA"/>
      </a:accent5>
      <a:accent6>
        <a:srgbClr val="A99E8A"/>
      </a:accent6>
      <a:hlink>
        <a:srgbClr val="6488A3"/>
      </a:hlink>
      <a:folHlink>
        <a:srgbClr val="926E8F"/>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Education">
      <a:dk1>
        <a:srgbClr val="3C4743"/>
      </a:dk1>
      <a:lt1>
        <a:srgbClr val="E5E6DA"/>
      </a:lt1>
      <a:dk2>
        <a:srgbClr val="000000"/>
      </a:dk2>
      <a:lt2>
        <a:srgbClr val="FFFFFF"/>
      </a:lt2>
      <a:accent1>
        <a:srgbClr val="DDC237"/>
      </a:accent1>
      <a:accent2>
        <a:srgbClr val="94A43E"/>
      </a:accent2>
      <a:accent3>
        <a:srgbClr val="6488A3"/>
      </a:accent3>
      <a:accent4>
        <a:srgbClr val="926E8F"/>
      </a:accent4>
      <a:accent5>
        <a:srgbClr val="96A1AA"/>
      </a:accent5>
      <a:accent6>
        <a:srgbClr val="A99E8A"/>
      </a:accent6>
      <a:hlink>
        <a:srgbClr val="6488A3"/>
      </a:hlink>
      <a:folHlink>
        <a:srgbClr val="926E8F"/>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Educational subjects presentation, chalkboard illustrations design (widescreen)</Template>
  <TotalTime>284</TotalTime>
  <Words>1176</Words>
  <Application>Microsoft Office PowerPoint</Application>
  <PresentationFormat>Widescreen</PresentationFormat>
  <Paragraphs>127</Paragraphs>
  <Slides>19</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19</vt:i4>
      </vt:variant>
    </vt:vector>
  </HeadingPairs>
  <TitlesOfParts>
    <vt:vector size="22" baseType="lpstr">
      <vt:lpstr>Calibri</vt:lpstr>
      <vt:lpstr>Wingdings</vt:lpstr>
      <vt:lpstr>Educational subjects 16x9</vt:lpstr>
      <vt:lpstr>CTS Reporting</vt:lpstr>
      <vt:lpstr>Situation                                                                                       </vt:lpstr>
      <vt:lpstr>Situation</vt:lpstr>
      <vt:lpstr>Situation</vt:lpstr>
      <vt:lpstr>Goals</vt:lpstr>
      <vt:lpstr>Project Objectives</vt:lpstr>
      <vt:lpstr>Project Objectives</vt:lpstr>
      <vt:lpstr>Project Objectives</vt:lpstr>
      <vt:lpstr>Success Criteria</vt:lpstr>
      <vt:lpstr> Success Criteria</vt:lpstr>
      <vt:lpstr>Methods  / Approach</vt:lpstr>
      <vt:lpstr>Methods  / Approach</vt:lpstr>
      <vt:lpstr>Methods  / Approach</vt:lpstr>
      <vt:lpstr>Methods  / Approach</vt:lpstr>
      <vt:lpstr>Methods  / Approach</vt:lpstr>
      <vt:lpstr>Resources</vt:lpstr>
      <vt:lpstr>Resources</vt:lpstr>
      <vt:lpstr>Risks and Dependencies</vt:lpstr>
      <vt:lpstr>Executive Summary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Salesforce – Term Deposit</dc:title>
  <dc:creator>Owner</dc:creator>
  <cp:lastModifiedBy>Owner</cp:lastModifiedBy>
  <cp:revision>55</cp:revision>
  <dcterms:created xsi:type="dcterms:W3CDTF">2024-12-24T00:27:48Z</dcterms:created>
  <dcterms:modified xsi:type="dcterms:W3CDTF">2025-01-05T14:57:16Z</dcterms:modified>
</cp:coreProperties>
</file>